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7"/>
  </p:notesMasterIdLst>
  <p:handoutMasterIdLst>
    <p:handoutMasterId r:id="rId248"/>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490" r:id="rId17"/>
    <p:sldId id="271" r:id="rId18"/>
    <p:sldId id="272" r:id="rId19"/>
    <p:sldId id="273" r:id="rId20"/>
    <p:sldId id="491"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492"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493" r:id="rId82"/>
    <p:sldId id="333" r:id="rId83"/>
    <p:sldId id="334" r:id="rId84"/>
    <p:sldId id="494" r:id="rId85"/>
    <p:sldId id="335" r:id="rId86"/>
    <p:sldId id="336" r:id="rId87"/>
    <p:sldId id="337" r:id="rId88"/>
    <p:sldId id="338" r:id="rId89"/>
    <p:sldId id="339" r:id="rId90"/>
    <p:sldId id="495"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496"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05" r:id="rId158"/>
    <p:sldId id="406" r:id="rId159"/>
    <p:sldId id="407" r:id="rId160"/>
    <p:sldId id="408" r:id="rId161"/>
    <p:sldId id="409" r:id="rId162"/>
    <p:sldId id="410" r:id="rId163"/>
    <p:sldId id="411" r:id="rId164"/>
    <p:sldId id="412" r:id="rId165"/>
    <p:sldId id="413" r:id="rId166"/>
    <p:sldId id="414" r:id="rId167"/>
    <p:sldId id="415" r:id="rId168"/>
    <p:sldId id="416" r:id="rId169"/>
    <p:sldId id="417" r:id="rId170"/>
    <p:sldId id="497" r:id="rId171"/>
    <p:sldId id="418" r:id="rId172"/>
    <p:sldId id="419" r:id="rId173"/>
    <p:sldId id="420" r:id="rId174"/>
    <p:sldId id="421" r:id="rId175"/>
    <p:sldId id="422" r:id="rId176"/>
    <p:sldId id="423" r:id="rId177"/>
    <p:sldId id="424" r:id="rId178"/>
    <p:sldId id="425" r:id="rId179"/>
    <p:sldId id="426" r:id="rId180"/>
    <p:sldId id="427" r:id="rId181"/>
    <p:sldId id="428" r:id="rId182"/>
    <p:sldId id="429" r:id="rId183"/>
    <p:sldId id="430" r:id="rId184"/>
    <p:sldId id="431" r:id="rId185"/>
    <p:sldId id="432" r:id="rId186"/>
    <p:sldId id="433" r:id="rId187"/>
    <p:sldId id="434" r:id="rId188"/>
    <p:sldId id="435" r:id="rId189"/>
    <p:sldId id="436" r:id="rId190"/>
    <p:sldId id="437" r:id="rId191"/>
    <p:sldId id="438" r:id="rId192"/>
    <p:sldId id="439" r:id="rId193"/>
    <p:sldId id="440" r:id="rId194"/>
    <p:sldId id="441" r:id="rId195"/>
    <p:sldId id="442" r:id="rId196"/>
    <p:sldId id="443" r:id="rId197"/>
    <p:sldId id="444" r:id="rId198"/>
    <p:sldId id="445" r:id="rId199"/>
    <p:sldId id="446" r:id="rId200"/>
    <p:sldId id="447" r:id="rId201"/>
    <p:sldId id="498" r:id="rId202"/>
    <p:sldId id="448" r:id="rId203"/>
    <p:sldId id="449" r:id="rId204"/>
    <p:sldId id="499" r:id="rId205"/>
    <p:sldId id="450" r:id="rId206"/>
    <p:sldId id="500" r:id="rId207"/>
    <p:sldId id="451" r:id="rId208"/>
    <p:sldId id="452" r:id="rId209"/>
    <p:sldId id="453" r:id="rId210"/>
    <p:sldId id="454" r:id="rId211"/>
    <p:sldId id="455" r:id="rId212"/>
    <p:sldId id="456" r:id="rId213"/>
    <p:sldId id="457" r:id="rId214"/>
    <p:sldId id="458" r:id="rId215"/>
    <p:sldId id="459" r:id="rId216"/>
    <p:sldId id="460" r:id="rId217"/>
    <p:sldId id="461" r:id="rId218"/>
    <p:sldId id="462" r:id="rId219"/>
    <p:sldId id="463" r:id="rId220"/>
    <p:sldId id="464" r:id="rId221"/>
    <p:sldId id="465" r:id="rId222"/>
    <p:sldId id="466" r:id="rId223"/>
    <p:sldId id="467" r:id="rId224"/>
    <p:sldId id="468" r:id="rId225"/>
    <p:sldId id="469" r:id="rId226"/>
    <p:sldId id="470" r:id="rId227"/>
    <p:sldId id="471" r:id="rId228"/>
    <p:sldId id="472" r:id="rId229"/>
    <p:sldId id="473" r:id="rId230"/>
    <p:sldId id="474" r:id="rId231"/>
    <p:sldId id="475" r:id="rId232"/>
    <p:sldId id="476" r:id="rId233"/>
    <p:sldId id="477" r:id="rId234"/>
    <p:sldId id="478" r:id="rId235"/>
    <p:sldId id="479" r:id="rId236"/>
    <p:sldId id="480" r:id="rId237"/>
    <p:sldId id="481" r:id="rId238"/>
    <p:sldId id="482" r:id="rId239"/>
    <p:sldId id="483" r:id="rId240"/>
    <p:sldId id="484" r:id="rId241"/>
    <p:sldId id="489" r:id="rId242"/>
    <p:sldId id="485" r:id="rId243"/>
    <p:sldId id="486" r:id="rId244"/>
    <p:sldId id="487" r:id="rId245"/>
    <p:sldId id="488" r:id="rId2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A32E61-65B5-4548-A556-7D61A06BDE96}">
          <p14:sldIdLst>
            <p14:sldId id="256"/>
            <p14:sldId id="257"/>
          </p14:sldIdLst>
        </p14:section>
        <p14:section name="Introduting EF" id="{FCBE245E-1062-4026-920B-551A3573D011}">
          <p14:sldIdLst>
            <p14:sldId id="258"/>
            <p14:sldId id="259"/>
            <p14:sldId id="260"/>
            <p14:sldId id="261"/>
            <p14:sldId id="262"/>
            <p14:sldId id="263"/>
            <p14:sldId id="264"/>
            <p14:sldId id="265"/>
            <p14:sldId id="266"/>
            <p14:sldId id="267"/>
            <p14:sldId id="268"/>
            <p14:sldId id="269"/>
            <p14:sldId id="270"/>
            <p14:sldId id="490"/>
            <p14:sldId id="271"/>
            <p14:sldId id="272"/>
            <p14:sldId id="273"/>
            <p14:sldId id="491"/>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492"/>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Lst>
        </p14:section>
        <p14:section name="Getting Started" id="{96F4E456-240C-482D-BF6F-BA635043B078}">
          <p14:sldIdLst>
            <p14:sldId id="330"/>
            <p14:sldId id="331"/>
            <p14:sldId id="332"/>
            <p14:sldId id="493"/>
            <p14:sldId id="333"/>
            <p14:sldId id="334"/>
            <p14:sldId id="494"/>
            <p14:sldId id="335"/>
            <p14:sldId id="336"/>
            <p14:sldId id="337"/>
            <p14:sldId id="338"/>
            <p14:sldId id="339"/>
            <p14:sldId id="495"/>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Lst>
        </p14:section>
        <p14:section name="Entities Rel &amp; EDM" id="{D90BB472-FCB2-4110-98E4-8308C25F1B44}">
          <p14:sldIdLst>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496"/>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Lst>
        </p14:section>
        <p14:section name="Stored Proc in EDM" id="{688E7EE3-D95D-46C5-B976-D5DEEEBEE0B1}">
          <p14:sldIdLst>
            <p14:sldId id="413"/>
            <p14:sldId id="414"/>
            <p14:sldId id="415"/>
            <p14:sldId id="416"/>
            <p14:sldId id="417"/>
            <p14:sldId id="49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Lst>
        </p14:section>
        <p14:section name="Entity Client and Entity SQL" id="{27B1EB29-E72B-44C5-A77C-4A6FA7A42901}">
          <p14:sldIdLst>
            <p14:sldId id="446"/>
            <p14:sldId id="447"/>
            <p14:sldId id="498"/>
            <p14:sldId id="448"/>
            <p14:sldId id="449"/>
            <p14:sldId id="499"/>
            <p14:sldId id="450"/>
            <p14:sldId id="50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Lst>
        </p14:section>
        <p14:section name="LINQ to Entities" id="{9CB05A1D-DE9E-41BE-AA84-D427D122A749}">
          <p14:sldIdLst>
            <p14:sldId id="470"/>
          </p14:sldIdLst>
        </p14:section>
        <p14:section name="Object Services Layer" id="{BD5FE8D3-2FDA-41C3-8B5E-D618F6F5D0D7}">
          <p14:sldIdLst>
            <p14:sldId id="471"/>
          </p14:sldIdLst>
        </p14:section>
        <p14:section name="Appendix Section" id="{1438FE0B-3ADF-4081-BF9A-39EE1C95AAA2}">
          <p14:sldIdLst>
            <p14:sldId id="472"/>
            <p14:sldId id="473"/>
            <p14:sldId id="474"/>
            <p14:sldId id="475"/>
            <p14:sldId id="476"/>
            <p14:sldId id="477"/>
            <p14:sldId id="478"/>
            <p14:sldId id="479"/>
            <p14:sldId id="480"/>
            <p14:sldId id="481"/>
            <p14:sldId id="482"/>
            <p14:sldId id="483"/>
            <p14:sldId id="484"/>
            <p14:sldId id="489"/>
            <p14:sldId id="485"/>
            <p14:sldId id="486"/>
            <p14:sldId id="487"/>
            <p14:sldId id="4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8" autoAdjust="0"/>
    <p:restoredTop sz="94660"/>
  </p:normalViewPr>
  <p:slideViewPr>
    <p:cSldViewPr snapToGrid="0">
      <p:cViewPr varScale="1">
        <p:scale>
          <a:sx n="110" d="100"/>
          <a:sy n="110" d="100"/>
        </p:scale>
        <p:origin x="360" y="102"/>
      </p:cViewPr>
      <p:guideLst/>
    </p:cSldViewPr>
  </p:slideViewPr>
  <p:notesTextViewPr>
    <p:cViewPr>
      <p:scale>
        <a:sx n="1" d="1"/>
        <a:sy n="1" d="1"/>
      </p:scale>
      <p:origin x="0" y="0"/>
    </p:cViewPr>
  </p:notesTextViewPr>
  <p:notesViewPr>
    <p:cSldViewPr snapToGrid="0">
      <p:cViewPr varScale="1">
        <p:scale>
          <a:sx n="89" d="100"/>
          <a:sy n="89" d="100"/>
        </p:scale>
        <p:origin x="2664"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handoutMaster" Target="handoutMasters/handout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EC4635-6F5E-4666-8F94-B9534AA1A9C7}" type="datetimeFigureOut">
              <a:rPr lang="en-US" smtClean="0"/>
              <a:t>5/7/2018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2E8E4F-ACCA-42C3-801C-D4FC6701FF6D}" type="slidenum">
              <a:rPr lang="en-US" smtClean="0"/>
              <a:t>‹#›</a:t>
            </a:fld>
            <a:endParaRPr lang="en-US"/>
          </a:p>
        </p:txBody>
      </p:sp>
    </p:spTree>
    <p:extLst>
      <p:ext uri="{BB962C8B-B14F-4D97-AF65-F5344CB8AC3E}">
        <p14:creationId xmlns:p14="http://schemas.microsoft.com/office/powerpoint/2010/main" val="2956425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F9719-28BC-48F1-B370-6FDEB7699C57}" type="datetimeFigureOut">
              <a:rPr lang="en-US" smtClean="0"/>
              <a:t>5/7/2018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CF1E86-D5E4-4C84-9639-61CB8D4DBCAC}" type="slidenum">
              <a:rPr lang="en-US" smtClean="0"/>
              <a:t>‹#›</a:t>
            </a:fld>
            <a:endParaRPr lang="en-US"/>
          </a:p>
        </p:txBody>
      </p:sp>
    </p:spTree>
    <p:extLst>
      <p:ext uri="{BB962C8B-B14F-4D97-AF65-F5344CB8AC3E}">
        <p14:creationId xmlns:p14="http://schemas.microsoft.com/office/powerpoint/2010/main" val="2014454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12" name="Text Placeholder 11"/>
          <p:cNvSpPr>
            <a:spLocks noGrp="1"/>
          </p:cNvSpPr>
          <p:nvPr>
            <p:ph type="body" sz="quarter" idx="13" hasCustomPrompt="1"/>
          </p:nvPr>
        </p:nvSpPr>
        <p:spPr>
          <a:xfrm>
            <a:off x="334534" y="702614"/>
            <a:ext cx="11521440" cy="2377440"/>
          </a:xfrm>
          <a:prstGeom prst="rect">
            <a:avLst/>
          </a:prstGeom>
        </p:spPr>
        <p:txBody>
          <a:bodyPr anchor="b" anchorCtr="0"/>
          <a:lstStyle>
            <a:lvl1pPr marL="0" indent="0">
              <a:buNone/>
              <a:defRPr sz="7200">
                <a:latin typeface="Gill Sans MT (Headings)"/>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a:t>
            </a:r>
            <a:endParaRPr lang="en-US" dirty="0"/>
          </a:p>
        </p:txBody>
      </p:sp>
      <p:sp>
        <p:nvSpPr>
          <p:cNvPr id="14" name="Subtitle 2"/>
          <p:cNvSpPr txBox="1">
            <a:spLocks/>
          </p:cNvSpPr>
          <p:nvPr userDrawn="1"/>
        </p:nvSpPr>
        <p:spPr>
          <a:xfrm>
            <a:off x="334534" y="3252175"/>
            <a:ext cx="5486400" cy="10974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30000"/>
              </a:spcBef>
              <a:buFont typeface="Arial" panose="020B0604020202020204" pitchFamily="34" charset="0"/>
              <a:buNone/>
              <a:defRPr sz="2400" kern="1200">
                <a:solidFill>
                  <a:schemeClr val="accent2">
                    <a:lumMod val="50000"/>
                  </a:schemeClr>
                </a:solidFill>
                <a:latin typeface="+mn-lt"/>
                <a:ea typeface="+mn-ea"/>
                <a:cs typeface="+mn-cs"/>
              </a:defRPr>
            </a:lvl1pPr>
            <a:lvl2pPr marL="457200" indent="0" algn="ctr" defTabSz="914400" rtl="0" eaLnBrk="1" latinLnBrk="0" hangingPunct="1">
              <a:lnSpc>
                <a:spcPct val="90000"/>
              </a:lnSpc>
              <a:spcBef>
                <a:spcPct val="300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srgbClr val="ED7D31">
                    <a:lumMod val="50000"/>
                  </a:srgbClr>
                </a:solidFill>
                <a:effectLst/>
                <a:uLnTx/>
                <a:uFillTx/>
                <a:latin typeface="Gill Sans MT" panose="020B0502020104020203"/>
                <a:ea typeface="+mn-ea"/>
                <a:cs typeface="+mn-cs"/>
              </a:rPr>
              <a:t>	</a:t>
            </a:r>
            <a:r>
              <a:rPr kumimoji="0" lang="en-US" sz="2400" b="0" i="0" u="none" strike="noStrike" kern="1200" cap="none" spc="0" normalizeH="0" baseline="0" noProof="0" dirty="0" smtClean="0">
                <a:ln>
                  <a:noFill/>
                </a:ln>
                <a:solidFill>
                  <a:srgbClr val="0070C0"/>
                </a:solidFill>
                <a:effectLst/>
                <a:uLnTx/>
                <a:uFillTx/>
                <a:latin typeface="+mn-lt"/>
                <a:ea typeface="+mn-ea"/>
                <a:cs typeface="+mn-cs"/>
              </a:rPr>
              <a:t>- Govardhan Reddy D N</a:t>
            </a: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srgbClr val="ED7D31">
                    <a:lumMod val="50000"/>
                  </a:srgbClr>
                </a:solidFill>
                <a:effectLst/>
                <a:uLnTx/>
                <a:uFillTx/>
                <a:latin typeface="Gill Sans MT" panose="020B0502020104020203"/>
                <a:ea typeface="+mn-ea"/>
                <a:cs typeface="+mn-cs"/>
              </a:rPr>
              <a:t>			</a:t>
            </a:r>
            <a:r>
              <a:rPr kumimoji="0" lang="en-US" sz="1800" b="0" i="0" u="none" strike="noStrike" kern="1200" cap="none" spc="0" normalizeH="0" baseline="0" noProof="0" dirty="0" smtClean="0">
                <a:ln>
                  <a:noFill/>
                </a:ln>
                <a:solidFill>
                  <a:srgbClr val="3F1779"/>
                </a:solidFill>
                <a:effectLst/>
                <a:uLnTx/>
                <a:uFillTx/>
                <a:latin typeface="Brush Script MT" panose="03060802040406070304" pitchFamily="66" charset="0"/>
                <a:ea typeface="+mn-ea"/>
                <a:cs typeface="+mn-cs"/>
              </a:rPr>
              <a:t>Royal Sapphire Edu</a:t>
            </a:r>
            <a:endParaRPr kumimoji="0" lang="en-US" sz="1800" b="0" i="0" u="none" strike="noStrike" kern="1200" cap="none" spc="0" normalizeH="0" baseline="0" noProof="0" dirty="0">
              <a:ln>
                <a:noFill/>
              </a:ln>
              <a:solidFill>
                <a:srgbClr val="3F1779"/>
              </a:solidFill>
              <a:effectLst/>
              <a:uLnTx/>
              <a:uFillTx/>
              <a:latin typeface="Brush Script MT" panose="03060802040406070304" pitchFamily="66" charset="0"/>
              <a:ea typeface="+mn-ea"/>
              <a:cs typeface="+mn-cs"/>
            </a:endParaRPr>
          </a:p>
        </p:txBody>
      </p:sp>
      <p:sp>
        <p:nvSpPr>
          <p:cNvPr id="30"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fld id="{C26F9B57-E465-4098-B5C0-1FEA38DBD9A9}" type="datetime1">
              <a:rPr lang="en-US" smtClean="0"/>
              <a:t>5/7/2018</a:t>
            </a:fld>
            <a:endParaRPr lang="en-US" dirty="0"/>
          </a:p>
        </p:txBody>
      </p:sp>
      <p:sp>
        <p:nvSpPr>
          <p:cNvPr id="31" name="Footer Placeholder 4"/>
          <p:cNvSpPr>
            <a:spLocks noGrp="1"/>
          </p:cNvSpPr>
          <p:nvPr>
            <p:ph type="ftr" sz="quarter" idx="3"/>
          </p:nvPr>
        </p:nvSpPr>
        <p:spPr>
          <a:xfrm>
            <a:off x="4543425" y="6538912"/>
            <a:ext cx="4114800" cy="254771"/>
          </a:xfrm>
          <a:prstGeom prst="rect">
            <a:avLst/>
          </a:prstGeom>
        </p:spPr>
        <p:txBody>
          <a:bodyPr/>
          <a:lstStyle>
            <a:lvl1pPr>
              <a:defRPr sz="1400"/>
            </a:lvl1pPr>
          </a:lstStyle>
          <a:p>
            <a:r>
              <a:rPr lang="en-US" smtClean="0">
                <a:solidFill>
                  <a:srgbClr val="3F1779"/>
                </a:solidFill>
                <a:latin typeface="Brush Script MT" panose="03060802040406070304" pitchFamily="66" charset="0"/>
              </a:rPr>
              <a:t>Add a footer</a:t>
            </a:r>
            <a:endParaRPr lang="en-US" dirty="0">
              <a:solidFill>
                <a:prstClr val="black">
                  <a:lumMod val="75000"/>
                  <a:lumOff val="25000"/>
                </a:prstClr>
              </a:solidFill>
              <a:latin typeface="Gill Sans MT" panose="020B0502020104020203"/>
            </a:endParaRPr>
          </a:p>
        </p:txBody>
      </p:sp>
      <p:sp>
        <p:nvSpPr>
          <p:cNvPr id="32"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73718873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ppendix Layout">
    <p:spTree>
      <p:nvGrpSpPr>
        <p:cNvPr id="1" name=""/>
        <p:cNvGrpSpPr/>
        <p:nvPr/>
      </p:nvGrpSpPr>
      <p:grpSpPr>
        <a:xfrm>
          <a:off x="0" y="0"/>
          <a:ext cx="0" cy="0"/>
          <a:chOff x="0" y="0"/>
          <a:chExt cx="0" cy="0"/>
        </a:xfrm>
      </p:grpSpPr>
      <p:sp>
        <p:nvSpPr>
          <p:cNvPr id="7" name="Title 1"/>
          <p:cNvSpPr txBox="1">
            <a:spLocks/>
          </p:cNvSpPr>
          <p:nvPr userDrawn="1"/>
        </p:nvSpPr>
        <p:spPr>
          <a:xfrm>
            <a:off x="152400" y="106946"/>
            <a:ext cx="914400" cy="64008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8" name="Title 1"/>
          <p:cNvSpPr txBox="1">
            <a:spLocks/>
          </p:cNvSpPr>
          <p:nvPr userDrawn="1"/>
        </p:nvSpPr>
        <p:spPr>
          <a:xfrm rot="16200000">
            <a:off x="6162675" y="-4903203"/>
            <a:ext cx="914400" cy="109347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2" name="TextBox 1"/>
          <p:cNvSpPr txBox="1"/>
          <p:nvPr userDrawn="1"/>
        </p:nvSpPr>
        <p:spPr>
          <a:xfrm>
            <a:off x="1152525" y="1101533"/>
            <a:ext cx="5469465" cy="1378331"/>
          </a:xfrm>
          <a:prstGeom prst="rect">
            <a:avLst/>
          </a:prstGeom>
        </p:spPr>
        <p:txBody>
          <a:bodyPr>
            <a:normAutofit/>
          </a:bodyPr>
          <a:lstStyle>
            <a:lvl1pPr>
              <a:lnSpc>
                <a:spcPct val="90000"/>
              </a:lnSpc>
              <a:spcBef>
                <a:spcPct val="0"/>
              </a:spcBef>
              <a:buNone/>
              <a:defRPr sz="8000">
                <a:latin typeface="+mj-lt"/>
                <a:ea typeface="+mj-ea"/>
                <a:cs typeface="+mj-cs"/>
              </a:defRPr>
            </a:lvl1pPr>
          </a:lstStyle>
          <a:p>
            <a:pPr lvl="0"/>
            <a:r>
              <a:rPr lang="en-US" dirty="0" smtClean="0"/>
              <a:t>Appendix</a:t>
            </a:r>
            <a:endParaRPr lang="en-US" dirty="0"/>
          </a:p>
        </p:txBody>
      </p:sp>
      <p:sp>
        <p:nvSpPr>
          <p:cNvPr id="22"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fld id="{5301D634-AC9C-49C6-BB0F-E99B298825A6}" type="datetime1">
              <a:rPr lang="en-US" smtClean="0"/>
              <a:t>5/7/2018</a:t>
            </a:fld>
            <a:endParaRPr lang="en-US" dirty="0"/>
          </a:p>
        </p:txBody>
      </p:sp>
      <p:sp>
        <p:nvSpPr>
          <p:cNvPr id="23" name="Footer Placeholder 4"/>
          <p:cNvSpPr>
            <a:spLocks noGrp="1"/>
          </p:cNvSpPr>
          <p:nvPr>
            <p:ph type="ftr" sz="quarter" idx="3"/>
          </p:nvPr>
        </p:nvSpPr>
        <p:spPr>
          <a:xfrm>
            <a:off x="4543425" y="6538912"/>
            <a:ext cx="4114800" cy="254771"/>
          </a:xfrm>
          <a:prstGeom prst="rect">
            <a:avLst/>
          </a:prstGeom>
        </p:spPr>
        <p:txBody>
          <a:bodyPr/>
          <a:lstStyle>
            <a:lvl1pPr>
              <a:defRPr sz="1400"/>
            </a:lvl1pPr>
          </a:lstStyle>
          <a:p>
            <a:r>
              <a:rPr lang="en-US" smtClean="0">
                <a:solidFill>
                  <a:srgbClr val="3F1779"/>
                </a:solidFill>
                <a:latin typeface="Brush Script MT" panose="03060802040406070304" pitchFamily="66" charset="0"/>
              </a:rPr>
              <a:t>Add a footer</a:t>
            </a:r>
            <a:endParaRPr lang="en-US" dirty="0">
              <a:solidFill>
                <a:prstClr val="black">
                  <a:lumMod val="75000"/>
                  <a:lumOff val="25000"/>
                </a:prstClr>
              </a:solidFill>
              <a:latin typeface="Gill Sans MT" panose="020B0502020104020203"/>
            </a:endParaRPr>
          </a:p>
        </p:txBody>
      </p:sp>
      <p:sp>
        <p:nvSpPr>
          <p:cNvPr id="24"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23720545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Layout">
    <p:spTree>
      <p:nvGrpSpPr>
        <p:cNvPr id="1" name=""/>
        <p:cNvGrpSpPr/>
        <p:nvPr/>
      </p:nvGrpSpPr>
      <p:grpSpPr>
        <a:xfrm>
          <a:off x="0" y="0"/>
          <a:ext cx="0" cy="0"/>
          <a:chOff x="0" y="0"/>
          <a:chExt cx="0" cy="0"/>
        </a:xfrm>
      </p:grpSpPr>
      <p:sp>
        <p:nvSpPr>
          <p:cNvPr id="7" name="Title 1"/>
          <p:cNvSpPr txBox="1">
            <a:spLocks/>
          </p:cNvSpPr>
          <p:nvPr userDrawn="1"/>
        </p:nvSpPr>
        <p:spPr>
          <a:xfrm>
            <a:off x="152400" y="106946"/>
            <a:ext cx="914400" cy="64008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8" name="Title 1"/>
          <p:cNvSpPr txBox="1">
            <a:spLocks/>
          </p:cNvSpPr>
          <p:nvPr userDrawn="1"/>
        </p:nvSpPr>
        <p:spPr>
          <a:xfrm rot="16200000">
            <a:off x="6162675" y="-4903203"/>
            <a:ext cx="914400" cy="109347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15" name="Text Placeholder 14"/>
          <p:cNvSpPr>
            <a:spLocks noGrp="1"/>
          </p:cNvSpPr>
          <p:nvPr>
            <p:ph type="body" sz="quarter" idx="13" hasCustomPrompt="1"/>
          </p:nvPr>
        </p:nvSpPr>
        <p:spPr>
          <a:xfrm>
            <a:off x="1152525" y="1104900"/>
            <a:ext cx="7677150" cy="1371600"/>
          </a:xfrm>
          <a:prstGeom prst="rect">
            <a:avLst/>
          </a:prstGeom>
        </p:spPr>
        <p:txBody>
          <a:bodyPr anchor="b" anchorCtr="0"/>
          <a:lstStyle>
            <a:lvl1pPr marL="0" indent="0">
              <a:buNone/>
              <a:defRPr sz="8000">
                <a:latin typeface="+mj-lt"/>
              </a:defRPr>
            </a:lvl1pPr>
          </a:lstStyle>
          <a:p>
            <a:pPr lvl="0"/>
            <a:r>
              <a:rPr lang="en-US" dirty="0" smtClean="0"/>
              <a:t>Title</a:t>
            </a:r>
            <a:endParaRPr lang="en-US" dirty="0"/>
          </a:p>
        </p:txBody>
      </p:sp>
      <p:sp>
        <p:nvSpPr>
          <p:cNvPr id="17" name="Text Placeholder 16"/>
          <p:cNvSpPr>
            <a:spLocks noGrp="1"/>
          </p:cNvSpPr>
          <p:nvPr>
            <p:ph type="body" sz="quarter" idx="14" hasCustomPrompt="1"/>
          </p:nvPr>
        </p:nvSpPr>
        <p:spPr>
          <a:xfrm>
            <a:off x="2762250" y="2556686"/>
            <a:ext cx="4114799" cy="36576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0000"/>
                </a:solidFill>
                <a:effectLst/>
                <a:uLnTx/>
                <a:uFillTx/>
                <a:latin typeface="Gill Sans MT" panose="020B0502020104020203"/>
                <a:ea typeface="+mn-ea"/>
                <a:cs typeface="+mn-cs"/>
              </a:rPr>
              <a:t>Book Name</a:t>
            </a:r>
            <a:r>
              <a:rPr kumimoji="0" lang="en-US" sz="1800" b="0" i="0" u="none" strike="noStrike" kern="1200" cap="none" spc="0" normalizeH="0" baseline="0" noProof="0" dirty="0" smtClean="0">
                <a:ln>
                  <a:noFill/>
                </a:ln>
                <a:solidFill>
                  <a:prstClr val="black"/>
                </a:solidFill>
                <a:effectLst/>
                <a:uLnTx/>
                <a:uFillTx/>
                <a:latin typeface="Gill Sans MT" panose="020B0502020104020203"/>
                <a:ea typeface="+mn-ea"/>
                <a:cs typeface="+mn-cs"/>
              </a:rPr>
              <a:t> </a:t>
            </a:r>
          </a:p>
        </p:txBody>
      </p:sp>
      <p:sp>
        <p:nvSpPr>
          <p:cNvPr id="18" name="Text Placeholder 16"/>
          <p:cNvSpPr>
            <a:spLocks noGrp="1"/>
          </p:cNvSpPr>
          <p:nvPr>
            <p:ph type="body" sz="quarter" idx="15" hasCustomPrompt="1"/>
          </p:nvPr>
        </p:nvSpPr>
        <p:spPr>
          <a:xfrm>
            <a:off x="2762250" y="2925811"/>
            <a:ext cx="4114799" cy="36576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0000"/>
                </a:solidFill>
                <a:effectLst/>
                <a:uLnTx/>
                <a:uFillTx/>
                <a:latin typeface="Gill Sans MT" panose="020B0502020104020203"/>
                <a:ea typeface="+mn-ea"/>
                <a:cs typeface="+mn-cs"/>
              </a:rPr>
              <a:t>Book Source</a:t>
            </a:r>
            <a:endParaRPr kumimoji="0" lang="en-US" sz="1800" b="0" i="0" u="none" strike="noStrike" kern="1200" cap="none" spc="0" normalizeH="0" baseline="0" noProof="0" dirty="0" smtClean="0">
              <a:ln>
                <a:noFill/>
              </a:ln>
              <a:solidFill>
                <a:prstClr val="black"/>
              </a:solidFill>
              <a:effectLst/>
              <a:uLnTx/>
              <a:uFillTx/>
              <a:latin typeface="Gill Sans MT" panose="020B0502020104020203"/>
              <a:ea typeface="+mn-ea"/>
              <a:cs typeface="+mn-cs"/>
            </a:endParaRPr>
          </a:p>
        </p:txBody>
      </p:sp>
      <p:sp>
        <p:nvSpPr>
          <p:cNvPr id="19" name="TextBox 18"/>
          <p:cNvSpPr txBox="1"/>
          <p:nvPr userDrawn="1"/>
        </p:nvSpPr>
        <p:spPr>
          <a:xfrm>
            <a:off x="1152524" y="2552907"/>
            <a:ext cx="1600201" cy="369332"/>
          </a:xfrm>
          <a:prstGeom prst="rect">
            <a:avLst/>
          </a:prstGeom>
          <a:noFill/>
          <a:ln>
            <a:solidFill>
              <a:srgbClr val="3F1779"/>
            </a:solidFill>
          </a:ln>
        </p:spPr>
        <p:txBody>
          <a:bodyPr wrap="square" rtlCol="0">
            <a:spAutoFit/>
          </a:bodyPr>
          <a:lstStyle/>
          <a:p>
            <a:r>
              <a:rPr lang="en-US" dirty="0" smtClean="0">
                <a:solidFill>
                  <a:srgbClr val="FF0000"/>
                </a:solidFill>
              </a:rPr>
              <a:t>Book Name:</a:t>
            </a:r>
            <a:r>
              <a:rPr lang="en-US" dirty="0" smtClean="0"/>
              <a:t> </a:t>
            </a:r>
            <a:endParaRPr lang="en-US" dirty="0"/>
          </a:p>
        </p:txBody>
      </p:sp>
      <p:sp>
        <p:nvSpPr>
          <p:cNvPr id="20" name="TextBox 19"/>
          <p:cNvSpPr txBox="1"/>
          <p:nvPr userDrawn="1"/>
        </p:nvSpPr>
        <p:spPr>
          <a:xfrm>
            <a:off x="1152525" y="2922239"/>
            <a:ext cx="1600200" cy="369332"/>
          </a:xfrm>
          <a:prstGeom prst="rect">
            <a:avLst/>
          </a:prstGeom>
          <a:noFill/>
          <a:ln>
            <a:solidFill>
              <a:srgbClr val="3F1779"/>
            </a:solidFill>
          </a:ln>
        </p:spPr>
        <p:txBody>
          <a:bodyPr wrap="square" rtlCol="0">
            <a:spAutoFit/>
          </a:bodyPr>
          <a:lstStyle/>
          <a:p>
            <a:r>
              <a:rPr lang="en-US" dirty="0" smtClean="0">
                <a:solidFill>
                  <a:srgbClr val="FF0000"/>
                </a:solidFill>
              </a:rPr>
              <a:t>Book Source:</a:t>
            </a:r>
            <a:r>
              <a:rPr lang="en-US" dirty="0" smtClean="0"/>
              <a:t> </a:t>
            </a:r>
            <a:endParaRPr lang="en-US" dirty="0"/>
          </a:p>
        </p:txBody>
      </p:sp>
      <p:sp>
        <p:nvSpPr>
          <p:cNvPr id="21"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fld id="{1F71E32C-62D1-4266-8B0E-464E78DB8716}" type="datetime1">
              <a:rPr lang="en-US" smtClean="0"/>
              <a:t>5/7/2018</a:t>
            </a:fld>
            <a:endParaRPr lang="en-US" dirty="0"/>
          </a:p>
        </p:txBody>
      </p:sp>
      <p:sp>
        <p:nvSpPr>
          <p:cNvPr id="22" name="Footer Placeholder 4"/>
          <p:cNvSpPr>
            <a:spLocks noGrp="1"/>
          </p:cNvSpPr>
          <p:nvPr>
            <p:ph type="ftr" sz="quarter" idx="3"/>
          </p:nvPr>
        </p:nvSpPr>
        <p:spPr>
          <a:xfrm>
            <a:off x="4543425" y="6538912"/>
            <a:ext cx="4114800" cy="254771"/>
          </a:xfrm>
          <a:prstGeom prst="rect">
            <a:avLst/>
          </a:prstGeom>
        </p:spPr>
        <p:txBody>
          <a:bodyPr/>
          <a:lstStyle>
            <a:lvl1pPr>
              <a:defRPr sz="1400"/>
            </a:lvl1pPr>
          </a:lstStyle>
          <a:p>
            <a:r>
              <a:rPr lang="en-US" smtClean="0">
                <a:solidFill>
                  <a:srgbClr val="3F1779"/>
                </a:solidFill>
                <a:latin typeface="Brush Script MT" panose="03060802040406070304" pitchFamily="66" charset="0"/>
              </a:rPr>
              <a:t>Add a footer</a:t>
            </a:r>
            <a:endParaRPr lang="en-US" dirty="0">
              <a:solidFill>
                <a:prstClr val="black">
                  <a:lumMod val="75000"/>
                  <a:lumOff val="25000"/>
                </a:prstClr>
              </a:solidFill>
              <a:latin typeface="Gill Sans MT" panose="020B0502020104020203"/>
            </a:endParaRPr>
          </a:p>
        </p:txBody>
      </p:sp>
      <p:sp>
        <p:nvSpPr>
          <p:cNvPr id="23"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5630632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vel 0">
    <p:spTree>
      <p:nvGrpSpPr>
        <p:cNvPr id="1" name=""/>
        <p:cNvGrpSpPr/>
        <p:nvPr/>
      </p:nvGrpSpPr>
      <p:grpSpPr>
        <a:xfrm>
          <a:off x="0" y="0"/>
          <a:ext cx="0" cy="0"/>
          <a:chOff x="0" y="0"/>
          <a:chExt cx="0" cy="0"/>
        </a:xfrm>
      </p:grpSpPr>
      <p:sp>
        <p:nvSpPr>
          <p:cNvPr id="15" name="Text Placeholder 14"/>
          <p:cNvSpPr>
            <a:spLocks noGrp="1"/>
          </p:cNvSpPr>
          <p:nvPr>
            <p:ph type="body" sz="quarter" idx="13" hasCustomPrompt="1"/>
          </p:nvPr>
        </p:nvSpPr>
        <p:spPr>
          <a:xfrm>
            <a:off x="1171575" y="2075163"/>
            <a:ext cx="10687050" cy="895350"/>
          </a:xfrm>
          <a:prstGeom prst="rect">
            <a:avLst/>
          </a:prstGeom>
        </p:spPr>
        <p:txBody>
          <a:bodyPr anchor="b" anchorCtr="0"/>
          <a:lstStyle>
            <a:lvl1pPr marL="0" indent="0">
              <a:buNone/>
              <a:defRPr lang="en-US" sz="5400" kern="1200" dirty="0">
                <a:solidFill>
                  <a:schemeClr val="tx2"/>
                </a:solidFill>
                <a:latin typeface="+mj-lt"/>
                <a:ea typeface="+mj-ea"/>
                <a:cs typeface="+mj-cs"/>
              </a:defRPr>
            </a:lvl1pPr>
          </a:lstStyle>
          <a:p>
            <a:pPr lvl="0"/>
            <a:r>
              <a:rPr lang="en-US" dirty="0" smtClean="0"/>
              <a:t>Title</a:t>
            </a:r>
            <a:endParaRPr lang="en-US" dirty="0"/>
          </a:p>
        </p:txBody>
      </p:sp>
      <p:sp>
        <p:nvSpPr>
          <p:cNvPr id="10"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fld id="{9A535D96-8603-4ED7-80E5-8432B5227E3A}" type="datetime1">
              <a:rPr lang="en-US" smtClean="0"/>
              <a:t>5/7/2018</a:t>
            </a:fld>
            <a:endParaRPr lang="en-US" dirty="0"/>
          </a:p>
        </p:txBody>
      </p:sp>
      <p:sp>
        <p:nvSpPr>
          <p:cNvPr id="14" name="Footer Placeholder 4"/>
          <p:cNvSpPr>
            <a:spLocks noGrp="1"/>
          </p:cNvSpPr>
          <p:nvPr>
            <p:ph type="ftr" sz="quarter" idx="3"/>
          </p:nvPr>
        </p:nvSpPr>
        <p:spPr>
          <a:xfrm>
            <a:off x="4543425" y="6538912"/>
            <a:ext cx="4114800" cy="254771"/>
          </a:xfrm>
          <a:prstGeom prst="rect">
            <a:avLst/>
          </a:prstGeom>
        </p:spPr>
        <p:txBody>
          <a:bodyPr/>
          <a:lstStyle>
            <a:lvl1pPr>
              <a:defRPr sz="1400"/>
            </a:lvl1pPr>
          </a:lstStyle>
          <a:p>
            <a:r>
              <a:rPr lang="en-US" smtClean="0">
                <a:solidFill>
                  <a:srgbClr val="3F1779"/>
                </a:solidFill>
                <a:latin typeface="Brush Script MT" panose="03060802040406070304" pitchFamily="66" charset="0"/>
              </a:rPr>
              <a:t>Add a footer</a:t>
            </a:r>
            <a:endParaRPr lang="en-US" dirty="0">
              <a:solidFill>
                <a:prstClr val="black">
                  <a:lumMod val="75000"/>
                  <a:lumOff val="25000"/>
                </a:prstClr>
              </a:solidFill>
              <a:latin typeface="Gill Sans MT" panose="020B0502020104020203"/>
            </a:endParaRPr>
          </a:p>
        </p:txBody>
      </p:sp>
      <p:sp>
        <p:nvSpPr>
          <p:cNvPr id="16"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
        <p:nvSpPr>
          <p:cNvPr id="3" name="Text Placeholder 2"/>
          <p:cNvSpPr>
            <a:spLocks noGrp="1" noChangeAspect="1"/>
          </p:cNvSpPr>
          <p:nvPr>
            <p:ph type="body" sz="quarter" idx="16" hasCustomPrompt="1"/>
          </p:nvPr>
        </p:nvSpPr>
        <p:spPr>
          <a:xfrm>
            <a:off x="124077" y="106946"/>
            <a:ext cx="914400" cy="6400800"/>
          </a:xfrm>
          <a:prstGeom prst="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rtlCol="0" anchor="b" anchorCtr="0">
            <a:normAutofit/>
          </a:bodyPr>
          <a:lstStyle>
            <a:lvl1pPr algn="ctr">
              <a:buFontTx/>
              <a:buNone/>
              <a:defRPr lang="en-US" sz="6000" dirty="0">
                <a:solidFill>
                  <a:schemeClr val="bg1"/>
                </a:solidFill>
                <a:latin typeface="+mj-lt"/>
                <a:ea typeface="+mj-ea"/>
                <a:cs typeface="+mj-cs"/>
              </a:defRPr>
            </a:lvl1pPr>
          </a:lstStyle>
          <a:p>
            <a:pPr marL="0" lvl="0" indent="0" algn="ctr">
              <a:spcBef>
                <a:spcPct val="0"/>
              </a:spcBef>
              <a:buFontTx/>
              <a:buNone/>
            </a:pPr>
            <a:r>
              <a:rPr lang="en-US" smtClean="0"/>
              <a:t>00</a:t>
            </a:r>
            <a:endParaRPr lang="en-US" dirty="0"/>
          </a:p>
        </p:txBody>
      </p:sp>
    </p:spTree>
    <p:extLst>
      <p:ext uri="{BB962C8B-B14F-4D97-AF65-F5344CB8AC3E}">
        <p14:creationId xmlns:p14="http://schemas.microsoft.com/office/powerpoint/2010/main" val="125868786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Level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a:solidFill>
                  <a:schemeClr val="bg1"/>
                </a:solidFill>
              </a:defRPr>
            </a:lvl1pPr>
          </a:lstStyle>
          <a:p>
            <a:pPr lvl="0"/>
            <a:r>
              <a:rPr lang="en-US" dirty="0"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fld id="{56A77814-2F01-4A33-B9AC-9A2DAADADA6E}" type="datetime1">
              <a:rPr lang="en-US" smtClean="0"/>
              <a:t>5/7/2018</a:t>
            </a:fld>
            <a:endParaRPr lang="en-US" dirty="0"/>
          </a:p>
        </p:txBody>
      </p:sp>
      <p:sp>
        <p:nvSpPr>
          <p:cNvPr id="8" name="Footer Placeholder 4"/>
          <p:cNvSpPr>
            <a:spLocks noGrp="1"/>
          </p:cNvSpPr>
          <p:nvPr>
            <p:ph type="ftr" sz="quarter" idx="3"/>
          </p:nvPr>
        </p:nvSpPr>
        <p:spPr>
          <a:xfrm>
            <a:off x="4543425" y="6538912"/>
            <a:ext cx="4114800" cy="254771"/>
          </a:xfrm>
          <a:prstGeom prst="rect">
            <a:avLst/>
          </a:prstGeom>
        </p:spPr>
        <p:txBody>
          <a:bodyPr/>
          <a:lstStyle>
            <a:lvl1pPr>
              <a:defRPr sz="1400"/>
            </a:lvl1pPr>
          </a:lstStyle>
          <a:p>
            <a:r>
              <a:rPr lang="en-US" smtClean="0">
                <a:solidFill>
                  <a:srgbClr val="3F1779"/>
                </a:solidFill>
                <a:latin typeface="Brush Script MT" panose="03060802040406070304" pitchFamily="66" charset="0"/>
              </a:rPr>
              <a:t>Add a footer</a:t>
            </a:r>
            <a:endParaRPr lang="en-US" dirty="0">
              <a:solidFill>
                <a:prstClr val="black">
                  <a:lumMod val="75000"/>
                  <a:lumOff val="25000"/>
                </a:prstClr>
              </a:solidFill>
              <a:latin typeface="Gill Sans MT" panose="020B0502020104020203"/>
            </a:endParaRPr>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87593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Level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fld id="{4C7D27B3-A7EB-4AD1-A2B7-EB28F67828E5}" type="datetime1">
              <a:rPr lang="en-US" smtClean="0"/>
              <a:t>5/7/2018</a:t>
            </a:fld>
            <a:endParaRPr lang="en-US" dirty="0"/>
          </a:p>
        </p:txBody>
      </p:sp>
      <p:sp>
        <p:nvSpPr>
          <p:cNvPr id="8" name="Footer Placeholder 4"/>
          <p:cNvSpPr>
            <a:spLocks noGrp="1"/>
          </p:cNvSpPr>
          <p:nvPr>
            <p:ph type="ftr" sz="quarter" idx="3"/>
          </p:nvPr>
        </p:nvSpPr>
        <p:spPr>
          <a:xfrm>
            <a:off x="4543425" y="6538912"/>
            <a:ext cx="4114800" cy="254771"/>
          </a:xfrm>
          <a:prstGeom prst="rect">
            <a:avLst/>
          </a:prstGeom>
        </p:spPr>
        <p:txBody>
          <a:bodyPr/>
          <a:lstStyle>
            <a:lvl1pPr>
              <a:defRPr sz="1400"/>
            </a:lvl1pPr>
          </a:lstStyle>
          <a:p>
            <a:r>
              <a:rPr lang="en-US" smtClean="0">
                <a:solidFill>
                  <a:srgbClr val="3F1779"/>
                </a:solidFill>
                <a:latin typeface="Brush Script MT" panose="03060802040406070304" pitchFamily="66" charset="0"/>
              </a:rPr>
              <a:t>Add a footer</a:t>
            </a:r>
            <a:endParaRPr lang="en-US" dirty="0">
              <a:solidFill>
                <a:prstClr val="black">
                  <a:lumMod val="75000"/>
                  <a:lumOff val="25000"/>
                </a:prstClr>
              </a:solidFill>
              <a:latin typeface="Gill Sans MT" panose="020B0502020104020203"/>
            </a:endParaRPr>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107960246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Level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fld id="{2701CA56-10BC-4C84-8C59-2BDF2B861F18}" type="datetime1">
              <a:rPr lang="en-US" smtClean="0"/>
              <a:t>5/7/2018</a:t>
            </a:fld>
            <a:endParaRPr lang="en-US" dirty="0"/>
          </a:p>
        </p:txBody>
      </p:sp>
      <p:sp>
        <p:nvSpPr>
          <p:cNvPr id="8" name="Footer Placeholder 4"/>
          <p:cNvSpPr>
            <a:spLocks noGrp="1"/>
          </p:cNvSpPr>
          <p:nvPr>
            <p:ph type="ftr" sz="quarter" idx="3"/>
          </p:nvPr>
        </p:nvSpPr>
        <p:spPr>
          <a:xfrm>
            <a:off x="4543425" y="6538912"/>
            <a:ext cx="4114800" cy="254771"/>
          </a:xfrm>
          <a:prstGeom prst="rect">
            <a:avLst/>
          </a:prstGeom>
        </p:spPr>
        <p:txBody>
          <a:bodyPr/>
          <a:lstStyle>
            <a:lvl1pPr>
              <a:defRPr sz="1400"/>
            </a:lvl1pPr>
          </a:lstStyle>
          <a:p>
            <a:r>
              <a:rPr lang="en-US" smtClean="0">
                <a:solidFill>
                  <a:srgbClr val="3F1779"/>
                </a:solidFill>
                <a:latin typeface="Brush Script MT" panose="03060802040406070304" pitchFamily="66" charset="0"/>
              </a:rPr>
              <a:t>Add a footer</a:t>
            </a:r>
            <a:endParaRPr lang="en-US" dirty="0">
              <a:solidFill>
                <a:prstClr val="black">
                  <a:lumMod val="75000"/>
                  <a:lumOff val="25000"/>
                </a:prstClr>
              </a:solidFill>
              <a:latin typeface="Gill Sans MT" panose="020B0502020104020203"/>
            </a:endParaRPr>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17926066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Level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fld id="{933BBC5C-81D9-4409-8B69-0A6EBAFBC8B9}" type="datetime1">
              <a:rPr lang="en-US" smtClean="0"/>
              <a:t>5/7/2018</a:t>
            </a:fld>
            <a:endParaRPr lang="en-US" dirty="0"/>
          </a:p>
        </p:txBody>
      </p:sp>
      <p:sp>
        <p:nvSpPr>
          <p:cNvPr id="8" name="Footer Placeholder 4"/>
          <p:cNvSpPr>
            <a:spLocks noGrp="1"/>
          </p:cNvSpPr>
          <p:nvPr>
            <p:ph type="ftr" sz="quarter" idx="3"/>
          </p:nvPr>
        </p:nvSpPr>
        <p:spPr>
          <a:xfrm>
            <a:off x="4543425" y="6538912"/>
            <a:ext cx="4114800" cy="254771"/>
          </a:xfrm>
          <a:prstGeom prst="rect">
            <a:avLst/>
          </a:prstGeom>
        </p:spPr>
        <p:txBody>
          <a:bodyPr/>
          <a:lstStyle>
            <a:lvl1pPr>
              <a:defRPr sz="1400"/>
            </a:lvl1pPr>
          </a:lstStyle>
          <a:p>
            <a:r>
              <a:rPr lang="en-US" smtClean="0">
                <a:solidFill>
                  <a:srgbClr val="3F1779"/>
                </a:solidFill>
                <a:latin typeface="Brush Script MT" panose="03060802040406070304" pitchFamily="66" charset="0"/>
              </a:rPr>
              <a:t>Add a footer</a:t>
            </a:r>
            <a:endParaRPr lang="en-US" dirty="0">
              <a:solidFill>
                <a:prstClr val="black">
                  <a:lumMod val="75000"/>
                  <a:lumOff val="25000"/>
                </a:prstClr>
              </a:solidFill>
              <a:latin typeface="Gill Sans MT" panose="020B0502020104020203"/>
            </a:endParaRPr>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76209502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Level 5">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accent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fld id="{B5F592D1-4443-494E-8BAB-3A31F5B3ADA9}" type="datetime1">
              <a:rPr lang="en-US" smtClean="0"/>
              <a:t>5/7/2018</a:t>
            </a:fld>
            <a:endParaRPr lang="en-US" dirty="0"/>
          </a:p>
        </p:txBody>
      </p:sp>
      <p:sp>
        <p:nvSpPr>
          <p:cNvPr id="8" name="Footer Placeholder 4"/>
          <p:cNvSpPr>
            <a:spLocks noGrp="1"/>
          </p:cNvSpPr>
          <p:nvPr>
            <p:ph type="ftr" sz="quarter" idx="3"/>
          </p:nvPr>
        </p:nvSpPr>
        <p:spPr>
          <a:xfrm>
            <a:off x="4543425" y="6538912"/>
            <a:ext cx="4114800" cy="254771"/>
          </a:xfrm>
          <a:prstGeom prst="rect">
            <a:avLst/>
          </a:prstGeom>
        </p:spPr>
        <p:txBody>
          <a:bodyPr/>
          <a:lstStyle>
            <a:lvl1pPr>
              <a:defRPr sz="1400"/>
            </a:lvl1pPr>
          </a:lstStyle>
          <a:p>
            <a:r>
              <a:rPr lang="en-US" smtClean="0">
                <a:solidFill>
                  <a:srgbClr val="3F1779"/>
                </a:solidFill>
                <a:latin typeface="Brush Script MT" panose="03060802040406070304" pitchFamily="66" charset="0"/>
              </a:rPr>
              <a:t>Add a footer</a:t>
            </a:r>
            <a:endParaRPr lang="en-US" dirty="0">
              <a:solidFill>
                <a:prstClr val="black">
                  <a:lumMod val="75000"/>
                  <a:lumOff val="25000"/>
                </a:prstClr>
              </a:solidFill>
              <a:latin typeface="Gill Sans MT" panose="020B0502020104020203"/>
            </a:endParaRPr>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248538373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Level 6">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accent4">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fld id="{DFA184C9-A3B4-4EC6-8DFF-3827B6377706}" type="datetime1">
              <a:rPr lang="en-US" smtClean="0"/>
              <a:t>5/7/2018</a:t>
            </a:fld>
            <a:endParaRPr lang="en-US" dirty="0"/>
          </a:p>
        </p:txBody>
      </p:sp>
      <p:sp>
        <p:nvSpPr>
          <p:cNvPr id="8" name="Footer Placeholder 4"/>
          <p:cNvSpPr>
            <a:spLocks noGrp="1"/>
          </p:cNvSpPr>
          <p:nvPr>
            <p:ph type="ftr" sz="quarter" idx="3"/>
          </p:nvPr>
        </p:nvSpPr>
        <p:spPr>
          <a:xfrm>
            <a:off x="4543425" y="6538912"/>
            <a:ext cx="4114800" cy="254771"/>
          </a:xfrm>
          <a:prstGeom prst="rect">
            <a:avLst/>
          </a:prstGeom>
        </p:spPr>
        <p:txBody>
          <a:bodyPr/>
          <a:lstStyle>
            <a:lvl1pPr>
              <a:defRPr sz="1400"/>
            </a:lvl1pPr>
          </a:lstStyle>
          <a:p>
            <a:r>
              <a:rPr lang="en-US" smtClean="0">
                <a:solidFill>
                  <a:srgbClr val="3F1779"/>
                </a:solidFill>
                <a:latin typeface="Brush Script MT" panose="03060802040406070304" pitchFamily="66" charset="0"/>
              </a:rPr>
              <a:t>Add a footer</a:t>
            </a:r>
            <a:endParaRPr lang="en-US" dirty="0">
              <a:solidFill>
                <a:prstClr val="black">
                  <a:lumMod val="75000"/>
                  <a:lumOff val="25000"/>
                </a:prstClr>
              </a:solidFill>
              <a:latin typeface="Gill Sans MT" panose="020B0502020104020203"/>
            </a:endParaRPr>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1091118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fld id="{0C36F7EE-8DC8-4061-B768-F99913005F88}" type="datetime1">
              <a:rPr lang="en-US" smtClean="0"/>
              <a:t>5/7/2018</a:t>
            </a:fld>
            <a:endParaRPr lang="en-US" dirty="0"/>
          </a:p>
        </p:txBody>
      </p:sp>
      <p:sp>
        <p:nvSpPr>
          <p:cNvPr id="14" name="Footer Placeholder 4"/>
          <p:cNvSpPr>
            <a:spLocks noGrp="1"/>
          </p:cNvSpPr>
          <p:nvPr>
            <p:ph type="ftr" sz="quarter" idx="3"/>
          </p:nvPr>
        </p:nvSpPr>
        <p:spPr>
          <a:xfrm>
            <a:off x="4543425" y="6538912"/>
            <a:ext cx="4114800" cy="254771"/>
          </a:xfrm>
          <a:prstGeom prst="rect">
            <a:avLst/>
          </a:prstGeom>
        </p:spPr>
        <p:txBody>
          <a:bodyPr/>
          <a:lstStyle>
            <a:lvl1pPr>
              <a:defRPr sz="1400"/>
            </a:lvl1pPr>
          </a:lstStyle>
          <a:p>
            <a:r>
              <a:rPr lang="en-US" smtClean="0">
                <a:solidFill>
                  <a:srgbClr val="3F1779"/>
                </a:solidFill>
                <a:latin typeface="Brush Script MT" panose="03060802040406070304" pitchFamily="66" charset="0"/>
              </a:rPr>
              <a:t>Add a footer</a:t>
            </a:r>
            <a:endParaRPr lang="en-US" dirty="0">
              <a:solidFill>
                <a:prstClr val="black">
                  <a:lumMod val="75000"/>
                  <a:lumOff val="25000"/>
                </a:prstClr>
              </a:solidFill>
              <a:latin typeface="Gill Sans MT" panose="020B0502020104020203"/>
            </a:endParaRPr>
          </a:p>
        </p:txBody>
      </p:sp>
      <p:sp>
        <p:nvSpPr>
          <p:cNvPr id="15"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cxnSp>
        <p:nvCxnSpPr>
          <p:cNvPr id="19" name="Straight Connector 18"/>
          <p:cNvCxnSpPr/>
          <p:nvPr userDrawn="1"/>
        </p:nvCxnSpPr>
        <p:spPr>
          <a:xfrm>
            <a:off x="0" y="6538912"/>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4785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72" r:id="rId3"/>
    <p:sldLayoutId id="2147483650" r:id="rId4"/>
    <p:sldLayoutId id="2147483667" r:id="rId5"/>
    <p:sldLayoutId id="2147483668" r:id="rId6"/>
    <p:sldLayoutId id="2147483669" r:id="rId7"/>
    <p:sldLayoutId id="2147483670" r:id="rId8"/>
    <p:sldLayoutId id="2147483671" r:id="rId9"/>
    <p:sldLayoutId id="2147483666" r:id="rId10"/>
  </p:sldLayoutIdLst>
  <p:timing>
    <p:tnLst>
      <p:par>
        <p:cTn id="1" dur="indefinite" restart="never" nodeType="tmRoot"/>
      </p:par>
    </p:tnLst>
  </p:timing>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 Target="slide228.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emver.org/"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23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5.xml"/><Relationship Id="rId4" Type="http://schemas.openxmlformats.org/officeDocument/2006/relationships/image" Target="../media/image129.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Entity Framework 6</a:t>
            </a:r>
          </a:p>
        </p:txBody>
      </p:sp>
      <p:sp>
        <p:nvSpPr>
          <p:cNvPr id="5" name="Date Placeholder 4"/>
          <p:cNvSpPr>
            <a:spLocks noGrp="1"/>
          </p:cNvSpPr>
          <p:nvPr>
            <p:ph type="dt" sz="half" idx="2"/>
          </p:nvPr>
        </p:nvSpPr>
        <p:spPr/>
        <p:txBody>
          <a:bodyPr/>
          <a:lstStyle/>
          <a:p>
            <a:fld id="{B7AB393C-47FC-4C2B-8EE1-A7BC299AF6CD}" type="datetime1">
              <a:rPr lang="en-US" smtClean="0"/>
              <a:t>5/7/2018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1</a:t>
            </a:fld>
            <a:endParaRPr lang="en-US"/>
          </a:p>
        </p:txBody>
      </p:sp>
      <p:sp>
        <p:nvSpPr>
          <p:cNvPr id="13" name="TextBox 12"/>
          <p:cNvSpPr txBox="1"/>
          <p:nvPr/>
        </p:nvSpPr>
        <p:spPr>
          <a:xfrm>
            <a:off x="334534" y="5801605"/>
            <a:ext cx="1392573" cy="369332"/>
          </a:xfrm>
          <a:prstGeom prst="rect">
            <a:avLst/>
          </a:prstGeom>
          <a:noFill/>
          <a:ln>
            <a:solidFill>
              <a:srgbClr val="3F1779"/>
            </a:solidFill>
          </a:ln>
        </p:spPr>
        <p:txBody>
          <a:bodyPr wrap="square" rtlCol="0">
            <a:spAutoFit/>
          </a:bodyPr>
          <a:lstStyle/>
          <a:p>
            <a:r>
              <a:rPr lang="en-US" dirty="0" smtClean="0"/>
              <a:t>Online</a:t>
            </a:r>
            <a:endParaRPr lang="en-US" dirty="0"/>
          </a:p>
        </p:txBody>
      </p:sp>
      <p:sp>
        <p:nvSpPr>
          <p:cNvPr id="14" name="Action Button: Forward or Next 13">
            <a:hlinkClick r:id="rId2" action="ppaction://hlinksldjump" highlightClick="1"/>
          </p:cNvPr>
          <p:cNvSpPr/>
          <p:nvPr/>
        </p:nvSpPr>
        <p:spPr>
          <a:xfrm>
            <a:off x="334534" y="4881943"/>
            <a:ext cx="2455333" cy="762000"/>
          </a:xfrm>
          <a:prstGeom prst="actionButtonForwardNext">
            <a:avLst/>
          </a:prstGeom>
          <a:solidFill>
            <a:schemeClr val="accent1">
              <a:lumMod val="60000"/>
              <a:lumOff val="40000"/>
            </a:schemeClr>
          </a:solidFill>
          <a:ln>
            <a:solidFill>
              <a:srgbClr val="002060"/>
            </a:solidFill>
          </a:ln>
          <a:effectLst>
            <a:innerShdw blurRad="63500" dist="50800" dir="5400000">
              <a:prstClr val="black">
                <a:alpha val="50000"/>
              </a:prstClr>
            </a:innerShdw>
          </a:effectLst>
          <a:scene3d>
            <a:camera prst="orthographicFront"/>
            <a:lightRig rig="threePt" dir="t"/>
          </a:scene3d>
          <a:sp3d>
            <a:bevelT w="114300" prst="artDeco"/>
          </a:sp3d>
        </p:spPr>
        <p:style>
          <a:lnRef idx="1">
            <a:schemeClr val="accent5"/>
          </a:lnRef>
          <a:fillRef idx="3">
            <a:schemeClr val="accent5"/>
          </a:fillRef>
          <a:effectRef idx="2">
            <a:schemeClr val="accent5"/>
          </a:effectRef>
          <a:fontRef idx="minor">
            <a:schemeClr val="lt1"/>
          </a:fontRef>
        </p:style>
        <p:txBody>
          <a:bodyPr vert="horz" lIns="91440" tIns="45720" rIns="91440" bIns="45720" rtlCol="0" anchor="ctr">
            <a:normAutofit/>
          </a:bodyPr>
          <a:lstStyle/>
          <a:p>
            <a:pPr algn="ctr">
              <a:lnSpc>
                <a:spcPct val="90000"/>
              </a:lnSpc>
              <a:spcBef>
                <a:spcPct val="0"/>
              </a:spcBef>
            </a:pPr>
            <a:r>
              <a:rPr lang="en-US" sz="2400" b="1" dirty="0">
                <a:ln w="10160">
                  <a:solidFill>
                    <a:schemeClr val="tx1">
                      <a:lumMod val="50000"/>
                      <a:lumOff val="50000"/>
                    </a:schemeClr>
                  </a:solidFill>
                  <a:prstDash val="solid"/>
                </a:ln>
                <a:solidFill>
                  <a:schemeClr val="bg1"/>
                </a:solidFill>
                <a:effectLst>
                  <a:outerShdw blurRad="38100" dist="22860" dir="5400000" algn="tl" rotWithShape="0">
                    <a:srgbClr val="000000">
                      <a:alpha val="30000"/>
                    </a:srgbClr>
                  </a:outerShdw>
                </a:effectLst>
                <a:latin typeface="+mj-lt"/>
                <a:ea typeface="+mj-ea"/>
                <a:cs typeface="+mj-cs"/>
              </a:rPr>
              <a:t>Appendix</a:t>
            </a:r>
          </a:p>
        </p:txBody>
      </p:sp>
      <p:graphicFrame>
        <p:nvGraphicFramePr>
          <p:cNvPr id="11" name="Table 10"/>
          <p:cNvGraphicFramePr>
            <a:graphicFrameLocks noGrp="1"/>
          </p:cNvGraphicFramePr>
          <p:nvPr>
            <p:extLst>
              <p:ext uri="{D42A27DB-BD31-4B8C-83A1-F6EECF244321}">
                <p14:modId xmlns:p14="http://schemas.microsoft.com/office/powerpoint/2010/main" val="2440468505"/>
              </p:ext>
            </p:extLst>
          </p:nvPr>
        </p:nvGraphicFramePr>
        <p:xfrm>
          <a:off x="6890265" y="3340665"/>
          <a:ext cx="2392788" cy="2830275"/>
        </p:xfrm>
        <a:graphic>
          <a:graphicData uri="http://schemas.openxmlformats.org/drawingml/2006/table">
            <a:tbl>
              <a:tblPr>
                <a:tableStyleId>{69CF1AB2-1976-4502-BF36-3FF5EA218861}</a:tableStyleId>
              </a:tblPr>
              <a:tblGrid>
                <a:gridCol w="1058938">
                  <a:extLst>
                    <a:ext uri="{9D8B030D-6E8A-4147-A177-3AD203B41FA5}">
                      <a16:colId xmlns:a16="http://schemas.microsoft.com/office/drawing/2014/main" val="1331477486"/>
                    </a:ext>
                  </a:extLst>
                </a:gridCol>
                <a:gridCol w="1333850">
                  <a:extLst>
                    <a:ext uri="{9D8B030D-6E8A-4147-A177-3AD203B41FA5}">
                      <a16:colId xmlns:a16="http://schemas.microsoft.com/office/drawing/2014/main" val="508486208"/>
                    </a:ext>
                  </a:extLst>
                </a:gridCol>
              </a:tblGrid>
              <a:tr h="314475">
                <a:tc>
                  <a:txBody>
                    <a:bodyPr/>
                    <a:lstStyle/>
                    <a:p>
                      <a:r>
                        <a:rPr lang="en-US" sz="1400" kern="1200" dirty="0" smtClean="0">
                          <a:solidFill>
                            <a:schemeClr val="dk1"/>
                          </a:solidFill>
                          <a:latin typeface="Gill Sans MT" panose="020B0502020104020203" pitchFamily="34" charset="0"/>
                          <a:ea typeface="+mn-ea"/>
                          <a:cs typeface="+mn-cs"/>
                        </a:rPr>
                        <a:t>27-Mar-18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Start</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915895731"/>
                  </a:ext>
                </a:extLst>
              </a:tr>
              <a:tr h="314475">
                <a:tc>
                  <a:txBody>
                    <a:bodyPr/>
                    <a:lstStyle/>
                    <a:p>
                      <a:r>
                        <a:rPr lang="en-US" sz="1400" kern="1200" dirty="0" smtClean="0">
                          <a:solidFill>
                            <a:schemeClr val="dk1"/>
                          </a:solidFill>
                          <a:latin typeface="Gill Sans MT" panose="020B0502020104020203" pitchFamily="34" charset="0"/>
                          <a:ea typeface="+mn-ea"/>
                          <a:cs typeface="+mn-cs"/>
                        </a:rPr>
                        <a:t>25-Apr-18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smtClean="0">
                          <a:solidFill>
                            <a:schemeClr val="dk1"/>
                          </a:solidFill>
                          <a:latin typeface="Gill Sans MT" panose="020B0502020104020203" pitchFamily="34" charset="0"/>
                          <a:ea typeface="+mn-ea"/>
                          <a:cs typeface="+mn-cs"/>
                        </a:rPr>
                        <a:t>118</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126986426"/>
                  </a:ext>
                </a:extLst>
              </a:tr>
              <a:tr h="314475">
                <a:tc>
                  <a:txBody>
                    <a:bodyPr/>
                    <a:lstStyle/>
                    <a:p>
                      <a:r>
                        <a:rPr lang="en-US" sz="1400" kern="1200" dirty="0" smtClean="0">
                          <a:solidFill>
                            <a:schemeClr val="dk1"/>
                          </a:solidFill>
                          <a:latin typeface="Gill Sans MT" panose="020B0502020104020203" pitchFamily="34" charset="0"/>
                          <a:ea typeface="+mn-ea"/>
                          <a:cs typeface="+mn-cs"/>
                        </a:rPr>
                        <a:t>26-Apr-18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164</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283472548"/>
                  </a:ext>
                </a:extLst>
              </a:tr>
              <a:tr h="314475">
                <a:tc>
                  <a:txBody>
                    <a:bodyPr/>
                    <a:lstStyle/>
                    <a:p>
                      <a:r>
                        <a:rPr lang="en-US" sz="1400" kern="1200" dirty="0" smtClean="0">
                          <a:solidFill>
                            <a:schemeClr val="dk1"/>
                          </a:solidFill>
                          <a:latin typeface="Gill Sans MT" panose="020B0502020104020203" pitchFamily="34" charset="0"/>
                          <a:ea typeface="+mn-ea"/>
                          <a:cs typeface="+mn-cs"/>
                        </a:rPr>
                        <a:t>07 May 18</a:t>
                      </a:r>
                      <a:endParaRPr lang="en-US" sz="1400" kern="1200" dirty="0" smtClean="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3-30</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703458135"/>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733363448"/>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274355365"/>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587235144"/>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656554897"/>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7578393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969083565"/>
              </p:ext>
            </p:extLst>
          </p:nvPr>
        </p:nvGraphicFramePr>
        <p:xfrm>
          <a:off x="9350479" y="3340662"/>
          <a:ext cx="2392788" cy="2830275"/>
        </p:xfrm>
        <a:graphic>
          <a:graphicData uri="http://schemas.openxmlformats.org/drawingml/2006/table">
            <a:tbl>
              <a:tblPr>
                <a:tableStyleId>{69CF1AB2-1976-4502-BF36-3FF5EA218861}</a:tableStyleId>
              </a:tblPr>
              <a:tblGrid>
                <a:gridCol w="1058938">
                  <a:extLst>
                    <a:ext uri="{9D8B030D-6E8A-4147-A177-3AD203B41FA5}">
                      <a16:colId xmlns:a16="http://schemas.microsoft.com/office/drawing/2014/main" val="1331477486"/>
                    </a:ext>
                  </a:extLst>
                </a:gridCol>
                <a:gridCol w="1333850">
                  <a:extLst>
                    <a:ext uri="{9D8B030D-6E8A-4147-A177-3AD203B41FA5}">
                      <a16:colId xmlns:a16="http://schemas.microsoft.com/office/drawing/2014/main" val="508486208"/>
                    </a:ext>
                  </a:extLst>
                </a:gridCol>
              </a:tblGrid>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915895731"/>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126986426"/>
                  </a:ext>
                </a:extLst>
              </a:tr>
              <a:tr h="314475">
                <a:tc>
                  <a:txBody>
                    <a:bodyPr/>
                    <a:lstStyle/>
                    <a:p>
                      <a:pPr marL="0" algn="l" defTabSz="914400" rtl="0" eaLnBrk="1" latinLnBrk="0" hangingPunct="1"/>
                      <a:endParaRPr lang="en-US" sz="1400" kern="1200" dirty="0" smtClean="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283472548"/>
                  </a:ext>
                </a:extLst>
              </a:tr>
              <a:tr h="314475">
                <a:tc>
                  <a:txBody>
                    <a:bodyPr/>
                    <a:lstStyle/>
                    <a:p>
                      <a:pPr marL="0" algn="l" defTabSz="914400" rtl="0" eaLnBrk="1" latinLnBrk="0" hangingPunct="1"/>
                      <a:endParaRPr lang="en-US" sz="1400" kern="1200" dirty="0" smtClean="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703458135"/>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733363448"/>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274355365"/>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587235144"/>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656554897"/>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757839300"/>
                  </a:ext>
                </a:extLst>
              </a:tr>
            </a:tbl>
          </a:graphicData>
        </a:graphic>
      </p:graphicFrame>
    </p:spTree>
    <p:extLst>
      <p:ext uri="{BB962C8B-B14F-4D97-AF65-F5344CB8AC3E}">
        <p14:creationId xmlns:p14="http://schemas.microsoft.com/office/powerpoint/2010/main" val="40983612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Looking Back</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Looking back </a:t>
            </a:r>
            <a:r>
              <a:rPr lang="en-US" sz="2000" dirty="0">
                <a:solidFill>
                  <a:srgbClr val="FF0000"/>
                </a:solidFill>
              </a:rPr>
              <a:t>Data-centric applications</a:t>
            </a:r>
            <a:r>
              <a:rPr lang="en-US" sz="2000" dirty="0"/>
              <a:t> have two perspective </a:t>
            </a:r>
            <a:r>
              <a:rPr lang="en-US" sz="2000" dirty="0" smtClean="0"/>
              <a:t>layers. </a:t>
            </a:r>
            <a:r>
              <a:rPr lang="en-US" sz="2000" dirty="0"/>
              <a:t>They </a:t>
            </a:r>
            <a:r>
              <a:rPr lang="en-US" sz="2000" dirty="0" smtClean="0"/>
              <a:t>are</a:t>
            </a:r>
          </a:p>
          <a:p>
            <a:pPr marL="685800">
              <a:buFont typeface="Wingdings" panose="05000000000000000000" pitchFamily="2" charset="2"/>
              <a:buChar char="ü"/>
            </a:pPr>
            <a:r>
              <a:rPr lang="en-US" sz="2000" dirty="0" smtClean="0"/>
              <a:t>the </a:t>
            </a:r>
            <a:r>
              <a:rPr lang="en-US" sz="2000" dirty="0"/>
              <a:t>data </a:t>
            </a:r>
            <a:r>
              <a:rPr lang="en-US" sz="2000" dirty="0" smtClean="0"/>
              <a:t>model</a:t>
            </a:r>
          </a:p>
          <a:p>
            <a:pPr marL="685800">
              <a:buFont typeface="Wingdings" panose="05000000000000000000" pitchFamily="2" charset="2"/>
              <a:buChar char="ü"/>
            </a:pPr>
            <a:r>
              <a:rPr lang="en-US" sz="2000" dirty="0" smtClean="0"/>
              <a:t>the </a:t>
            </a:r>
            <a:r>
              <a:rPr lang="en-US" sz="2000" dirty="0"/>
              <a:t>object </a:t>
            </a:r>
            <a:r>
              <a:rPr lang="en-US" sz="2000" dirty="0" smtClean="0"/>
              <a:t>model</a:t>
            </a:r>
          </a:p>
          <a:p>
            <a:pPr marL="457200">
              <a:buFont typeface="Wingdings" panose="05000000000000000000" pitchFamily="2" charset="2"/>
              <a:buChar char="§"/>
            </a:pPr>
            <a:r>
              <a:rPr lang="en-US" sz="2000" dirty="0" smtClean="0"/>
              <a:t>While </a:t>
            </a:r>
            <a:r>
              <a:rPr lang="en-US" sz="2000" dirty="0"/>
              <a:t>the data model defines the way data is defined and stored, the object model defines how the same data will be represented to the user in the </a:t>
            </a:r>
            <a:r>
              <a:rPr lang="en-US" sz="2000" dirty="0">
                <a:solidFill>
                  <a:srgbClr val="FF0000"/>
                </a:solidFill>
              </a:rPr>
              <a:t>presentation </a:t>
            </a:r>
            <a:r>
              <a:rPr lang="en-US" sz="2000" dirty="0">
                <a:solidFill>
                  <a:srgbClr val="0070C0"/>
                </a:solidFill>
              </a:rPr>
              <a:t>layer</a:t>
            </a:r>
            <a:r>
              <a:rPr lang="en-US" sz="2000" dirty="0"/>
              <a:t> or how it is </a:t>
            </a:r>
            <a:r>
              <a:rPr lang="en-US" sz="2000" dirty="0">
                <a:solidFill>
                  <a:srgbClr val="FF0000"/>
                </a:solidFill>
              </a:rPr>
              <a:t>exposed</a:t>
            </a:r>
            <a:r>
              <a:rPr lang="en-US" sz="2000" dirty="0"/>
              <a:t> to the </a:t>
            </a:r>
            <a:r>
              <a:rPr lang="en-US" sz="2000" dirty="0">
                <a:solidFill>
                  <a:srgbClr val="FF0000"/>
                </a:solidFill>
              </a:rPr>
              <a:t>other </a:t>
            </a:r>
            <a:r>
              <a:rPr lang="en-US" sz="2000" dirty="0">
                <a:solidFill>
                  <a:srgbClr val="0070C0"/>
                </a:solidFill>
              </a:rPr>
              <a:t>layers</a:t>
            </a:r>
            <a:r>
              <a:rPr lang="en-US" sz="2000" dirty="0"/>
              <a:t> </a:t>
            </a:r>
            <a:r>
              <a:rPr lang="en-US" sz="2000" dirty="0">
                <a:solidFill>
                  <a:srgbClr val="0070C0"/>
                </a:solidFill>
              </a:rPr>
              <a:t>of the </a:t>
            </a:r>
            <a:r>
              <a:rPr lang="en-US" sz="2000" dirty="0" smtClean="0">
                <a:solidFill>
                  <a:srgbClr val="FF0000"/>
                </a:solidFill>
              </a:rPr>
              <a:t>application</a:t>
            </a:r>
            <a:r>
              <a:rPr lang="en-US" sz="2000" dirty="0" smtClean="0"/>
              <a:t>.</a:t>
            </a:r>
          </a:p>
          <a:p>
            <a:pPr marL="457200">
              <a:buFont typeface="Wingdings" panose="05000000000000000000" pitchFamily="2" charset="2"/>
              <a:buChar char="§"/>
            </a:pPr>
            <a:r>
              <a:rPr lang="en-US" sz="2000" dirty="0" smtClean="0"/>
              <a:t>The </a:t>
            </a:r>
            <a:r>
              <a:rPr lang="en-US" sz="2000" dirty="0"/>
              <a:t>data model of the application usually deals with the storage and retrieval of the application's data to and from the </a:t>
            </a:r>
            <a:r>
              <a:rPr lang="en-US" sz="2000" dirty="0">
                <a:solidFill>
                  <a:srgbClr val="FF0000"/>
                </a:solidFill>
              </a:rPr>
              <a:t>relational </a:t>
            </a:r>
            <a:r>
              <a:rPr lang="en-US" sz="2000" dirty="0" smtClean="0">
                <a:solidFill>
                  <a:srgbClr val="FF0000"/>
                </a:solidFill>
              </a:rPr>
              <a:t>store</a:t>
            </a:r>
            <a:r>
              <a:rPr lang="en-US" sz="2000" dirty="0" smtClean="0"/>
              <a:t>.</a:t>
            </a:r>
          </a:p>
          <a:p>
            <a:pPr marL="685800">
              <a:buFont typeface="Wingdings" panose="05000000000000000000" pitchFamily="2" charset="2"/>
              <a:buChar char="ü"/>
            </a:pPr>
            <a:r>
              <a:rPr lang="en-US" sz="2000" dirty="0" smtClean="0"/>
              <a:t>The </a:t>
            </a:r>
            <a:r>
              <a:rPr lang="en-US" sz="2000" dirty="0"/>
              <a:t>relational store is used for data persistence, consistency, concurrency, and </a:t>
            </a:r>
            <a:r>
              <a:rPr lang="en-US" sz="2000" dirty="0" smtClean="0"/>
              <a:t>security.</a:t>
            </a:r>
          </a:p>
          <a:p>
            <a:pPr marL="685800">
              <a:buFont typeface="Wingdings" panose="05000000000000000000" pitchFamily="2" charset="2"/>
              <a:buChar char="ü"/>
            </a:pPr>
            <a:r>
              <a:rPr lang="en-US" sz="2000" dirty="0" smtClean="0"/>
              <a:t>It </a:t>
            </a:r>
            <a:r>
              <a:rPr lang="en-US" sz="2000" dirty="0"/>
              <a:t>contains the application's data and typically comprises a set of </a:t>
            </a:r>
            <a:r>
              <a:rPr lang="en-US" sz="2000" dirty="0">
                <a:solidFill>
                  <a:srgbClr val="FF0000"/>
                </a:solidFill>
              </a:rPr>
              <a:t>tables</a:t>
            </a:r>
            <a:r>
              <a:rPr lang="en-US" sz="2000" dirty="0"/>
              <a:t>, </a:t>
            </a:r>
            <a:r>
              <a:rPr lang="en-US" sz="2000" dirty="0">
                <a:solidFill>
                  <a:srgbClr val="FF0000"/>
                </a:solidFill>
              </a:rPr>
              <a:t>views</a:t>
            </a:r>
            <a:r>
              <a:rPr lang="en-US" sz="2000" dirty="0"/>
              <a:t>, </a:t>
            </a:r>
            <a:r>
              <a:rPr lang="en-US" sz="2000" dirty="0">
                <a:solidFill>
                  <a:srgbClr val="FF0000"/>
                </a:solidFill>
              </a:rPr>
              <a:t>functions</a:t>
            </a:r>
            <a:r>
              <a:rPr lang="en-US" sz="2000" dirty="0"/>
              <a:t>, </a:t>
            </a:r>
            <a:r>
              <a:rPr lang="en-US" sz="2000" dirty="0">
                <a:solidFill>
                  <a:srgbClr val="FF0000"/>
                </a:solidFill>
              </a:rPr>
              <a:t>procedures</a:t>
            </a:r>
            <a:r>
              <a:rPr lang="en-US" sz="2000" dirty="0"/>
              <a:t>, and </a:t>
            </a:r>
            <a:r>
              <a:rPr lang="en-US" sz="2000" dirty="0" smtClean="0">
                <a:solidFill>
                  <a:srgbClr val="FF0000"/>
                </a:solidFill>
              </a:rPr>
              <a:t>relationships</a:t>
            </a:r>
            <a:r>
              <a:rPr lang="en-US" sz="2000" dirty="0" smtClean="0"/>
              <a:t>.</a:t>
            </a:r>
          </a:p>
          <a:p>
            <a:pPr marL="685800">
              <a:buFont typeface="Wingdings" panose="05000000000000000000" pitchFamily="2" charset="2"/>
              <a:buChar char="ü"/>
            </a:pPr>
            <a:r>
              <a:rPr lang="en-US" sz="2000" dirty="0" smtClean="0"/>
              <a:t>You </a:t>
            </a:r>
            <a:r>
              <a:rPr lang="en-US" sz="2000" dirty="0"/>
              <a:t>typically use T-SQL to query against the relational store, which returns </a:t>
            </a:r>
            <a:r>
              <a:rPr lang="en-US" sz="2000" dirty="0">
                <a:solidFill>
                  <a:srgbClr val="FF0000"/>
                </a:solidFill>
              </a:rPr>
              <a:t>result sets</a:t>
            </a:r>
            <a:r>
              <a:rPr lang="en-US" sz="2000" dirty="0"/>
              <a:t> that contain columns and rows of </a:t>
            </a:r>
            <a:r>
              <a:rPr lang="en-US" sz="2000" dirty="0" smtClean="0"/>
              <a:t>data.</a:t>
            </a:r>
          </a:p>
          <a:p>
            <a:pPr marL="457200">
              <a:buFont typeface="Wingdings" panose="05000000000000000000" pitchFamily="2" charset="2"/>
              <a:buChar char="§"/>
            </a:pPr>
            <a:r>
              <a:rPr lang="en-US" sz="2000" dirty="0" smtClean="0"/>
              <a:t>However</a:t>
            </a:r>
            <a:r>
              <a:rPr lang="en-US" sz="2000" dirty="0"/>
              <a:t>, the data returned doesn't necessarily match the </a:t>
            </a:r>
            <a:r>
              <a:rPr lang="en-US" sz="2000" dirty="0">
                <a:solidFill>
                  <a:srgbClr val="0070C0"/>
                </a:solidFill>
              </a:rPr>
              <a:t>application's</a:t>
            </a:r>
            <a:r>
              <a:rPr lang="en-US" sz="2000" dirty="0"/>
              <a:t> </a:t>
            </a:r>
            <a:r>
              <a:rPr lang="en-US" sz="2000" dirty="0" smtClean="0">
                <a:solidFill>
                  <a:srgbClr val="FF0000"/>
                </a:solidFill>
              </a:rPr>
              <a:t>object-oriented </a:t>
            </a:r>
            <a:r>
              <a:rPr lang="en-US" sz="2000" dirty="0">
                <a:solidFill>
                  <a:srgbClr val="0070C0"/>
                </a:solidFill>
              </a:rPr>
              <a:t>programming model</a:t>
            </a:r>
            <a:r>
              <a:rPr lang="en-US" sz="2000" dirty="0"/>
              <a:t>. </a:t>
            </a:r>
            <a:endParaRPr lang="en-US" sz="2000" dirty="0" smtClean="0"/>
          </a:p>
        </p:txBody>
      </p:sp>
      <p:sp>
        <p:nvSpPr>
          <p:cNvPr id="3" name="Date Placeholder 2"/>
          <p:cNvSpPr>
            <a:spLocks noGrp="1"/>
          </p:cNvSpPr>
          <p:nvPr>
            <p:ph type="dt" sz="half" idx="2"/>
          </p:nvPr>
        </p:nvSpPr>
        <p:spPr/>
        <p:txBody>
          <a:bodyPr/>
          <a:lstStyle/>
          <a:p>
            <a:fld id="{DCA50B08-60E4-4D51-8AF7-25A5B5D91EAF}"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pPr/>
              <a:t>10</a:t>
            </a:fld>
            <a:endParaRPr lang="en-US"/>
          </a:p>
        </p:txBody>
      </p:sp>
    </p:spTree>
    <p:extLst>
      <p:ext uri="{BB962C8B-B14F-4D97-AF65-F5344CB8AC3E}">
        <p14:creationId xmlns:p14="http://schemas.microsoft.com/office/powerpoint/2010/main" val="36465366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Creating the </a:t>
            </a:r>
            <a:r>
              <a:rPr lang="en-US" dirty="0" smtClean="0"/>
              <a:t>EDM </a:t>
            </a:r>
            <a:r>
              <a:rPr lang="en-US" dirty="0"/>
              <a:t>using the </a:t>
            </a:r>
            <a:r>
              <a:rPr lang="en-US" dirty="0" smtClean="0"/>
              <a:t>EdmGen tool	</a:t>
            </a:r>
            <a:r>
              <a:rPr lang="en-US" dirty="0"/>
              <a:t> </a:t>
            </a:r>
            <a:r>
              <a:rPr lang="en-US" dirty="0" smtClean="0"/>
              <a:t>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61963">
              <a:buFont typeface="Wingdings" panose="05000000000000000000" pitchFamily="2" charset="2"/>
              <a:buChar char="§"/>
            </a:pPr>
            <a:r>
              <a:rPr lang="en-US" sz="2000" dirty="0" smtClean="0"/>
              <a:t>To </a:t>
            </a:r>
            <a:r>
              <a:rPr lang="en-US" sz="2000" dirty="0"/>
              <a:t>create the EDM for our database, open a Visual Studio command window and type in the following</a:t>
            </a:r>
            <a:r>
              <a:rPr lang="en-US" sz="2000" dirty="0" smtClean="0"/>
              <a:t>:</a:t>
            </a:r>
          </a:p>
          <a:p>
            <a:pPr marL="461963">
              <a:buFont typeface="Wingdings" panose="05000000000000000000" pitchFamily="2" charset="2"/>
              <a:buChar char="§"/>
            </a:pPr>
            <a:endParaRPr lang="en-US" sz="2000" dirty="0"/>
          </a:p>
          <a:p>
            <a:pPr marL="461963">
              <a:buFont typeface="Wingdings" panose="05000000000000000000" pitchFamily="2" charset="2"/>
              <a:buChar char="§"/>
            </a:pPr>
            <a:endParaRPr lang="en-US" sz="2000" dirty="0" smtClean="0"/>
          </a:p>
          <a:p>
            <a:pPr marL="461963">
              <a:buFont typeface="Wingdings" panose="05000000000000000000" pitchFamily="2" charset="2"/>
              <a:buChar char="§"/>
            </a:pPr>
            <a:r>
              <a:rPr lang="en-US" sz="2000" dirty="0"/>
              <a:t>This will create a full Entity Data Model for our database. The output is shown in the </a:t>
            </a:r>
            <a:r>
              <a:rPr lang="en-US" sz="2000" dirty="0" smtClean="0">
                <a:solidFill>
                  <a:srgbClr val="FF0000"/>
                </a:solidFill>
              </a:rPr>
              <a:t>Figure 2-9</a:t>
            </a:r>
            <a:r>
              <a:rPr lang="en-US" sz="2000" dirty="0" smtClean="0"/>
              <a:t>.</a:t>
            </a:r>
          </a:p>
          <a:p>
            <a:pPr marL="461963">
              <a:buFont typeface="Wingdings" panose="05000000000000000000" pitchFamily="2" charset="2"/>
              <a:buChar char="§"/>
            </a:pPr>
            <a:r>
              <a:rPr lang="en-US" sz="2000" dirty="0"/>
              <a:t>You can also </a:t>
            </a:r>
            <a:r>
              <a:rPr lang="en-US" sz="2000" dirty="0">
                <a:solidFill>
                  <a:srgbClr val="FF0000"/>
                </a:solidFill>
              </a:rPr>
              <a:t>validate</a:t>
            </a:r>
            <a:r>
              <a:rPr lang="en-US" sz="2000" dirty="0"/>
              <a:t> the SecurityDB model that was just created, using the </a:t>
            </a:r>
            <a:r>
              <a:rPr lang="en-US" sz="2000" dirty="0">
                <a:solidFill>
                  <a:srgbClr val="FF0000"/>
                </a:solidFill>
              </a:rPr>
              <a:t>ValidateArtifacts</a:t>
            </a:r>
            <a:r>
              <a:rPr lang="en-US" sz="2000" dirty="0"/>
              <a:t> </a:t>
            </a:r>
            <a:r>
              <a:rPr lang="en-US" sz="2000" dirty="0">
                <a:solidFill>
                  <a:srgbClr val="0070C0"/>
                </a:solidFill>
              </a:rPr>
              <a:t>option</a:t>
            </a:r>
            <a:r>
              <a:rPr lang="en-US" sz="2000" dirty="0"/>
              <a:t> of the EdmGen command-line tool, as follows</a:t>
            </a:r>
            <a:r>
              <a:rPr lang="en-US" sz="2000" dirty="0" smtClean="0"/>
              <a:t>:</a:t>
            </a:r>
          </a:p>
          <a:p>
            <a:pPr marL="233363" indent="0">
              <a:buNone/>
            </a:pPr>
            <a:endParaRPr lang="en-US" sz="2000" dirty="0"/>
          </a:p>
          <a:p>
            <a:pPr marL="233363" indent="0">
              <a:buNone/>
            </a:pPr>
            <a:endParaRPr lang="en-US" sz="2000" dirty="0" smtClean="0"/>
          </a:p>
          <a:p>
            <a:pPr marL="461963">
              <a:buFont typeface="Wingdings" panose="05000000000000000000" pitchFamily="2" charset="2"/>
              <a:buChar char="§"/>
            </a:pPr>
            <a:r>
              <a:rPr lang="en-US" sz="2000" dirty="0" smtClean="0"/>
              <a:t>When </a:t>
            </a:r>
            <a:r>
              <a:rPr lang="en-US" sz="2000" dirty="0"/>
              <a:t>you execute the preceding command, the output will be similar to what is shown in the previous </a:t>
            </a:r>
            <a:r>
              <a:rPr lang="en-US" sz="2000" dirty="0" smtClean="0"/>
              <a:t>screenshot.</a:t>
            </a:r>
          </a:p>
          <a:p>
            <a:pPr marL="461963">
              <a:buFont typeface="Wingdings" panose="05000000000000000000" pitchFamily="2" charset="2"/>
              <a:buChar char="§"/>
            </a:pPr>
            <a:r>
              <a:rPr lang="en-US" sz="2000" dirty="0" smtClean="0"/>
              <a:t>As </a:t>
            </a:r>
            <a:r>
              <a:rPr lang="en-US" sz="2000" dirty="0"/>
              <a:t>you can see in the previous screenshot, there are no warnings or errors </a:t>
            </a:r>
            <a:r>
              <a:rPr lang="en-US" sz="2000" dirty="0" smtClean="0"/>
              <a:t>displayed. So</a:t>
            </a:r>
            <a:r>
              <a:rPr lang="en-US" sz="2000" dirty="0"/>
              <a:t>, our EDM is perfect. </a:t>
            </a:r>
            <a:endParaRPr lang="en-US" sz="2000" dirty="0" smtClean="0"/>
          </a:p>
          <a:p>
            <a:pPr marL="461963">
              <a:buFont typeface="Wingdings" panose="05000000000000000000" pitchFamily="2" charset="2"/>
              <a:buChar char="§"/>
            </a:pPr>
            <a:r>
              <a:rPr lang="en-US" sz="2000" dirty="0" smtClean="0"/>
              <a:t>The </a:t>
            </a:r>
            <a:r>
              <a:rPr lang="en-US" sz="2000" dirty="0"/>
              <a:t>section that follows discusses the DataSource controls included in ASP.NET and also the new </a:t>
            </a:r>
            <a:r>
              <a:rPr lang="en-US" sz="2000" dirty="0">
                <a:solidFill>
                  <a:srgbClr val="FF0000"/>
                </a:solidFill>
              </a:rPr>
              <a:t>EntityDataSource control</a:t>
            </a:r>
            <a:r>
              <a:rPr lang="en-US" sz="2000" dirty="0"/>
              <a:t>, which was first introduced as part of the </a:t>
            </a:r>
            <a:r>
              <a:rPr lang="en-US" sz="2000" dirty="0">
                <a:solidFill>
                  <a:srgbClr val="FF0000"/>
                </a:solidFill>
              </a:rPr>
              <a:t>Visual Studio.NET 2008 SP1</a:t>
            </a:r>
            <a:r>
              <a:rPr lang="en-US" sz="2000" dirty="0"/>
              <a:t> </a:t>
            </a:r>
            <a:r>
              <a:rPr lang="en-US" sz="2000" dirty="0" smtClean="0"/>
              <a:t>release.</a:t>
            </a:r>
          </a:p>
          <a:p>
            <a:pPr marL="461963">
              <a:buFont typeface="Wingdings" panose="05000000000000000000" pitchFamily="2" charset="2"/>
              <a:buChar char="§"/>
            </a:pPr>
            <a:r>
              <a:rPr lang="en-US" sz="2000" dirty="0" smtClean="0"/>
              <a:t>Note that the EntityDataSource control is included as part of Visual Studio 2010 and onward.</a:t>
            </a:r>
            <a:endParaRPr lang="en-US" sz="2000" dirty="0"/>
          </a:p>
        </p:txBody>
      </p:sp>
      <p:sp>
        <p:nvSpPr>
          <p:cNvPr id="6" name="Date Placeholder 5"/>
          <p:cNvSpPr>
            <a:spLocks noGrp="1"/>
          </p:cNvSpPr>
          <p:nvPr>
            <p:ph type="dt" sz="half" idx="2"/>
          </p:nvPr>
        </p:nvSpPr>
        <p:spPr/>
        <p:txBody>
          <a:bodyPr/>
          <a:lstStyle/>
          <a:p>
            <a:fld id="{52E20BE3-2C31-4C1A-A942-87F60650F394}" type="datetime1">
              <a:rPr lang="en-US" smtClean="0"/>
              <a:t>5/7/2018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t>100</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2338" y="1736773"/>
            <a:ext cx="7034416" cy="507057"/>
          </a:xfrm>
          <a:prstGeom prst="rect">
            <a:avLst/>
          </a:prstGeom>
          <a:ln>
            <a:solidFill>
              <a:schemeClr val="accent1"/>
            </a:solidFill>
          </a:ln>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2338" y="3575897"/>
            <a:ext cx="7095376" cy="567630"/>
          </a:xfrm>
          <a:prstGeom prst="rect">
            <a:avLst/>
          </a:prstGeom>
          <a:ln>
            <a:solidFill>
              <a:schemeClr val="accent1"/>
            </a:solidFill>
          </a:ln>
        </p:spPr>
      </p:pic>
    </p:spTree>
    <p:extLst>
      <p:ext uri="{BB962C8B-B14F-4D97-AF65-F5344CB8AC3E}">
        <p14:creationId xmlns:p14="http://schemas.microsoft.com/office/powerpoint/2010/main" val="26673367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2-1</a:t>
            </a:r>
            <a:endParaRPr lang="en-US" dirty="0"/>
          </a:p>
        </p:txBody>
      </p:sp>
      <p:sp>
        <p:nvSpPr>
          <p:cNvPr id="3" name="Date Placeholder 2"/>
          <p:cNvSpPr>
            <a:spLocks noGrp="1"/>
          </p:cNvSpPr>
          <p:nvPr>
            <p:ph type="dt" sz="half" idx="2"/>
          </p:nvPr>
        </p:nvSpPr>
        <p:spPr/>
        <p:txBody>
          <a:bodyPr/>
          <a:lstStyle/>
          <a:p>
            <a:fld id="{752326B9-B7D0-4BC1-848D-5526CDCED135}"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101</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50589"/>
            <a:ext cx="5198704" cy="5225026"/>
          </a:xfrm>
          <a:prstGeom prst="rect">
            <a:avLst/>
          </a:prstGeom>
        </p:spPr>
      </p:pic>
    </p:spTree>
    <p:extLst>
      <p:ext uri="{BB962C8B-B14F-4D97-AF65-F5344CB8AC3E}">
        <p14:creationId xmlns:p14="http://schemas.microsoft.com/office/powerpoint/2010/main" val="38679818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2-9</a:t>
            </a:r>
            <a:endParaRPr lang="en-US" dirty="0"/>
          </a:p>
        </p:txBody>
      </p:sp>
      <p:sp>
        <p:nvSpPr>
          <p:cNvPr id="3" name="Date Placeholder 2"/>
          <p:cNvSpPr>
            <a:spLocks noGrp="1"/>
          </p:cNvSpPr>
          <p:nvPr>
            <p:ph type="dt" sz="half" idx="2"/>
          </p:nvPr>
        </p:nvSpPr>
        <p:spPr/>
        <p:txBody>
          <a:bodyPr/>
          <a:lstStyle/>
          <a:p>
            <a:fld id="{7E07B20C-6DE1-4F6E-8A82-3A7BB1867B33}"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102</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7029595" cy="3904529"/>
          </a:xfrm>
          <a:prstGeom prst="rect">
            <a:avLst/>
          </a:prstGeom>
          <a:ln>
            <a:solidFill>
              <a:schemeClr val="accent1"/>
            </a:solidFill>
          </a:ln>
        </p:spPr>
      </p:pic>
    </p:spTree>
    <p:extLst>
      <p:ext uri="{BB962C8B-B14F-4D97-AF65-F5344CB8AC3E}">
        <p14:creationId xmlns:p14="http://schemas.microsoft.com/office/powerpoint/2010/main" val="320196515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The </a:t>
            </a:r>
            <a:r>
              <a:rPr lang="en-US">
                <a:solidFill>
                  <a:schemeClr val="bg1"/>
                </a:solidFill>
              </a:rPr>
              <a:t>DataSource </a:t>
            </a:r>
            <a:r>
              <a:rPr lang="en-US" smtClean="0">
                <a:solidFill>
                  <a:schemeClr val="bg1"/>
                </a:solidFill>
              </a:rPr>
              <a:t>controls</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a:t>
            </a:r>
            <a:r>
              <a:rPr lang="en-US" sz="2000" dirty="0">
                <a:solidFill>
                  <a:srgbClr val="FF0000"/>
                </a:solidFill>
              </a:rPr>
              <a:t>DataSource controls</a:t>
            </a:r>
            <a:r>
              <a:rPr lang="en-US" sz="2000" dirty="0"/>
              <a:t> are </a:t>
            </a:r>
            <a:r>
              <a:rPr lang="en-US" sz="2000" dirty="0">
                <a:solidFill>
                  <a:srgbClr val="0070C0"/>
                </a:solidFill>
              </a:rPr>
              <a:t>those that can be bound to </a:t>
            </a:r>
            <a:r>
              <a:rPr lang="en-US" sz="2000" dirty="0">
                <a:solidFill>
                  <a:srgbClr val="FF0000"/>
                </a:solidFill>
              </a:rPr>
              <a:t>data</a:t>
            </a:r>
            <a:r>
              <a:rPr lang="en-US" sz="2000" dirty="0"/>
              <a:t> from </a:t>
            </a:r>
            <a:r>
              <a:rPr lang="en-US" sz="2000" dirty="0">
                <a:solidFill>
                  <a:srgbClr val="FF0000"/>
                </a:solidFill>
              </a:rPr>
              <a:t>external data </a:t>
            </a:r>
            <a:r>
              <a:rPr lang="en-US" sz="2000" dirty="0" smtClean="0">
                <a:solidFill>
                  <a:srgbClr val="FF0000"/>
                </a:solidFill>
              </a:rPr>
              <a:t>sources</a:t>
            </a:r>
            <a:r>
              <a:rPr lang="en-US" sz="2000" dirty="0" smtClean="0"/>
              <a:t>.</a:t>
            </a:r>
          </a:p>
          <a:p>
            <a:pPr marL="461963" indent="-234950">
              <a:buFont typeface="Wingdings" panose="05000000000000000000" pitchFamily="2" charset="2"/>
              <a:buChar char="§"/>
            </a:pPr>
            <a:r>
              <a:rPr lang="en-US" sz="2000" dirty="0" smtClean="0"/>
              <a:t>These </a:t>
            </a:r>
            <a:r>
              <a:rPr lang="en-US" sz="2000" dirty="0"/>
              <a:t>data sources may include databases, XML files, or even flat </a:t>
            </a:r>
            <a:r>
              <a:rPr lang="en-US" sz="2000" dirty="0" smtClean="0"/>
              <a:t>files.</a:t>
            </a:r>
          </a:p>
          <a:p>
            <a:pPr marL="461963" indent="-234950">
              <a:buFont typeface="Wingdings" panose="05000000000000000000" pitchFamily="2" charset="2"/>
              <a:buChar char="§"/>
            </a:pPr>
            <a:r>
              <a:rPr lang="en-US" sz="2000" dirty="0" smtClean="0"/>
              <a:t>ASP.NET </a:t>
            </a:r>
            <a:r>
              <a:rPr lang="en-US" sz="2000" dirty="0"/>
              <a:t>2.0 introduced some DataSource controls with a powerful data </a:t>
            </a:r>
            <a:r>
              <a:rPr lang="en-US" sz="2000" dirty="0">
                <a:solidFill>
                  <a:srgbClr val="FF0000"/>
                </a:solidFill>
              </a:rPr>
              <a:t>binding technique</a:t>
            </a:r>
            <a:r>
              <a:rPr lang="en-US" sz="2000" dirty="0"/>
              <a:t>, so the need for writing lengthy code for binding data-to-data controls has been eliminated</a:t>
            </a:r>
            <a:r>
              <a:rPr lang="en-US" sz="2000" dirty="0" smtClean="0"/>
              <a:t>.</a:t>
            </a:r>
          </a:p>
          <a:p>
            <a:pPr marL="687388" indent="-225425">
              <a:buFont typeface="Wingdings" panose="05000000000000000000" pitchFamily="2" charset="2"/>
              <a:buChar char="ü"/>
            </a:pPr>
            <a:r>
              <a:rPr lang="en-US" sz="2000" dirty="0"/>
              <a:t>In ASP.NET, the term </a:t>
            </a:r>
            <a:r>
              <a:rPr lang="en-US" sz="2000" dirty="0">
                <a:solidFill>
                  <a:srgbClr val="FF0000"/>
                </a:solidFill>
              </a:rPr>
              <a:t>data binding</a:t>
            </a:r>
            <a:r>
              <a:rPr lang="en-US" sz="2000" dirty="0"/>
              <a:t> implies binding the controls to data retrieved from a data source and providing read or write connectivity between these controls and the data that they are bound to.</a:t>
            </a:r>
          </a:p>
          <a:p>
            <a:pPr marL="461963" indent="-234950">
              <a:buFont typeface="Wingdings" panose="05000000000000000000" pitchFamily="2" charset="2"/>
              <a:buChar char="§"/>
            </a:pPr>
            <a:r>
              <a:rPr lang="en-US" sz="2000" dirty="0"/>
              <a:t>A </a:t>
            </a:r>
            <a:r>
              <a:rPr lang="en-US" sz="2000" dirty="0">
                <a:solidFill>
                  <a:srgbClr val="FF0000"/>
                </a:solidFill>
              </a:rPr>
              <a:t>DataSource control</a:t>
            </a:r>
            <a:r>
              <a:rPr lang="en-US" sz="2000" dirty="0"/>
              <a:t> acts like a </a:t>
            </a:r>
            <a:r>
              <a:rPr lang="en-US" sz="2000" dirty="0">
                <a:solidFill>
                  <a:srgbClr val="0070C0"/>
                </a:solidFill>
              </a:rPr>
              <a:t>layer</a:t>
            </a:r>
            <a:r>
              <a:rPr lang="en-US" sz="2000" dirty="0"/>
              <a:t> in between your </a:t>
            </a:r>
            <a:r>
              <a:rPr lang="en-US" sz="2000" dirty="0">
                <a:solidFill>
                  <a:srgbClr val="FF0000"/>
                </a:solidFill>
              </a:rPr>
              <a:t>data source</a:t>
            </a:r>
            <a:r>
              <a:rPr lang="en-US" sz="2000" dirty="0"/>
              <a:t> and the </a:t>
            </a:r>
            <a:r>
              <a:rPr lang="en-US" sz="2000" dirty="0">
                <a:solidFill>
                  <a:srgbClr val="FF0000"/>
                </a:solidFill>
              </a:rPr>
              <a:t>data bound </a:t>
            </a:r>
            <a:r>
              <a:rPr lang="en-US" sz="2000" dirty="0" smtClean="0">
                <a:solidFill>
                  <a:srgbClr val="FF0000"/>
                </a:solidFill>
              </a:rPr>
              <a:t>control</a:t>
            </a:r>
            <a:r>
              <a:rPr lang="en-US" sz="2000" dirty="0" smtClean="0"/>
              <a:t>.</a:t>
            </a:r>
          </a:p>
          <a:p>
            <a:pPr marL="687388" indent="-225425">
              <a:buFont typeface="Wingdings" panose="05000000000000000000" pitchFamily="2" charset="2"/>
              <a:buChar char="ü"/>
            </a:pPr>
            <a:r>
              <a:rPr lang="en-US" sz="2000" dirty="0" smtClean="0"/>
              <a:t>Data </a:t>
            </a:r>
            <a:r>
              <a:rPr lang="en-US" sz="2000" dirty="0"/>
              <a:t>bound controls can be any </a:t>
            </a:r>
            <a:r>
              <a:rPr lang="en-US" sz="2000" dirty="0">
                <a:solidFill>
                  <a:srgbClr val="FF0000"/>
                </a:solidFill>
              </a:rPr>
              <a:t>control</a:t>
            </a:r>
            <a:r>
              <a:rPr lang="en-US" sz="2000" dirty="0"/>
              <a:t> that actually interacts with the end user while consuming the data services provided by the DataSource control to which it is </a:t>
            </a:r>
            <a:r>
              <a:rPr lang="en-US" sz="2000" dirty="0" smtClean="0"/>
              <a:t>bound.</a:t>
            </a:r>
          </a:p>
          <a:p>
            <a:pPr marL="687388" indent="-225425">
              <a:buFont typeface="Wingdings" panose="05000000000000000000" pitchFamily="2" charset="2"/>
              <a:buChar char="ü"/>
            </a:pPr>
            <a:r>
              <a:rPr lang="en-US" sz="2000" dirty="0" smtClean="0"/>
              <a:t>It </a:t>
            </a:r>
            <a:r>
              <a:rPr lang="en-US" sz="2000" dirty="0"/>
              <a:t>defines certain methods and properties that perform </a:t>
            </a:r>
            <a:r>
              <a:rPr lang="en-US" sz="2000" dirty="0" smtClean="0"/>
              <a:t>data-specific </a:t>
            </a:r>
            <a:r>
              <a:rPr lang="en-US" sz="2000" dirty="0"/>
              <a:t>operations like insert, delete, update, and select over the data exposed by the DataSource control while at the same time abstracting the data source. </a:t>
            </a:r>
          </a:p>
          <a:p>
            <a:pPr marL="461963" indent="-234950">
              <a:buFont typeface="Wingdings" panose="05000000000000000000" pitchFamily="2" charset="2"/>
              <a:buChar char="§"/>
            </a:pPr>
            <a:r>
              <a:rPr lang="en-US" sz="2000" dirty="0" smtClean="0"/>
              <a:t>In the sections that follow, we will discuss these controls with special emphasis on the EntityDataSource control.</a:t>
            </a:r>
            <a:endParaRPr lang="en-US" sz="2000" dirty="0"/>
          </a:p>
        </p:txBody>
      </p:sp>
      <p:sp>
        <p:nvSpPr>
          <p:cNvPr id="3" name="Date Placeholder 2"/>
          <p:cNvSpPr>
            <a:spLocks noGrp="1"/>
          </p:cNvSpPr>
          <p:nvPr>
            <p:ph type="dt" sz="half" idx="2"/>
          </p:nvPr>
        </p:nvSpPr>
        <p:spPr/>
        <p:txBody>
          <a:bodyPr/>
          <a:lstStyle/>
          <a:p>
            <a:fld id="{9140DEA0-CBC7-40DE-A545-5EC0DFB2AB8E}"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103</a:t>
            </a:fld>
            <a:endParaRPr lang="en-US"/>
          </a:p>
        </p:txBody>
      </p:sp>
    </p:spTree>
    <p:extLst>
      <p:ext uri="{BB962C8B-B14F-4D97-AF65-F5344CB8AC3E}">
        <p14:creationId xmlns:p14="http://schemas.microsoft.com/office/powerpoint/2010/main" val="42267708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ObjectDataSource </a:t>
            </a:r>
            <a:r>
              <a:rPr lang="en-US" dirty="0" smtClean="0"/>
              <a:t>control</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ObjectDataSource control works with </a:t>
            </a:r>
            <a:r>
              <a:rPr lang="en-US" sz="2000" dirty="0">
                <a:solidFill>
                  <a:srgbClr val="FF0000"/>
                </a:solidFill>
              </a:rPr>
              <a:t>in-memory </a:t>
            </a:r>
            <a:r>
              <a:rPr lang="en-US" sz="2000" dirty="0" smtClean="0">
                <a:solidFill>
                  <a:srgbClr val="FF0000"/>
                </a:solidFill>
              </a:rPr>
              <a:t>collections</a:t>
            </a:r>
            <a:r>
              <a:rPr lang="en-US" sz="2000" dirty="0" smtClean="0"/>
              <a:t>.</a:t>
            </a:r>
          </a:p>
          <a:p>
            <a:pPr marL="461963">
              <a:buFont typeface="Wingdings" panose="05000000000000000000" pitchFamily="2" charset="2"/>
              <a:buChar char="§"/>
            </a:pPr>
            <a:r>
              <a:rPr lang="en-US" sz="2000" dirty="0" smtClean="0"/>
              <a:t>It </a:t>
            </a:r>
            <a:r>
              <a:rPr lang="en-US" sz="2000" dirty="0"/>
              <a:t>defines properties </a:t>
            </a:r>
            <a:r>
              <a:rPr lang="en-US" sz="2000" dirty="0" smtClean="0"/>
              <a:t>like</a:t>
            </a:r>
          </a:p>
          <a:p>
            <a:pPr marL="687388" indent="-225425">
              <a:buFont typeface="Wingdings" panose="05000000000000000000" pitchFamily="2" charset="2"/>
              <a:buChar char="ü"/>
            </a:pPr>
            <a:r>
              <a:rPr lang="en-US" sz="2000" dirty="0" smtClean="0"/>
              <a:t>InsertMethod</a:t>
            </a:r>
          </a:p>
          <a:p>
            <a:pPr marL="687388" indent="-225425">
              <a:buFont typeface="Wingdings" panose="05000000000000000000" pitchFamily="2" charset="2"/>
              <a:buChar char="ü"/>
            </a:pPr>
            <a:r>
              <a:rPr lang="en-US" sz="2000" dirty="0" smtClean="0"/>
              <a:t>DeleteMethod</a:t>
            </a:r>
          </a:p>
          <a:p>
            <a:pPr marL="687388" indent="-225425">
              <a:buFont typeface="Wingdings" panose="05000000000000000000" pitchFamily="2" charset="2"/>
              <a:buChar char="ü"/>
            </a:pPr>
            <a:r>
              <a:rPr lang="en-US" sz="2000" dirty="0" smtClean="0"/>
              <a:t>UpdateMethod</a:t>
            </a:r>
          </a:p>
          <a:p>
            <a:pPr marL="687388" indent="-225425">
              <a:buFont typeface="Wingdings" panose="05000000000000000000" pitchFamily="2" charset="2"/>
              <a:buChar char="ü"/>
            </a:pPr>
            <a:r>
              <a:rPr lang="en-US" sz="2000" dirty="0" smtClean="0"/>
              <a:t>SelectMethod</a:t>
            </a:r>
          </a:p>
          <a:p>
            <a:pPr marL="461963" indent="0">
              <a:buNone/>
            </a:pPr>
            <a:r>
              <a:rPr lang="en-US" sz="2000" dirty="0" smtClean="0"/>
              <a:t>which </a:t>
            </a:r>
            <a:r>
              <a:rPr lang="en-US" sz="2000" dirty="0"/>
              <a:t>perform basic data storage and retrieval </a:t>
            </a:r>
            <a:r>
              <a:rPr lang="en-US" sz="2000" dirty="0" smtClean="0"/>
              <a:t>operations.</a:t>
            </a:r>
          </a:p>
          <a:p>
            <a:pPr marL="461963">
              <a:buFont typeface="Wingdings" panose="05000000000000000000" pitchFamily="2" charset="2"/>
              <a:buChar char="§"/>
            </a:pPr>
            <a:r>
              <a:rPr lang="en-US" sz="2000" dirty="0" smtClean="0"/>
              <a:t>Appropriate </a:t>
            </a:r>
            <a:r>
              <a:rPr lang="en-US" sz="2000" dirty="0"/>
              <a:t>methods must be created and mapped to the properties that perform the required </a:t>
            </a:r>
            <a:r>
              <a:rPr lang="en-US" sz="2000" dirty="0" smtClean="0"/>
              <a:t>task.</a:t>
            </a:r>
          </a:p>
          <a:p>
            <a:pPr marL="461963">
              <a:buFont typeface="Wingdings" panose="05000000000000000000" pitchFamily="2" charset="2"/>
              <a:buChar char="§"/>
            </a:pPr>
            <a:r>
              <a:rPr lang="en-US" sz="2000" dirty="0" smtClean="0"/>
              <a:t>When </a:t>
            </a:r>
            <a:r>
              <a:rPr lang="en-US" sz="2000" dirty="0"/>
              <a:t>one of these properties is used, the ObjectDataSource control actually creates an instance, invokes the appropriate method, and destroys as soon as it completes its execution </a:t>
            </a:r>
            <a:r>
              <a:rPr lang="en-US" sz="2000" dirty="0" smtClean="0"/>
              <a:t>phase.</a:t>
            </a:r>
          </a:p>
          <a:p>
            <a:pPr marL="461963">
              <a:buFont typeface="Wingdings" panose="05000000000000000000" pitchFamily="2" charset="2"/>
              <a:buChar char="§"/>
            </a:pPr>
            <a:r>
              <a:rPr lang="en-US" sz="2000" dirty="0" smtClean="0"/>
              <a:t>ObjectDataSource </a:t>
            </a:r>
            <a:r>
              <a:rPr lang="en-US" sz="2000" dirty="0"/>
              <a:t>are usually used in the business layer in your application, which helps you to directly bind to the data bound controls at the presentation layer</a:t>
            </a:r>
            <a:r>
              <a:rPr lang="en-US" sz="2000" dirty="0" smtClean="0"/>
              <a:t>.</a:t>
            </a:r>
            <a:endParaRPr lang="en-US" sz="2000" dirty="0"/>
          </a:p>
        </p:txBody>
      </p:sp>
      <p:sp>
        <p:nvSpPr>
          <p:cNvPr id="3" name="Date Placeholder 2"/>
          <p:cNvSpPr>
            <a:spLocks noGrp="1"/>
          </p:cNvSpPr>
          <p:nvPr>
            <p:ph type="dt" sz="half" idx="2"/>
          </p:nvPr>
        </p:nvSpPr>
        <p:spPr/>
        <p:txBody>
          <a:bodyPr/>
          <a:lstStyle/>
          <a:p>
            <a:fld id="{0197D0E3-F437-46F0-A6C6-FC44DEAD2B97}"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104</a:t>
            </a:fld>
            <a:endParaRPr lang="en-US"/>
          </a:p>
        </p:txBody>
      </p:sp>
    </p:spTree>
    <p:extLst>
      <p:ext uri="{BB962C8B-B14F-4D97-AF65-F5344CB8AC3E}">
        <p14:creationId xmlns:p14="http://schemas.microsoft.com/office/powerpoint/2010/main" val="35573606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a:t>
            </a:r>
            <a:r>
              <a:rPr lang="en-US" dirty="0" smtClean="0"/>
              <a:t>SqlDataSource control</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SqlDataSource control allows you to perform standard data operations, like insert, update, delete, and select on the data persisting in you relation </a:t>
            </a:r>
            <a:r>
              <a:rPr lang="en-US" sz="2000" dirty="0" smtClean="0"/>
              <a:t>database.</a:t>
            </a:r>
          </a:p>
          <a:p>
            <a:pPr marL="461963">
              <a:buFont typeface="Wingdings" panose="05000000000000000000" pitchFamily="2" charset="2"/>
              <a:buChar char="§"/>
            </a:pPr>
            <a:r>
              <a:rPr lang="en-US" sz="2000" dirty="0" smtClean="0"/>
              <a:t>The </a:t>
            </a:r>
            <a:r>
              <a:rPr lang="en-US" sz="2000" dirty="0"/>
              <a:t>SqlDataSource control is not meant only for the SQL Server database; it can work with any managed ADO.NET provider, which means that you can use the SqlDataSource control with different relational data </a:t>
            </a:r>
            <a:r>
              <a:rPr lang="en-US" sz="2000" dirty="0" smtClean="0"/>
              <a:t>sources.</a:t>
            </a:r>
          </a:p>
          <a:p>
            <a:pPr marL="461963">
              <a:buFont typeface="Wingdings" panose="05000000000000000000" pitchFamily="2" charset="2"/>
              <a:buChar char="§"/>
            </a:pPr>
            <a:r>
              <a:rPr lang="en-US" sz="2000" dirty="0" smtClean="0"/>
              <a:t>The </a:t>
            </a:r>
            <a:r>
              <a:rPr lang="en-US" sz="2000" dirty="0"/>
              <a:t>SqlDataSource control defines properties like InsertCommand, DeleteCommand, UpdateCommand, and SelectCommand, for performing standard data operations, like insert, delete, update, and select, over the data. </a:t>
            </a:r>
            <a:endParaRPr lang="en-US" sz="2000" dirty="0" smtClean="0"/>
          </a:p>
          <a:p>
            <a:pPr marL="461963">
              <a:buFont typeface="Wingdings" panose="05000000000000000000" pitchFamily="2" charset="2"/>
              <a:buChar char="§"/>
            </a:pPr>
            <a:r>
              <a:rPr lang="en-US" sz="2000" dirty="0" smtClean="0"/>
              <a:t>The </a:t>
            </a:r>
            <a:r>
              <a:rPr lang="en-US" sz="2000" dirty="0"/>
              <a:t>command properties need appropriate queries to be set before using </a:t>
            </a:r>
            <a:r>
              <a:rPr lang="en-US" sz="2000" dirty="0" smtClean="0"/>
              <a:t>them.</a:t>
            </a:r>
          </a:p>
          <a:p>
            <a:pPr marL="461963">
              <a:buFont typeface="Wingdings" panose="05000000000000000000" pitchFamily="2" charset="2"/>
              <a:buChar char="§"/>
            </a:pPr>
            <a:r>
              <a:rPr lang="en-US" sz="2000" dirty="0" smtClean="0"/>
              <a:t>When </a:t>
            </a:r>
            <a:r>
              <a:rPr lang="en-US" sz="2000" dirty="0"/>
              <a:t>updates are performed on a data control that connects to a SqlDataSource control, the SqlDataSource control creates update parameters for all columns, even though few columns are </a:t>
            </a:r>
            <a:r>
              <a:rPr lang="en-US" sz="2000" dirty="0" smtClean="0"/>
              <a:t>updated.</a:t>
            </a:r>
          </a:p>
          <a:p>
            <a:pPr marL="461963">
              <a:buFont typeface="Wingdings" panose="05000000000000000000" pitchFamily="2" charset="2"/>
              <a:buChar char="§"/>
            </a:pPr>
            <a:r>
              <a:rPr lang="en-US" sz="2000" dirty="0" smtClean="0"/>
              <a:t>The </a:t>
            </a:r>
            <a:r>
              <a:rPr lang="en-US" sz="2000" dirty="0"/>
              <a:t>control also supports caching capabilities, which assist in improving the performance of the application. </a:t>
            </a:r>
            <a:endParaRPr lang="en-US" sz="2000" dirty="0" smtClean="0"/>
          </a:p>
          <a:p>
            <a:pPr marL="461963">
              <a:buFont typeface="Wingdings" panose="05000000000000000000" pitchFamily="2" charset="2"/>
              <a:buChar char="§"/>
            </a:pPr>
            <a:r>
              <a:rPr lang="en-US" sz="2000" dirty="0" smtClean="0"/>
              <a:t>For </a:t>
            </a:r>
            <a:r>
              <a:rPr lang="en-US" sz="2000" dirty="0"/>
              <a:t>further reading on this topic, please refer to this link: http://msdn.microsoft.com/en-us/ library/system.web.ui.webcontrols.sqldatasource(v=vs.110).aspx</a:t>
            </a:r>
            <a:r>
              <a:rPr lang="en-US" sz="2000" dirty="0" smtClean="0"/>
              <a:t>.</a:t>
            </a:r>
            <a:endParaRPr lang="en-US" sz="2000" dirty="0"/>
          </a:p>
        </p:txBody>
      </p:sp>
      <p:sp>
        <p:nvSpPr>
          <p:cNvPr id="3" name="Date Placeholder 2"/>
          <p:cNvSpPr>
            <a:spLocks noGrp="1"/>
          </p:cNvSpPr>
          <p:nvPr>
            <p:ph type="dt" sz="half" idx="2"/>
          </p:nvPr>
        </p:nvSpPr>
        <p:spPr/>
        <p:txBody>
          <a:bodyPr/>
          <a:lstStyle/>
          <a:p>
            <a:fld id="{D43D011C-D062-47FE-82EE-7E9E001F41BE}"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105</a:t>
            </a:fld>
            <a:endParaRPr lang="en-US"/>
          </a:p>
        </p:txBody>
      </p:sp>
    </p:spTree>
    <p:extLst>
      <p:ext uri="{BB962C8B-B14F-4D97-AF65-F5344CB8AC3E}">
        <p14:creationId xmlns:p14="http://schemas.microsoft.com/office/powerpoint/2010/main" val="10421176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a:t>
            </a:r>
            <a:r>
              <a:rPr lang="en-US" dirty="0" smtClean="0"/>
              <a:t>SiteMapDataSource control</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SiteMapDataSource control allows you to bind the </a:t>
            </a:r>
            <a:r>
              <a:rPr lang="en-US" sz="2000" dirty="0">
                <a:solidFill>
                  <a:srgbClr val="FF0000"/>
                </a:solidFill>
              </a:rPr>
              <a:t>site map</a:t>
            </a:r>
            <a:r>
              <a:rPr lang="en-US" sz="2000" dirty="0"/>
              <a:t> </a:t>
            </a:r>
            <a:r>
              <a:rPr lang="en-US" sz="2000" dirty="0">
                <a:solidFill>
                  <a:srgbClr val="0070C0"/>
                </a:solidFill>
              </a:rPr>
              <a:t>of your </a:t>
            </a:r>
            <a:r>
              <a:rPr lang="en-US" sz="2000" dirty="0" smtClean="0">
                <a:solidFill>
                  <a:srgbClr val="0070C0"/>
                </a:solidFill>
              </a:rPr>
              <a:t>website</a:t>
            </a:r>
            <a:r>
              <a:rPr lang="en-US" sz="2000" dirty="0" smtClean="0"/>
              <a:t>.</a:t>
            </a:r>
          </a:p>
          <a:p>
            <a:pPr marL="461963">
              <a:buFont typeface="Wingdings" panose="05000000000000000000" pitchFamily="2" charset="2"/>
              <a:buChar char="§"/>
            </a:pPr>
            <a:r>
              <a:rPr lang="en-US" sz="2000" dirty="0" smtClean="0"/>
              <a:t>The </a:t>
            </a:r>
            <a:r>
              <a:rPr lang="en-US" sz="2000" dirty="0"/>
              <a:t>site map can represent a hierarchical </a:t>
            </a:r>
            <a:r>
              <a:rPr lang="en-US" sz="2000" dirty="0" smtClean="0"/>
              <a:t>structure.</a:t>
            </a:r>
          </a:p>
          <a:p>
            <a:pPr marL="461963">
              <a:buFont typeface="Wingdings" panose="05000000000000000000" pitchFamily="2" charset="2"/>
              <a:buChar char="§"/>
            </a:pPr>
            <a:r>
              <a:rPr lang="en-US" sz="2000" dirty="0" smtClean="0"/>
              <a:t>The </a:t>
            </a:r>
            <a:r>
              <a:rPr lang="en-US" sz="2000" dirty="0"/>
              <a:t>SiteMapDataSource control needs an appropriate root node to be specified in a given </a:t>
            </a:r>
            <a:r>
              <a:rPr lang="en-US" sz="2000" dirty="0" smtClean="0"/>
              <a:t>hierarchy.</a:t>
            </a:r>
          </a:p>
          <a:p>
            <a:pPr marL="461963">
              <a:buFont typeface="Wingdings" panose="05000000000000000000" pitchFamily="2" charset="2"/>
              <a:buChar char="§"/>
            </a:pPr>
            <a:r>
              <a:rPr lang="en-US" sz="2000" dirty="0" smtClean="0"/>
              <a:t>The </a:t>
            </a:r>
            <a:r>
              <a:rPr lang="en-US" sz="2000" dirty="0"/>
              <a:t>SiteMapDataSource control contains properties that allow you to specify the node </a:t>
            </a:r>
            <a:r>
              <a:rPr lang="en-US" sz="2000" dirty="0" smtClean="0"/>
              <a:t>locations.</a:t>
            </a:r>
          </a:p>
          <a:p>
            <a:pPr marL="461963">
              <a:buFont typeface="Wingdings" panose="05000000000000000000" pitchFamily="2" charset="2"/>
              <a:buChar char="§"/>
            </a:pPr>
            <a:r>
              <a:rPr lang="en-US" sz="2000" dirty="0" smtClean="0"/>
              <a:t>Primarily</a:t>
            </a:r>
            <a:r>
              <a:rPr lang="en-US" sz="2000" dirty="0"/>
              <a:t>, the SiteMapDataSource control is used for the </a:t>
            </a:r>
            <a:r>
              <a:rPr lang="en-US" sz="2000" dirty="0">
                <a:solidFill>
                  <a:srgbClr val="0070C0"/>
                </a:solidFill>
              </a:rPr>
              <a:t>data navigation purpose</a:t>
            </a:r>
            <a:r>
              <a:rPr lang="en-US" sz="2000" dirty="0"/>
              <a:t>, which means that you </a:t>
            </a:r>
            <a:r>
              <a:rPr lang="en-US" sz="2000" dirty="0">
                <a:solidFill>
                  <a:srgbClr val="FF0000"/>
                </a:solidFill>
              </a:rPr>
              <a:t>cannot perform</a:t>
            </a:r>
            <a:r>
              <a:rPr lang="en-US" sz="2000" dirty="0"/>
              <a:t> standard data operations, like inserts, updates, deletes, sorting, and paging of the data</a:t>
            </a:r>
            <a:r>
              <a:rPr lang="en-US" sz="2000" dirty="0" smtClean="0"/>
              <a:t>.</a:t>
            </a:r>
            <a:endParaRPr lang="en-US" sz="2000" dirty="0"/>
          </a:p>
        </p:txBody>
      </p:sp>
      <p:sp>
        <p:nvSpPr>
          <p:cNvPr id="3" name="Date Placeholder 2"/>
          <p:cNvSpPr>
            <a:spLocks noGrp="1"/>
          </p:cNvSpPr>
          <p:nvPr>
            <p:ph type="dt" sz="half" idx="2"/>
          </p:nvPr>
        </p:nvSpPr>
        <p:spPr/>
        <p:txBody>
          <a:bodyPr/>
          <a:lstStyle/>
          <a:p>
            <a:fld id="{7B4548F4-21BD-4341-9C5D-D92F4D15F8D9}"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106</a:t>
            </a:fld>
            <a:endParaRPr lang="en-US"/>
          </a:p>
        </p:txBody>
      </p:sp>
    </p:spTree>
    <p:extLst>
      <p:ext uri="{BB962C8B-B14F-4D97-AF65-F5344CB8AC3E}">
        <p14:creationId xmlns:p14="http://schemas.microsoft.com/office/powerpoint/2010/main" val="37915345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a:t>
            </a:r>
            <a:r>
              <a:rPr lang="en-US" dirty="0" smtClean="0"/>
              <a:t>XMLDataSource control</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XmlDataSource control is another kind of DataSource </a:t>
            </a:r>
            <a:r>
              <a:rPr lang="en-US" sz="2000" dirty="0" smtClean="0"/>
              <a:t>control.</a:t>
            </a:r>
          </a:p>
          <a:p>
            <a:pPr marL="461963">
              <a:buFont typeface="Wingdings" panose="05000000000000000000" pitchFamily="2" charset="2"/>
              <a:buChar char="§"/>
            </a:pPr>
            <a:r>
              <a:rPr lang="en-US" sz="2000" dirty="0" smtClean="0"/>
              <a:t>It </a:t>
            </a:r>
            <a:r>
              <a:rPr lang="en-US" sz="2000" dirty="0"/>
              <a:t>basically represents the data, which is in the form of </a:t>
            </a:r>
            <a:r>
              <a:rPr lang="en-US" sz="2000" dirty="0" smtClean="0"/>
              <a:t>XML.</a:t>
            </a:r>
          </a:p>
          <a:p>
            <a:pPr marL="461963">
              <a:buFont typeface="Wingdings" panose="05000000000000000000" pitchFamily="2" charset="2"/>
              <a:buChar char="§"/>
            </a:pPr>
            <a:r>
              <a:rPr lang="en-US" sz="2000" dirty="0" smtClean="0"/>
              <a:t>You </a:t>
            </a:r>
            <a:r>
              <a:rPr lang="en-US" sz="2000" dirty="0"/>
              <a:t>can access the XML data from the XmlDataSource control by connecting to a XML file or to XML data embedded as a string within the DataSource </a:t>
            </a:r>
            <a:r>
              <a:rPr lang="en-US" sz="2000" dirty="0" smtClean="0"/>
              <a:t>control.</a:t>
            </a:r>
          </a:p>
          <a:p>
            <a:pPr marL="461963">
              <a:buFont typeface="Wingdings" panose="05000000000000000000" pitchFamily="2" charset="2"/>
              <a:buChar char="§"/>
            </a:pPr>
            <a:r>
              <a:rPr lang="en-US" sz="2000" dirty="0" smtClean="0"/>
              <a:t>Caching </a:t>
            </a:r>
            <a:r>
              <a:rPr lang="en-US" sz="2000" dirty="0"/>
              <a:t>in the XmlDataSource control is enabled by default for increasing the </a:t>
            </a:r>
            <a:r>
              <a:rPr lang="en-US" sz="2000" dirty="0" smtClean="0"/>
              <a:t>performance.</a:t>
            </a:r>
          </a:p>
          <a:p>
            <a:pPr marL="461963">
              <a:buFont typeface="Wingdings" panose="05000000000000000000" pitchFamily="2" charset="2"/>
              <a:buChar char="§"/>
            </a:pPr>
            <a:r>
              <a:rPr lang="en-US" sz="2000" dirty="0" smtClean="0"/>
              <a:t>You </a:t>
            </a:r>
            <a:r>
              <a:rPr lang="en-US" sz="2000" dirty="0"/>
              <a:t>can perform standard data operations like insert, delete, update, and select over the XML data that is represented by the XmlDataSource </a:t>
            </a:r>
            <a:r>
              <a:rPr lang="en-US" sz="2000" dirty="0" smtClean="0"/>
              <a:t>control.</a:t>
            </a:r>
          </a:p>
          <a:p>
            <a:pPr marL="461963">
              <a:buFont typeface="Wingdings" panose="05000000000000000000" pitchFamily="2" charset="2"/>
              <a:buChar char="§"/>
            </a:pPr>
            <a:r>
              <a:rPr lang="en-US" sz="2000" dirty="0" smtClean="0"/>
              <a:t>However</a:t>
            </a:r>
            <a:r>
              <a:rPr lang="en-US" sz="2000" dirty="0"/>
              <a:t>, operations like </a:t>
            </a:r>
            <a:r>
              <a:rPr lang="en-US" sz="2000" dirty="0">
                <a:solidFill>
                  <a:srgbClr val="FF0000"/>
                </a:solidFill>
              </a:rPr>
              <a:t>sorting and paging</a:t>
            </a:r>
            <a:r>
              <a:rPr lang="en-US" sz="2000" dirty="0"/>
              <a:t> </a:t>
            </a:r>
            <a:r>
              <a:rPr lang="en-US" sz="2000" dirty="0">
                <a:solidFill>
                  <a:srgbClr val="0070C0"/>
                </a:solidFill>
              </a:rPr>
              <a:t>are not supported</a:t>
            </a:r>
            <a:r>
              <a:rPr lang="en-US" sz="2000" dirty="0"/>
              <a:t> by the XmlDataSource </a:t>
            </a:r>
            <a:r>
              <a:rPr lang="en-US" sz="2000" dirty="0" smtClean="0"/>
              <a:t>control.</a:t>
            </a:r>
          </a:p>
          <a:p>
            <a:pPr marL="461963">
              <a:buFont typeface="Wingdings" panose="05000000000000000000" pitchFamily="2" charset="2"/>
              <a:buChar char="§"/>
            </a:pPr>
            <a:r>
              <a:rPr lang="en-US" sz="2000" dirty="0" smtClean="0"/>
              <a:t>The </a:t>
            </a:r>
            <a:r>
              <a:rPr lang="en-US" sz="2000" dirty="0"/>
              <a:t>control also provides support for applying XML transformations through a XML style sheet</a:t>
            </a:r>
            <a:r>
              <a:rPr lang="en-US" sz="2000" dirty="0" smtClean="0"/>
              <a:t>.</a:t>
            </a:r>
            <a:endParaRPr lang="en-US" sz="2000" dirty="0"/>
          </a:p>
        </p:txBody>
      </p:sp>
      <p:sp>
        <p:nvSpPr>
          <p:cNvPr id="3" name="Date Placeholder 2"/>
          <p:cNvSpPr>
            <a:spLocks noGrp="1"/>
          </p:cNvSpPr>
          <p:nvPr>
            <p:ph type="dt" sz="half" idx="2"/>
          </p:nvPr>
        </p:nvSpPr>
        <p:spPr/>
        <p:txBody>
          <a:bodyPr/>
          <a:lstStyle/>
          <a:p>
            <a:fld id="{FF5E4EE5-9B24-40E4-AEB1-0C404540134C}"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107</a:t>
            </a:fld>
            <a:endParaRPr lang="en-US"/>
          </a:p>
        </p:txBody>
      </p:sp>
    </p:spTree>
    <p:extLst>
      <p:ext uri="{BB962C8B-B14F-4D97-AF65-F5344CB8AC3E}">
        <p14:creationId xmlns:p14="http://schemas.microsoft.com/office/powerpoint/2010/main" val="3307116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a:t>
            </a:r>
            <a:r>
              <a:rPr lang="en-US" dirty="0" smtClean="0"/>
              <a:t>LinqDataSource control</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LinqDataSource control is a new control that has been introduced in </a:t>
            </a:r>
            <a:r>
              <a:rPr lang="en-US" sz="2000" dirty="0">
                <a:solidFill>
                  <a:srgbClr val="FF0000"/>
                </a:solidFill>
              </a:rPr>
              <a:t>ASP.NET </a:t>
            </a:r>
            <a:r>
              <a:rPr lang="en-US" sz="2000" dirty="0" smtClean="0">
                <a:solidFill>
                  <a:srgbClr val="FF0000"/>
                </a:solidFill>
              </a:rPr>
              <a:t>3.5</a:t>
            </a:r>
            <a:r>
              <a:rPr lang="en-US" sz="2000" dirty="0" smtClean="0"/>
              <a:t>.</a:t>
            </a:r>
          </a:p>
          <a:p>
            <a:pPr marL="461963">
              <a:buFont typeface="Wingdings" panose="05000000000000000000" pitchFamily="2" charset="2"/>
              <a:buChar char="§"/>
            </a:pPr>
            <a:r>
              <a:rPr lang="en-US" sz="2000" dirty="0" smtClean="0"/>
              <a:t>It </a:t>
            </a:r>
            <a:r>
              <a:rPr lang="en-US" sz="2000" dirty="0"/>
              <a:t>extends the DataSource control and resides in the </a:t>
            </a:r>
            <a:r>
              <a:rPr lang="en-US" sz="2000" dirty="0">
                <a:solidFill>
                  <a:srgbClr val="FF0000"/>
                </a:solidFill>
              </a:rPr>
              <a:t>System.Web.UI.WebControls</a:t>
            </a:r>
            <a:r>
              <a:rPr lang="en-US" sz="2000" dirty="0"/>
              <a:t> </a:t>
            </a:r>
            <a:r>
              <a:rPr lang="en-US" sz="2000" dirty="0" smtClean="0">
                <a:solidFill>
                  <a:srgbClr val="0070C0"/>
                </a:solidFill>
              </a:rPr>
              <a:t>namespace</a:t>
            </a:r>
            <a:r>
              <a:rPr lang="en-US" sz="2000" dirty="0" smtClean="0"/>
              <a:t>.</a:t>
            </a:r>
          </a:p>
          <a:p>
            <a:pPr marL="461963">
              <a:buFont typeface="Wingdings" panose="05000000000000000000" pitchFamily="2" charset="2"/>
              <a:buChar char="§"/>
            </a:pPr>
            <a:r>
              <a:rPr lang="en-US" sz="2000" dirty="0" smtClean="0"/>
              <a:t>It </a:t>
            </a:r>
            <a:r>
              <a:rPr lang="en-US" sz="2000" dirty="0"/>
              <a:t>provides a new approach for binding LINQ models to web controls in your ASP.NET </a:t>
            </a:r>
            <a:r>
              <a:rPr lang="en-US" sz="2000" dirty="0" smtClean="0"/>
              <a:t>applications.</a:t>
            </a:r>
          </a:p>
          <a:p>
            <a:pPr marL="461963">
              <a:buFont typeface="Wingdings" panose="05000000000000000000" pitchFamily="2" charset="2"/>
              <a:buChar char="§"/>
            </a:pPr>
            <a:r>
              <a:rPr lang="en-US" sz="2000" dirty="0" smtClean="0"/>
              <a:t>The </a:t>
            </a:r>
            <a:r>
              <a:rPr lang="en-US" sz="2000" dirty="0"/>
              <a:t>LinqDataSource control provides properties and events, using which you can perform operations like selecting, filtering, grouping, and ordering against </a:t>
            </a:r>
            <a:r>
              <a:rPr lang="en-US" sz="2000" dirty="0" smtClean="0"/>
              <a:t>LinqDataSource.</a:t>
            </a:r>
          </a:p>
          <a:p>
            <a:pPr marL="461963">
              <a:buFont typeface="Wingdings" panose="05000000000000000000" pitchFamily="2" charset="2"/>
              <a:buChar char="§"/>
            </a:pPr>
            <a:r>
              <a:rPr lang="en-US" sz="2000" dirty="0" smtClean="0"/>
              <a:t>The </a:t>
            </a:r>
            <a:r>
              <a:rPr lang="en-US" sz="2000" dirty="0"/>
              <a:t>LinqDataSource data control provides a flexible mechanism to build a data control with wizard-based </a:t>
            </a:r>
            <a:r>
              <a:rPr lang="en-US" sz="2000" dirty="0" smtClean="0"/>
              <a:t>workflow.</a:t>
            </a:r>
          </a:p>
          <a:p>
            <a:pPr marL="461963">
              <a:buFont typeface="Wingdings" panose="05000000000000000000" pitchFamily="2" charset="2"/>
              <a:buChar char="§"/>
            </a:pPr>
            <a:r>
              <a:rPr lang="en-US" sz="2000" dirty="0" smtClean="0"/>
              <a:t>It </a:t>
            </a:r>
            <a:r>
              <a:rPr lang="en-US" sz="2000" dirty="0"/>
              <a:t>allows you to perform CRUD operations on the data over a LINQ model with minimal need to write SQL queries</a:t>
            </a:r>
            <a:r>
              <a:rPr lang="en-US" sz="2000" dirty="0" smtClean="0"/>
              <a:t>.</a:t>
            </a:r>
            <a:endParaRPr lang="en-US" sz="2000" dirty="0"/>
          </a:p>
        </p:txBody>
      </p:sp>
      <p:sp>
        <p:nvSpPr>
          <p:cNvPr id="3" name="Date Placeholder 2"/>
          <p:cNvSpPr>
            <a:spLocks noGrp="1"/>
          </p:cNvSpPr>
          <p:nvPr>
            <p:ph type="dt" sz="half" idx="2"/>
          </p:nvPr>
        </p:nvSpPr>
        <p:spPr/>
        <p:txBody>
          <a:bodyPr/>
          <a:lstStyle/>
          <a:p>
            <a:fld id="{A90FF55B-44DD-49A6-BF33-BB997C2FF7EA}"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108</a:t>
            </a:fld>
            <a:endParaRPr lang="en-US"/>
          </a:p>
        </p:txBody>
      </p:sp>
    </p:spTree>
    <p:extLst>
      <p:ext uri="{BB962C8B-B14F-4D97-AF65-F5344CB8AC3E}">
        <p14:creationId xmlns:p14="http://schemas.microsoft.com/office/powerpoint/2010/main" val="4153390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a:t>The </a:t>
            </a:r>
            <a:r>
              <a:rPr lang="en-US" smtClean="0"/>
              <a:t>EntityDataSource </a:t>
            </a:r>
            <a:r>
              <a:rPr lang="en-US" dirty="0" smtClean="0"/>
              <a:t>control</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EntityDataSource control is an example of a data control that was first included as part of the </a:t>
            </a:r>
            <a:r>
              <a:rPr lang="en-US" sz="2000" dirty="0">
                <a:solidFill>
                  <a:srgbClr val="FF0000"/>
                </a:solidFill>
              </a:rPr>
              <a:t>Visual Studio 2008 SP1</a:t>
            </a:r>
            <a:r>
              <a:rPr lang="en-US" sz="2000" dirty="0"/>
              <a:t> release, and can be used to bind data retrieved from an EDM to the data bound controls of ASP.NET. </a:t>
            </a:r>
            <a:endParaRPr lang="en-US" sz="2000" dirty="0" smtClean="0"/>
          </a:p>
          <a:p>
            <a:pPr marL="461963">
              <a:buFont typeface="Wingdings" panose="05000000000000000000" pitchFamily="2" charset="2"/>
              <a:buChar char="§"/>
            </a:pPr>
            <a:r>
              <a:rPr lang="en-US" sz="2000" dirty="0" smtClean="0"/>
              <a:t>For </a:t>
            </a:r>
            <a:r>
              <a:rPr lang="en-US" sz="2000" dirty="0"/>
              <a:t>further reading on this topic, please refer to this link: http://blogs.msdn. com/b/webdev/archive/2014/01/30/announcing-preview-of-dynamic-dataprovider-and-entitydatasource-control-for-entity-framework-6.aspx</a:t>
            </a:r>
            <a:r>
              <a:rPr lang="en-US" sz="2000" dirty="0" smtClean="0"/>
              <a:t>.</a:t>
            </a:r>
            <a:endParaRPr lang="en-US" sz="2000" dirty="0"/>
          </a:p>
        </p:txBody>
      </p:sp>
      <p:sp>
        <p:nvSpPr>
          <p:cNvPr id="3" name="Date Placeholder 2"/>
          <p:cNvSpPr>
            <a:spLocks noGrp="1"/>
          </p:cNvSpPr>
          <p:nvPr>
            <p:ph type="dt" sz="half" idx="2"/>
          </p:nvPr>
        </p:nvSpPr>
        <p:spPr/>
        <p:txBody>
          <a:bodyPr/>
          <a:lstStyle/>
          <a:p>
            <a:fld id="{2211B51B-09F7-4879-AD90-E9754A1B8094}"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109</a:t>
            </a:fld>
            <a:endParaRPr lang="en-US"/>
          </a:p>
        </p:txBody>
      </p:sp>
    </p:spTree>
    <p:extLst>
      <p:ext uri="{BB962C8B-B14F-4D97-AF65-F5344CB8AC3E}">
        <p14:creationId xmlns:p14="http://schemas.microsoft.com/office/powerpoint/2010/main" val="1576008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Looking Back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57200">
              <a:buFont typeface="Wingdings" panose="05000000000000000000" pitchFamily="2" charset="2"/>
              <a:buChar char="§"/>
            </a:pPr>
            <a:r>
              <a:rPr lang="en-US" dirty="0"/>
              <a:t>Usually, we don't use the data returned in the same form in which it is returned from the relational store.</a:t>
            </a:r>
          </a:p>
          <a:p>
            <a:pPr marL="457200">
              <a:buFont typeface="Wingdings" panose="05000000000000000000" pitchFamily="2" charset="2"/>
              <a:buChar char="§"/>
            </a:pPr>
            <a:r>
              <a:rPr lang="en-US" sz="2000" dirty="0" smtClean="0"/>
              <a:t>We </a:t>
            </a:r>
            <a:r>
              <a:rPr lang="en-US" sz="2000" dirty="0"/>
              <a:t>write the necessary code to </a:t>
            </a:r>
            <a:r>
              <a:rPr lang="en-US" sz="2000" dirty="0">
                <a:solidFill>
                  <a:srgbClr val="FF0000"/>
                </a:solidFill>
              </a:rPr>
              <a:t>transform</a:t>
            </a:r>
            <a:r>
              <a:rPr lang="en-US" sz="2000" dirty="0"/>
              <a:t> the data returned from the relational store into </a:t>
            </a:r>
            <a:r>
              <a:rPr lang="en-US" sz="2000" dirty="0">
                <a:solidFill>
                  <a:srgbClr val="FF0000"/>
                </a:solidFill>
              </a:rPr>
              <a:t>business objects </a:t>
            </a:r>
            <a:r>
              <a:rPr lang="en-US" sz="2000" dirty="0"/>
              <a:t>in the </a:t>
            </a:r>
            <a:r>
              <a:rPr lang="en-US" sz="2000" dirty="0">
                <a:solidFill>
                  <a:srgbClr val="FF0000"/>
                </a:solidFill>
              </a:rPr>
              <a:t>data access </a:t>
            </a:r>
            <a:r>
              <a:rPr lang="en-US" sz="2000" dirty="0">
                <a:solidFill>
                  <a:srgbClr val="0070C0"/>
                </a:solidFill>
              </a:rPr>
              <a:t>layer</a:t>
            </a:r>
            <a:r>
              <a:rPr lang="en-US" sz="2000" dirty="0"/>
              <a:t> of the </a:t>
            </a:r>
            <a:r>
              <a:rPr lang="en-US" sz="2000" dirty="0" smtClean="0">
                <a:solidFill>
                  <a:srgbClr val="FF0000"/>
                </a:solidFill>
              </a:rPr>
              <a:t>application</a:t>
            </a:r>
            <a:r>
              <a:rPr lang="en-US" sz="2000" dirty="0" smtClean="0"/>
              <a:t>.</a:t>
            </a:r>
          </a:p>
          <a:p>
            <a:pPr marL="457200">
              <a:buFont typeface="Wingdings" panose="05000000000000000000" pitchFamily="2" charset="2"/>
              <a:buChar char="§"/>
            </a:pPr>
            <a:r>
              <a:rPr lang="en-US" sz="2000" dirty="0" smtClean="0"/>
              <a:t>Similarly</a:t>
            </a:r>
            <a:r>
              <a:rPr lang="en-US" sz="2000" dirty="0"/>
              <a:t>, you need to write code to transform your application's business objects into a form that can be persisted into your relational </a:t>
            </a:r>
            <a:r>
              <a:rPr lang="en-US" sz="2000" dirty="0" smtClean="0"/>
              <a:t>store.</a:t>
            </a:r>
          </a:p>
          <a:p>
            <a:pPr marL="457200">
              <a:buFont typeface="Wingdings" panose="05000000000000000000" pitchFamily="2" charset="2"/>
              <a:buChar char="§"/>
            </a:pPr>
            <a:r>
              <a:rPr lang="en-US" sz="2000" dirty="0" smtClean="0"/>
              <a:t>But</a:t>
            </a:r>
            <a:r>
              <a:rPr lang="en-US" sz="2000" dirty="0"/>
              <a:t>, what if the </a:t>
            </a:r>
            <a:r>
              <a:rPr lang="en-US" sz="2000" dirty="0">
                <a:solidFill>
                  <a:srgbClr val="FF0000"/>
                </a:solidFill>
              </a:rPr>
              <a:t>schema</a:t>
            </a:r>
            <a:r>
              <a:rPr lang="en-US" sz="2000" dirty="0"/>
              <a:t> of the underlying relational store changes</a:t>
            </a:r>
            <a:r>
              <a:rPr lang="en-US" sz="2000" dirty="0" smtClean="0"/>
              <a:t>?</a:t>
            </a:r>
            <a:endParaRPr lang="en-US" sz="2000" dirty="0"/>
          </a:p>
        </p:txBody>
      </p:sp>
      <p:sp>
        <p:nvSpPr>
          <p:cNvPr id="3" name="Date Placeholder 2"/>
          <p:cNvSpPr>
            <a:spLocks noGrp="1"/>
          </p:cNvSpPr>
          <p:nvPr>
            <p:ph type="dt" sz="half" idx="4294967295"/>
          </p:nvPr>
        </p:nvSpPr>
        <p:spPr>
          <a:xfrm>
            <a:off x="0" y="6538913"/>
            <a:ext cx="2743200" cy="254000"/>
          </a:xfrm>
        </p:spPr>
        <p:txBody>
          <a:bodyPr/>
          <a:lstStyle/>
          <a:p>
            <a:fld id="{1869D023-2441-4DC5-AE86-130DB7433816}" type="datetime1">
              <a:rPr lang="en-US" smtClean="0"/>
              <a:t>5/7/2018</a:t>
            </a:fld>
            <a:endParaRPr lang="en-US"/>
          </a:p>
        </p:txBody>
      </p:sp>
      <p:sp>
        <p:nvSpPr>
          <p:cNvPr id="6" name="Slide Number Placeholder 5"/>
          <p:cNvSpPr>
            <a:spLocks noGrp="1"/>
          </p:cNvSpPr>
          <p:nvPr>
            <p:ph type="sldNum" sz="quarter" idx="4294967295"/>
          </p:nvPr>
        </p:nvSpPr>
        <p:spPr>
          <a:xfrm>
            <a:off x="9448800" y="6538913"/>
            <a:ext cx="2743200" cy="254000"/>
          </a:xfrm>
        </p:spPr>
        <p:txBody>
          <a:bodyPr/>
          <a:lstStyle/>
          <a:p>
            <a:fld id="{062D6987-FB6D-4DB8-81B8-AD0F35E3BB5F}" type="slidenum">
              <a:rPr lang="en-US" smtClean="0"/>
              <a:t>11</a:t>
            </a:fld>
            <a:endParaRPr lang="en-US"/>
          </a:p>
        </p:txBody>
      </p:sp>
    </p:spTree>
    <p:extLst>
      <p:ext uri="{BB962C8B-B14F-4D97-AF65-F5344CB8AC3E}">
        <p14:creationId xmlns:p14="http://schemas.microsoft.com/office/powerpoint/2010/main" val="17748347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Implementing our first application using the </a:t>
            </a:r>
            <a:r>
              <a:rPr lang="en-US" dirty="0" smtClean="0">
                <a:solidFill>
                  <a:schemeClr val="bg1"/>
                </a:solidFill>
              </a:rPr>
              <a:t>EF</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In this section, we will learn how to use the EDM and the EntityDataSource control to implement our first program using the Entity </a:t>
            </a:r>
            <a:r>
              <a:rPr lang="en-US" sz="2000" dirty="0" smtClean="0"/>
              <a:t>Framework.</a:t>
            </a:r>
          </a:p>
          <a:p>
            <a:pPr marL="461963">
              <a:buFont typeface="Wingdings" panose="05000000000000000000" pitchFamily="2" charset="2"/>
              <a:buChar char="§"/>
            </a:pPr>
            <a:r>
              <a:rPr lang="en-US" sz="2000" dirty="0" smtClean="0"/>
              <a:t>We </a:t>
            </a:r>
            <a:r>
              <a:rPr lang="en-US" sz="2000" dirty="0"/>
              <a:t>will use a </a:t>
            </a:r>
            <a:r>
              <a:rPr lang="en-US" sz="2000" dirty="0">
                <a:solidFill>
                  <a:srgbClr val="FF0000"/>
                </a:solidFill>
              </a:rPr>
              <a:t>GridView control</a:t>
            </a:r>
            <a:r>
              <a:rPr lang="en-US" sz="2000" dirty="0"/>
              <a:t> to display bound data</a:t>
            </a:r>
            <a:r>
              <a:rPr lang="en-US" sz="2000" dirty="0" smtClean="0"/>
              <a:t>.</a:t>
            </a:r>
          </a:p>
          <a:p>
            <a:pPr marL="461963">
              <a:buFont typeface="Wingdings" panose="05000000000000000000" pitchFamily="2" charset="2"/>
              <a:buChar char="§"/>
            </a:pPr>
            <a:r>
              <a:rPr lang="en-US" sz="2000" dirty="0"/>
              <a:t>Let's first have the environment ready. I will run you through the steps to download and install Entity Framework 6 </a:t>
            </a:r>
            <a:r>
              <a:rPr lang="en-US" sz="2000" dirty="0" smtClean="0"/>
              <a:t>now.</a:t>
            </a:r>
          </a:p>
          <a:p>
            <a:pPr marL="461963">
              <a:buFont typeface="Wingdings" panose="05000000000000000000" pitchFamily="2" charset="2"/>
              <a:buChar char="§"/>
            </a:pPr>
            <a:r>
              <a:rPr lang="en-US" sz="2000" dirty="0" smtClean="0"/>
              <a:t>In </a:t>
            </a:r>
            <a:r>
              <a:rPr lang="en-US" sz="2000" dirty="0"/>
              <a:t>the Solution Explorer, right-click on the project and select EntityFramework from the list of NuGet packages, as shown in the </a:t>
            </a:r>
            <a:r>
              <a:rPr lang="en-US" sz="2000" dirty="0" smtClean="0">
                <a:solidFill>
                  <a:srgbClr val="FF0000"/>
                </a:solidFill>
              </a:rPr>
              <a:t>Figure 2-10</a:t>
            </a:r>
            <a:r>
              <a:rPr lang="en-US" sz="2000" dirty="0" smtClean="0"/>
              <a:t>.</a:t>
            </a:r>
          </a:p>
          <a:p>
            <a:pPr marL="461963">
              <a:buFont typeface="Wingdings" panose="05000000000000000000" pitchFamily="2" charset="2"/>
              <a:buChar char="§"/>
            </a:pPr>
            <a:r>
              <a:rPr lang="en-US" sz="2000" dirty="0"/>
              <a:t>Click on Install to start downloading and installing Entity Framework </a:t>
            </a:r>
            <a:r>
              <a:rPr lang="en-US" sz="2000" dirty="0" smtClean="0"/>
              <a:t>6.</a:t>
            </a:r>
          </a:p>
          <a:p>
            <a:pPr marL="461963">
              <a:buFont typeface="Wingdings" panose="05000000000000000000" pitchFamily="2" charset="2"/>
              <a:buChar char="§"/>
            </a:pPr>
            <a:r>
              <a:rPr lang="en-US" sz="2000" dirty="0"/>
              <a:t>Once Entity Framework 6 has been downloaded, click on </a:t>
            </a:r>
            <a:r>
              <a:rPr lang="en-US" sz="2000" dirty="0">
                <a:solidFill>
                  <a:srgbClr val="FF0000"/>
                </a:solidFill>
              </a:rPr>
              <a:t>Accept</a:t>
            </a:r>
            <a:r>
              <a:rPr lang="en-US" sz="2000" dirty="0"/>
              <a:t> to start the </a:t>
            </a:r>
            <a:r>
              <a:rPr lang="en-US" sz="2000" dirty="0" smtClean="0"/>
              <a:t>installation.</a:t>
            </a:r>
          </a:p>
          <a:p>
            <a:pPr marL="461963">
              <a:buFont typeface="Wingdings" panose="05000000000000000000" pitchFamily="2" charset="2"/>
              <a:buChar char="§"/>
            </a:pPr>
            <a:r>
              <a:rPr lang="en-US" sz="2000" dirty="0" smtClean="0"/>
              <a:t>After </a:t>
            </a:r>
            <a:r>
              <a:rPr lang="en-US" sz="2000" dirty="0"/>
              <a:t>Entity Framework 6 has been successfully installed and the necessary changes applied to your project, you are ready to start writing your first application that makes use of this framework</a:t>
            </a:r>
            <a:r>
              <a:rPr lang="en-US" sz="2000" dirty="0" smtClean="0"/>
              <a:t>.</a:t>
            </a:r>
          </a:p>
          <a:p>
            <a:pPr marL="461963">
              <a:buFont typeface="Wingdings" panose="05000000000000000000" pitchFamily="2" charset="2"/>
              <a:buChar char="§"/>
            </a:pPr>
            <a:endParaRPr lang="en-US" sz="2000" dirty="0"/>
          </a:p>
        </p:txBody>
      </p:sp>
      <p:sp>
        <p:nvSpPr>
          <p:cNvPr id="3" name="Date Placeholder 2"/>
          <p:cNvSpPr>
            <a:spLocks noGrp="1"/>
          </p:cNvSpPr>
          <p:nvPr>
            <p:ph type="dt" sz="half" idx="2"/>
          </p:nvPr>
        </p:nvSpPr>
        <p:spPr/>
        <p:txBody>
          <a:bodyPr/>
          <a:lstStyle/>
          <a:p>
            <a:fld id="{F83C1478-8C38-46F8-A8FC-B13708A788A5}"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110</a:t>
            </a:fld>
            <a:endParaRPr lang="en-US"/>
          </a:p>
        </p:txBody>
      </p:sp>
    </p:spTree>
    <p:extLst>
      <p:ext uri="{BB962C8B-B14F-4D97-AF65-F5344CB8AC3E}">
        <p14:creationId xmlns:p14="http://schemas.microsoft.com/office/powerpoint/2010/main" val="42573597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2-10</a:t>
            </a:r>
            <a:endParaRPr lang="en-US" dirty="0"/>
          </a:p>
        </p:txBody>
      </p:sp>
      <p:sp>
        <p:nvSpPr>
          <p:cNvPr id="3" name="Date Placeholder 2"/>
          <p:cNvSpPr>
            <a:spLocks noGrp="1"/>
          </p:cNvSpPr>
          <p:nvPr>
            <p:ph type="dt" sz="half" idx="2"/>
          </p:nvPr>
        </p:nvSpPr>
        <p:spPr/>
        <p:txBody>
          <a:bodyPr/>
          <a:lstStyle/>
          <a:p>
            <a:fld id="{2647836F-6BDA-4E96-89DC-2C1093E3798C}"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111</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6910377" cy="5207253"/>
          </a:xfrm>
          <a:prstGeom prst="rect">
            <a:avLst/>
          </a:prstGeom>
          <a:ln>
            <a:solidFill>
              <a:schemeClr val="accent1"/>
            </a:solidFill>
          </a:ln>
        </p:spPr>
      </p:pic>
    </p:spTree>
    <p:extLst>
      <p:ext uri="{BB962C8B-B14F-4D97-AF65-F5344CB8AC3E}">
        <p14:creationId xmlns:p14="http://schemas.microsoft.com/office/powerpoint/2010/main" val="8234820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Steps Involved</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Refer to the solution we created earlier using the Entity Data Model Designer. Now follow these steps</a:t>
            </a:r>
            <a:r>
              <a:rPr lang="en-US" sz="2000" dirty="0" smtClean="0"/>
              <a:t>:</a:t>
            </a:r>
          </a:p>
          <a:p>
            <a:pPr marL="687388" indent="-225425">
              <a:buFont typeface="Wingdings" panose="05000000000000000000" pitchFamily="2" charset="2"/>
              <a:buChar char="ü"/>
            </a:pPr>
            <a:r>
              <a:rPr lang="en-US" sz="2000" dirty="0"/>
              <a:t>Drag and drop an EntityDataSource control from the toolbox onto </a:t>
            </a:r>
            <a:r>
              <a:rPr lang="en-US" sz="2000" dirty="0" smtClean="0"/>
              <a:t>Default.aspx </a:t>
            </a:r>
            <a:r>
              <a:rPr lang="en-US" sz="2000" dirty="0"/>
              <a:t>web </a:t>
            </a:r>
            <a:r>
              <a:rPr lang="en-US" sz="2000" dirty="0" smtClean="0"/>
              <a:t>form –</a:t>
            </a:r>
            <a:r>
              <a:rPr lang="en-US" sz="2000" dirty="0" smtClean="0">
                <a:solidFill>
                  <a:srgbClr val="FF0000"/>
                </a:solidFill>
              </a:rPr>
              <a:t>Figure 2-11</a:t>
            </a:r>
            <a:r>
              <a:rPr lang="en-US" sz="2000" dirty="0" smtClean="0"/>
              <a:t>.</a:t>
            </a:r>
          </a:p>
          <a:p>
            <a:pPr marL="687388" indent="-225425">
              <a:buFont typeface="Wingdings" panose="05000000000000000000" pitchFamily="2" charset="2"/>
              <a:buChar char="ü"/>
            </a:pPr>
            <a:r>
              <a:rPr lang="en-US" sz="2000" dirty="0"/>
              <a:t>Now click on the Configure Data Source... option to specify the data source. Refer to the </a:t>
            </a:r>
            <a:r>
              <a:rPr lang="en-US" sz="2000" dirty="0" smtClean="0">
                <a:solidFill>
                  <a:srgbClr val="FF0000"/>
                </a:solidFill>
              </a:rPr>
              <a:t>Figure 2-12.</a:t>
            </a:r>
            <a:endParaRPr lang="en-US" sz="2000" dirty="0">
              <a:solidFill>
                <a:srgbClr val="FF0000"/>
              </a:solidFill>
            </a:endParaRPr>
          </a:p>
          <a:p>
            <a:pPr marL="687388" indent="-225425">
              <a:buFont typeface="Wingdings" panose="05000000000000000000" pitchFamily="2" charset="2"/>
              <a:buChar char="ü"/>
            </a:pPr>
            <a:r>
              <a:rPr lang="en-US" sz="2000" dirty="0"/>
              <a:t>Specify the ConnectionString and </a:t>
            </a:r>
            <a:r>
              <a:rPr lang="en-US" sz="2000" dirty="0">
                <a:solidFill>
                  <a:srgbClr val="FF0000"/>
                </a:solidFill>
              </a:rPr>
              <a:t>DefaultContainerName</a:t>
            </a:r>
            <a:r>
              <a:rPr lang="en-US" sz="2000" dirty="0"/>
              <a:t> </a:t>
            </a:r>
            <a:r>
              <a:rPr lang="en-US" sz="2000" dirty="0">
                <a:solidFill>
                  <a:srgbClr val="0070C0"/>
                </a:solidFill>
              </a:rPr>
              <a:t>fields</a:t>
            </a:r>
            <a:r>
              <a:rPr lang="en-US" sz="2000" dirty="0"/>
              <a:t>, and then click on </a:t>
            </a:r>
            <a:r>
              <a:rPr lang="en-US" sz="2000" dirty="0" smtClean="0"/>
              <a:t>Next – </a:t>
            </a:r>
            <a:r>
              <a:rPr lang="en-US" sz="2000" dirty="0" smtClean="0">
                <a:solidFill>
                  <a:srgbClr val="FF0000"/>
                </a:solidFill>
              </a:rPr>
              <a:t>Figure 2-13</a:t>
            </a:r>
            <a:r>
              <a:rPr lang="en-US" sz="2000" dirty="0" smtClean="0"/>
              <a:t>.</a:t>
            </a:r>
          </a:p>
          <a:p>
            <a:pPr marL="687388" indent="-225425">
              <a:buFont typeface="Wingdings" panose="05000000000000000000" pitchFamily="2" charset="2"/>
              <a:buChar char="ü"/>
            </a:pPr>
            <a:r>
              <a:rPr lang="en-US" sz="2000" dirty="0" smtClean="0"/>
              <a:t>Specify </a:t>
            </a:r>
            <a:r>
              <a:rPr lang="en-US" sz="2000" dirty="0"/>
              <a:t>the fields you want to retrieve from the database table, and click on Finish when </a:t>
            </a:r>
            <a:r>
              <a:rPr lang="en-US" sz="2000" dirty="0" smtClean="0"/>
              <a:t>done - </a:t>
            </a:r>
            <a:r>
              <a:rPr lang="en-US" sz="2000" dirty="0">
                <a:solidFill>
                  <a:srgbClr val="FF0000"/>
                </a:solidFill>
              </a:rPr>
              <a:t>Figure </a:t>
            </a:r>
            <a:r>
              <a:rPr lang="en-US" sz="2000" dirty="0" smtClean="0">
                <a:solidFill>
                  <a:srgbClr val="FF0000"/>
                </a:solidFill>
              </a:rPr>
              <a:t>2-14</a:t>
            </a:r>
            <a:r>
              <a:rPr lang="en-US" sz="2000" dirty="0" smtClean="0"/>
              <a:t>.</a:t>
            </a:r>
            <a:endParaRPr lang="en-US" sz="2000" dirty="0"/>
          </a:p>
          <a:p>
            <a:pPr marL="687388" indent="-225425">
              <a:buFont typeface="Wingdings" panose="05000000000000000000" pitchFamily="2" charset="2"/>
              <a:buChar char="ü"/>
            </a:pPr>
            <a:r>
              <a:rPr lang="en-US" sz="2000" dirty="0"/>
              <a:t>Now drag and drop a </a:t>
            </a:r>
            <a:r>
              <a:rPr lang="en-US" sz="2000" dirty="0">
                <a:solidFill>
                  <a:srgbClr val="FF0000"/>
                </a:solidFill>
              </a:rPr>
              <a:t>GridView</a:t>
            </a:r>
            <a:r>
              <a:rPr lang="en-US" sz="2000" dirty="0"/>
              <a:t> </a:t>
            </a:r>
            <a:r>
              <a:rPr lang="en-US" sz="2000" dirty="0">
                <a:solidFill>
                  <a:srgbClr val="0070C0"/>
                </a:solidFill>
              </a:rPr>
              <a:t>control</a:t>
            </a:r>
            <a:r>
              <a:rPr lang="en-US" sz="2000" dirty="0"/>
              <a:t> from the toolbox onto the Default.aspx web </a:t>
            </a:r>
            <a:r>
              <a:rPr lang="en-US" sz="2000" dirty="0" smtClean="0"/>
              <a:t>form.</a:t>
            </a:r>
            <a:endParaRPr lang="en-US" sz="2000" dirty="0"/>
          </a:p>
          <a:p>
            <a:pPr marL="687388" indent="-225425">
              <a:buFont typeface="Wingdings" panose="05000000000000000000" pitchFamily="2" charset="2"/>
              <a:buChar char="ü"/>
            </a:pPr>
            <a:r>
              <a:rPr lang="en-US" sz="2000" dirty="0"/>
              <a:t>Next, use the Choose Data Source option of the GridView control to associate its data source with the EntityDataSource control we created </a:t>
            </a:r>
            <a:r>
              <a:rPr lang="en-US" sz="2000" dirty="0" smtClean="0"/>
              <a:t>earlier</a:t>
            </a:r>
            <a:r>
              <a:rPr lang="en-US" sz="2000" dirty="0"/>
              <a:t> </a:t>
            </a:r>
            <a:r>
              <a:rPr lang="en-US" sz="2000" dirty="0" smtClean="0"/>
              <a:t>– </a:t>
            </a:r>
            <a:r>
              <a:rPr lang="en-US" sz="2000" dirty="0">
                <a:solidFill>
                  <a:srgbClr val="FF0000"/>
                </a:solidFill>
              </a:rPr>
              <a:t>Figure 2-15</a:t>
            </a:r>
            <a:r>
              <a:rPr lang="en-US" sz="2000" dirty="0" smtClean="0"/>
              <a:t>.</a:t>
            </a:r>
            <a:endParaRPr lang="en-US" sz="2000" dirty="0"/>
          </a:p>
          <a:p>
            <a:pPr marL="461963">
              <a:buFont typeface="Wingdings" panose="05000000000000000000" pitchFamily="2" charset="2"/>
              <a:buChar char="§"/>
            </a:pPr>
            <a:r>
              <a:rPr lang="en-US" sz="2000" dirty="0"/>
              <a:t>When you execute the application, your output should be similar to what is shown in the following image</a:t>
            </a:r>
            <a:r>
              <a:rPr lang="en-US" sz="2000" dirty="0" smtClean="0"/>
              <a:t>:</a:t>
            </a:r>
            <a:endParaRPr lang="en-US" sz="2000" dirty="0"/>
          </a:p>
        </p:txBody>
      </p:sp>
      <p:sp>
        <p:nvSpPr>
          <p:cNvPr id="5" name="Date Placeholder 4"/>
          <p:cNvSpPr>
            <a:spLocks noGrp="1"/>
          </p:cNvSpPr>
          <p:nvPr>
            <p:ph type="dt" sz="half" idx="2"/>
          </p:nvPr>
        </p:nvSpPr>
        <p:spPr/>
        <p:txBody>
          <a:bodyPr/>
          <a:lstStyle/>
          <a:p>
            <a:fld id="{B1BE5302-617D-4655-9DF8-A03E05885C37}" type="datetime1">
              <a:rPr lang="en-US" smtClean="0"/>
              <a:t>5/7/2018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112</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6023" y="4790769"/>
            <a:ext cx="3736836" cy="1684846"/>
          </a:xfrm>
          <a:prstGeom prst="rect">
            <a:avLst/>
          </a:prstGeom>
          <a:ln>
            <a:solidFill>
              <a:schemeClr val="accent1"/>
            </a:solidFill>
          </a:ln>
        </p:spPr>
      </p:pic>
    </p:spTree>
    <p:extLst>
      <p:ext uri="{BB962C8B-B14F-4D97-AF65-F5344CB8AC3E}">
        <p14:creationId xmlns:p14="http://schemas.microsoft.com/office/powerpoint/2010/main" val="8522811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2-11</a:t>
            </a:r>
            <a:endParaRPr lang="en-US" dirty="0"/>
          </a:p>
        </p:txBody>
      </p:sp>
      <p:sp>
        <p:nvSpPr>
          <p:cNvPr id="4" name="Date Placeholder 3"/>
          <p:cNvSpPr>
            <a:spLocks noGrp="1"/>
          </p:cNvSpPr>
          <p:nvPr>
            <p:ph type="dt" sz="half" idx="2"/>
          </p:nvPr>
        </p:nvSpPr>
        <p:spPr/>
        <p:txBody>
          <a:bodyPr/>
          <a:lstStyle/>
          <a:p>
            <a:fld id="{BD2A1E5C-6A25-444C-9B3F-F4B3D3C7D287}"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113</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3639899" cy="5062769"/>
          </a:xfrm>
          <a:prstGeom prst="rect">
            <a:avLst/>
          </a:prstGeom>
          <a:ln>
            <a:solidFill>
              <a:schemeClr val="accent1"/>
            </a:solidFill>
          </a:ln>
        </p:spPr>
      </p:pic>
    </p:spTree>
    <p:extLst>
      <p:ext uri="{BB962C8B-B14F-4D97-AF65-F5344CB8AC3E}">
        <p14:creationId xmlns:p14="http://schemas.microsoft.com/office/powerpoint/2010/main" val="244065746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2-12</a:t>
            </a:r>
            <a:endParaRPr lang="en-US" dirty="0"/>
          </a:p>
        </p:txBody>
      </p:sp>
      <p:sp>
        <p:nvSpPr>
          <p:cNvPr id="3" name="Date Placeholder 2"/>
          <p:cNvSpPr>
            <a:spLocks noGrp="1"/>
          </p:cNvSpPr>
          <p:nvPr>
            <p:ph type="dt" sz="half" idx="2"/>
          </p:nvPr>
        </p:nvSpPr>
        <p:spPr/>
        <p:txBody>
          <a:bodyPr/>
          <a:lstStyle/>
          <a:p>
            <a:fld id="{8A1ABCD6-B5E3-466A-8C0B-34444B16C29B}"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114</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8098085" cy="3402154"/>
          </a:xfrm>
          <a:prstGeom prst="rect">
            <a:avLst/>
          </a:prstGeom>
          <a:ln>
            <a:solidFill>
              <a:schemeClr val="accent1"/>
            </a:solidFill>
          </a:ln>
        </p:spPr>
      </p:pic>
    </p:spTree>
    <p:extLst>
      <p:ext uri="{BB962C8B-B14F-4D97-AF65-F5344CB8AC3E}">
        <p14:creationId xmlns:p14="http://schemas.microsoft.com/office/powerpoint/2010/main" val="66768913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2-13</a:t>
            </a:r>
            <a:endParaRPr lang="en-US" dirty="0"/>
          </a:p>
        </p:txBody>
      </p:sp>
      <p:sp>
        <p:nvSpPr>
          <p:cNvPr id="4" name="Date Placeholder 3"/>
          <p:cNvSpPr>
            <a:spLocks noGrp="1"/>
          </p:cNvSpPr>
          <p:nvPr>
            <p:ph type="dt" sz="half" idx="2"/>
          </p:nvPr>
        </p:nvSpPr>
        <p:spPr/>
        <p:txBody>
          <a:bodyPr/>
          <a:lstStyle/>
          <a:p>
            <a:fld id="{C22E20A9-E57F-4EB9-9E74-9AE682F03947}"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115</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3"/>
            <a:ext cx="6148277" cy="4888598"/>
          </a:xfrm>
          <a:prstGeom prst="rect">
            <a:avLst/>
          </a:prstGeom>
          <a:ln>
            <a:solidFill>
              <a:schemeClr val="accent1"/>
            </a:solidFill>
          </a:ln>
        </p:spPr>
      </p:pic>
    </p:spTree>
    <p:extLst>
      <p:ext uri="{BB962C8B-B14F-4D97-AF65-F5344CB8AC3E}">
        <p14:creationId xmlns:p14="http://schemas.microsoft.com/office/powerpoint/2010/main" val="368660157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2-14</a:t>
            </a:r>
            <a:endParaRPr lang="en-US" dirty="0"/>
          </a:p>
        </p:txBody>
      </p:sp>
      <p:sp>
        <p:nvSpPr>
          <p:cNvPr id="3" name="Date Placeholder 2"/>
          <p:cNvSpPr>
            <a:spLocks noGrp="1"/>
          </p:cNvSpPr>
          <p:nvPr>
            <p:ph type="dt" sz="half" idx="2"/>
          </p:nvPr>
        </p:nvSpPr>
        <p:spPr/>
        <p:txBody>
          <a:bodyPr/>
          <a:lstStyle/>
          <a:p>
            <a:fld id="{63EE84EC-D3FB-49EB-84BC-8F00740E47ED}"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116</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6051364" cy="5207253"/>
          </a:xfrm>
          <a:prstGeom prst="rect">
            <a:avLst/>
          </a:prstGeom>
          <a:ln>
            <a:solidFill>
              <a:schemeClr val="accent1"/>
            </a:solidFill>
          </a:ln>
        </p:spPr>
      </p:pic>
    </p:spTree>
    <p:extLst>
      <p:ext uri="{BB962C8B-B14F-4D97-AF65-F5344CB8AC3E}">
        <p14:creationId xmlns:p14="http://schemas.microsoft.com/office/powerpoint/2010/main" val="416639382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2-15</a:t>
            </a:r>
            <a:endParaRPr lang="en-US" dirty="0"/>
          </a:p>
        </p:txBody>
      </p:sp>
      <p:sp>
        <p:nvSpPr>
          <p:cNvPr id="4" name="Date Placeholder 3"/>
          <p:cNvSpPr>
            <a:spLocks noGrp="1"/>
          </p:cNvSpPr>
          <p:nvPr>
            <p:ph type="dt" sz="half" idx="2"/>
          </p:nvPr>
        </p:nvSpPr>
        <p:spPr/>
        <p:txBody>
          <a:bodyPr/>
          <a:lstStyle/>
          <a:p>
            <a:fld id="{9061ED7D-A20B-4572-ACC8-7B245671F884}"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117</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6340460" cy="3362722"/>
          </a:xfrm>
          <a:prstGeom prst="rect">
            <a:avLst/>
          </a:prstGeom>
          <a:ln>
            <a:solidFill>
              <a:schemeClr val="accent1"/>
            </a:solidFill>
          </a:ln>
        </p:spPr>
      </p:pic>
    </p:spTree>
    <p:extLst>
      <p:ext uri="{BB962C8B-B14F-4D97-AF65-F5344CB8AC3E}">
        <p14:creationId xmlns:p14="http://schemas.microsoft.com/office/powerpoint/2010/main" val="98348122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515225" y="5593346"/>
            <a:ext cx="4343400" cy="914400"/>
          </a:xfrm>
          <a:prstGeom prst="rect">
            <a:avLst/>
          </a:prstGeom>
          <a:ln>
            <a:solidFill>
              <a:schemeClr val="accent1"/>
            </a:solidFill>
          </a:ln>
        </p:spPr>
      </p:pic>
      <p:sp>
        <p:nvSpPr>
          <p:cNvPr id="8" name="Text Placeholder 7"/>
          <p:cNvSpPr>
            <a:spLocks noGrp="1"/>
          </p:cNvSpPr>
          <p:nvPr>
            <p:ph type="body" sz="quarter" idx="13"/>
          </p:nvPr>
        </p:nvSpPr>
        <p:spPr/>
        <p:txBody>
          <a:bodyPr/>
          <a:lstStyle/>
          <a:p>
            <a:r>
              <a:rPr lang="en-US" dirty="0"/>
              <a:t>Entities, Relationships, and the Entity Data Model</a:t>
            </a:r>
          </a:p>
        </p:txBody>
      </p:sp>
      <p:sp>
        <p:nvSpPr>
          <p:cNvPr id="4" name="Date Placeholder 3"/>
          <p:cNvSpPr>
            <a:spLocks noGrp="1"/>
          </p:cNvSpPr>
          <p:nvPr>
            <p:ph type="dt" sz="half" idx="2"/>
          </p:nvPr>
        </p:nvSpPr>
        <p:spPr/>
        <p:txBody>
          <a:bodyPr/>
          <a:lstStyle/>
          <a:p>
            <a:fld id="{14C336B6-4AF3-414A-9180-9AC84C414920}" type="datetime1">
              <a:rPr lang="en-US" smtClean="0"/>
              <a:t>5/7/2018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118</a:t>
            </a:fld>
            <a:endParaRPr lang="en-US"/>
          </a:p>
        </p:txBody>
      </p:sp>
      <p:sp>
        <p:nvSpPr>
          <p:cNvPr id="9" name="Text Placeholder 8"/>
          <p:cNvSpPr>
            <a:spLocks noGrp="1"/>
          </p:cNvSpPr>
          <p:nvPr>
            <p:ph type="body" sz="quarter" idx="16"/>
          </p:nvPr>
        </p:nvSpPr>
        <p:spPr/>
        <p:txBody>
          <a:bodyPr/>
          <a:lstStyle/>
          <a:p>
            <a:r>
              <a:rPr lang="en-US" dirty="0" smtClean="0"/>
              <a:t>3</a:t>
            </a:r>
            <a:endParaRPr lang="en-US" dirty="0"/>
          </a:p>
        </p:txBody>
      </p:sp>
    </p:spTree>
    <p:extLst>
      <p:ext uri="{BB962C8B-B14F-4D97-AF65-F5344CB8AC3E}">
        <p14:creationId xmlns:p14="http://schemas.microsoft.com/office/powerpoint/2010/main" val="230261545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In the last chapter, you learned how we can get started using Entity </a:t>
            </a:r>
            <a:r>
              <a:rPr lang="en-US" sz="2000" dirty="0" smtClean="0"/>
              <a:t>Framework.</a:t>
            </a:r>
          </a:p>
          <a:p>
            <a:pPr marL="457200">
              <a:buFont typeface="Wingdings" panose="05000000000000000000" pitchFamily="2" charset="2"/>
              <a:buChar char="§"/>
            </a:pPr>
            <a:r>
              <a:rPr lang="en-US" sz="2000" dirty="0" smtClean="0"/>
              <a:t>As </a:t>
            </a:r>
            <a:r>
              <a:rPr lang="en-US" sz="2000" dirty="0"/>
              <a:t>I mentioned in the earlier chapter, Entity Framework 7 is not yet released at the time of </a:t>
            </a:r>
            <a:r>
              <a:rPr lang="en-US" sz="2000" dirty="0" smtClean="0"/>
              <a:t>writing.</a:t>
            </a:r>
          </a:p>
          <a:p>
            <a:pPr marL="457200">
              <a:buFont typeface="Wingdings" panose="05000000000000000000" pitchFamily="2" charset="2"/>
              <a:buChar char="§"/>
            </a:pPr>
            <a:r>
              <a:rPr lang="en-US" sz="2000" dirty="0" smtClean="0"/>
              <a:t>So</a:t>
            </a:r>
            <a:r>
              <a:rPr lang="en-US" sz="2000" dirty="0"/>
              <a:t>, we will discuss </a:t>
            </a:r>
            <a:r>
              <a:rPr lang="en-US" sz="2000" dirty="0">
                <a:solidFill>
                  <a:srgbClr val="FF0000"/>
                </a:solidFill>
              </a:rPr>
              <a:t>Entity Framework 6.x </a:t>
            </a:r>
            <a:r>
              <a:rPr lang="en-US" sz="2000" dirty="0"/>
              <a:t>in this book and highlight the features of Entity Framework 7 wherever applicable. </a:t>
            </a:r>
            <a:endParaRPr lang="en-US" sz="2000" dirty="0" smtClean="0"/>
          </a:p>
          <a:p>
            <a:pPr marL="457200">
              <a:buFont typeface="Wingdings" panose="05000000000000000000" pitchFamily="2" charset="2"/>
              <a:buChar char="§"/>
            </a:pPr>
            <a:r>
              <a:rPr lang="en-US" sz="2000" dirty="0"/>
              <a:t>I</a:t>
            </a:r>
            <a:r>
              <a:rPr lang="en-US" sz="2000" dirty="0" smtClean="0"/>
              <a:t>n </a:t>
            </a:r>
            <a:r>
              <a:rPr lang="en-US" sz="2000" dirty="0"/>
              <a:t>this chapter, you will learn about the Entity Data Model and its </a:t>
            </a:r>
            <a:r>
              <a:rPr lang="en-US" sz="2000" dirty="0" smtClean="0"/>
              <a:t>components.</a:t>
            </a:r>
          </a:p>
          <a:p>
            <a:pPr marL="457200">
              <a:buFont typeface="Wingdings" panose="05000000000000000000" pitchFamily="2" charset="2"/>
              <a:buChar char="§"/>
            </a:pPr>
            <a:r>
              <a:rPr lang="en-US" sz="2000" dirty="0" smtClean="0"/>
              <a:t>The </a:t>
            </a:r>
            <a:r>
              <a:rPr lang="en-US" sz="2000" dirty="0" smtClean="0">
                <a:solidFill>
                  <a:srgbClr val="FF0000"/>
                </a:solidFill>
              </a:rPr>
              <a:t>EDM</a:t>
            </a:r>
            <a:r>
              <a:rPr lang="en-US" sz="2000" dirty="0" smtClean="0"/>
              <a:t> </a:t>
            </a:r>
            <a:r>
              <a:rPr lang="en-US" sz="2000" dirty="0"/>
              <a:t>is a </a:t>
            </a:r>
            <a:r>
              <a:rPr lang="en-US" sz="2000" dirty="0">
                <a:solidFill>
                  <a:srgbClr val="FF0000"/>
                </a:solidFill>
              </a:rPr>
              <a:t>conceptual model</a:t>
            </a:r>
            <a:r>
              <a:rPr lang="en-US" sz="2000" dirty="0"/>
              <a:t> that can be used to design the </a:t>
            </a:r>
            <a:r>
              <a:rPr lang="en-US" sz="2000" dirty="0">
                <a:solidFill>
                  <a:srgbClr val="FF0000"/>
                </a:solidFill>
              </a:rPr>
              <a:t>data access layer</a:t>
            </a:r>
            <a:r>
              <a:rPr lang="en-US" sz="2000" dirty="0"/>
              <a:t> of your </a:t>
            </a:r>
            <a:r>
              <a:rPr lang="en-US" sz="2000" dirty="0" smtClean="0"/>
              <a:t>application.</a:t>
            </a:r>
          </a:p>
          <a:p>
            <a:pPr marL="457200">
              <a:buFont typeface="Wingdings" panose="05000000000000000000" pitchFamily="2" charset="2"/>
              <a:buChar char="§"/>
            </a:pPr>
            <a:r>
              <a:rPr lang="en-US" sz="2000" dirty="0" smtClean="0"/>
              <a:t>We </a:t>
            </a:r>
            <a:r>
              <a:rPr lang="en-US" sz="2000" dirty="0"/>
              <a:t>will revisit the Security EDM we created in the previous chapter and discuss each of the sections. </a:t>
            </a:r>
            <a:endParaRPr lang="en-US" sz="2000" dirty="0" smtClean="0"/>
          </a:p>
          <a:p>
            <a:pPr marL="457200">
              <a:buFont typeface="Wingdings" panose="05000000000000000000" pitchFamily="2" charset="2"/>
              <a:buChar char="§"/>
            </a:pPr>
            <a:r>
              <a:rPr lang="en-US" sz="2000" dirty="0" smtClean="0"/>
              <a:t>Specifically</a:t>
            </a:r>
            <a:r>
              <a:rPr lang="en-US" sz="2000" dirty="0"/>
              <a:t>, we will discuss the following points</a:t>
            </a:r>
            <a:r>
              <a:rPr lang="en-US" sz="2000" dirty="0" smtClean="0"/>
              <a:t>:</a:t>
            </a:r>
          </a:p>
          <a:p>
            <a:pPr marL="685800">
              <a:buFont typeface="Wingdings" panose="05000000000000000000" pitchFamily="2" charset="2"/>
              <a:buChar char="ü"/>
            </a:pPr>
            <a:r>
              <a:rPr lang="en-US" sz="2000" dirty="0"/>
              <a:t>Entities, entity types, and </a:t>
            </a:r>
            <a:r>
              <a:rPr lang="en-US" sz="2000" dirty="0" smtClean="0"/>
              <a:t>relationships</a:t>
            </a:r>
          </a:p>
          <a:p>
            <a:pPr marL="685800">
              <a:buFont typeface="Wingdings" panose="05000000000000000000" pitchFamily="2" charset="2"/>
              <a:buChar char="ü"/>
            </a:pPr>
            <a:r>
              <a:rPr lang="en-US" sz="2000" dirty="0" smtClean="0"/>
              <a:t>Introducing the Entity Data Model (EDM)</a:t>
            </a:r>
          </a:p>
          <a:p>
            <a:pPr marL="685800">
              <a:buFont typeface="Wingdings" panose="05000000000000000000" pitchFamily="2" charset="2"/>
              <a:buChar char="ü"/>
            </a:pPr>
            <a:r>
              <a:rPr lang="en-US" sz="2000" dirty="0" smtClean="0"/>
              <a:t>The </a:t>
            </a:r>
            <a:r>
              <a:rPr lang="en-US" sz="2000" dirty="0"/>
              <a:t>goals of </a:t>
            </a:r>
            <a:r>
              <a:rPr lang="en-US" sz="2000" dirty="0" smtClean="0"/>
              <a:t>EDM</a:t>
            </a:r>
          </a:p>
          <a:p>
            <a:pPr marL="685800">
              <a:buFont typeface="Wingdings" panose="05000000000000000000" pitchFamily="2" charset="2"/>
              <a:buChar char="ü"/>
            </a:pPr>
            <a:r>
              <a:rPr lang="en-US" sz="2000" dirty="0" smtClean="0"/>
              <a:t>CSDL, MSL, and SSDL</a:t>
            </a:r>
          </a:p>
        </p:txBody>
      </p:sp>
      <p:sp>
        <p:nvSpPr>
          <p:cNvPr id="3" name="Date Placeholder 2"/>
          <p:cNvSpPr>
            <a:spLocks noGrp="1"/>
          </p:cNvSpPr>
          <p:nvPr>
            <p:ph type="dt" sz="half" idx="2"/>
          </p:nvPr>
        </p:nvSpPr>
        <p:spPr/>
        <p:txBody>
          <a:bodyPr/>
          <a:lstStyle/>
          <a:p>
            <a:fld id="{CF3DFF1D-123A-4CE0-8051-B51A3BFE082B}"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119</a:t>
            </a:fld>
            <a:endParaRPr lang="en-US"/>
          </a:p>
        </p:txBody>
      </p:sp>
    </p:spTree>
    <p:extLst>
      <p:ext uri="{BB962C8B-B14F-4D97-AF65-F5344CB8AC3E}">
        <p14:creationId xmlns:p14="http://schemas.microsoft.com/office/powerpoint/2010/main" val="3920406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ORM</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Here's exactly where an ORM fits </a:t>
            </a:r>
            <a:r>
              <a:rPr lang="en-US" sz="2000" dirty="0" smtClean="0"/>
              <a:t>in.</a:t>
            </a:r>
          </a:p>
          <a:p>
            <a:pPr marL="457200">
              <a:buFont typeface="Wingdings" panose="05000000000000000000" pitchFamily="2" charset="2"/>
              <a:buChar char="§"/>
            </a:pPr>
            <a:r>
              <a:rPr lang="en-US" sz="2000" dirty="0" smtClean="0"/>
              <a:t>The </a:t>
            </a:r>
            <a:r>
              <a:rPr lang="en-US" sz="2000" dirty="0" smtClean="0">
                <a:solidFill>
                  <a:srgbClr val="FF0000"/>
                </a:solidFill>
              </a:rPr>
              <a:t>Figure 1-2</a:t>
            </a:r>
            <a:r>
              <a:rPr lang="en-US" sz="2000" dirty="0" smtClean="0"/>
              <a:t> </a:t>
            </a:r>
            <a:r>
              <a:rPr lang="en-US" sz="2000" dirty="0"/>
              <a:t>shows how objects in an application can be mapped to the relational store by using a </a:t>
            </a:r>
            <a:r>
              <a:rPr lang="en-US" sz="2000" dirty="0">
                <a:solidFill>
                  <a:srgbClr val="FF0000"/>
                </a:solidFill>
              </a:rPr>
              <a:t>mapping </a:t>
            </a:r>
            <a:r>
              <a:rPr lang="en-US" sz="2000" dirty="0" smtClean="0">
                <a:solidFill>
                  <a:srgbClr val="FF0000"/>
                </a:solidFill>
              </a:rPr>
              <a:t>layer</a:t>
            </a:r>
            <a:r>
              <a:rPr lang="en-US" sz="2000" dirty="0" smtClean="0"/>
              <a:t>. This </a:t>
            </a:r>
            <a:r>
              <a:rPr lang="en-US" sz="2000" dirty="0"/>
              <a:t>mapping layer is </a:t>
            </a:r>
            <a:r>
              <a:rPr lang="en-US" sz="2000" dirty="0">
                <a:solidFill>
                  <a:srgbClr val="0070C0"/>
                </a:solidFill>
              </a:rPr>
              <a:t>provided</a:t>
            </a:r>
            <a:r>
              <a:rPr lang="en-US" sz="2000" dirty="0"/>
              <a:t> by the </a:t>
            </a:r>
            <a:r>
              <a:rPr lang="en-US" sz="2000" dirty="0" smtClean="0">
                <a:solidFill>
                  <a:srgbClr val="FF0000"/>
                </a:solidFill>
              </a:rPr>
              <a:t>ORM</a:t>
            </a:r>
            <a:r>
              <a:rPr lang="en-US" sz="2000" dirty="0" smtClean="0"/>
              <a:t>.</a:t>
            </a:r>
          </a:p>
          <a:p>
            <a:pPr marL="457200">
              <a:buFont typeface="Wingdings" panose="05000000000000000000" pitchFamily="2" charset="2"/>
              <a:buChar char="§"/>
            </a:pPr>
            <a:r>
              <a:rPr lang="en-US" sz="2000" dirty="0" smtClean="0"/>
              <a:t>An </a:t>
            </a:r>
            <a:r>
              <a:rPr lang="en-US" sz="2000" dirty="0"/>
              <a:t>ORM is a method of representing the </a:t>
            </a:r>
            <a:r>
              <a:rPr lang="en-US" sz="2000" dirty="0">
                <a:solidFill>
                  <a:srgbClr val="0070C0"/>
                </a:solidFill>
              </a:rPr>
              <a:t>relational tables </a:t>
            </a:r>
            <a:r>
              <a:rPr lang="en-US" sz="2000" dirty="0"/>
              <a:t>as</a:t>
            </a:r>
            <a:r>
              <a:rPr lang="en-US" sz="2000" dirty="0">
                <a:solidFill>
                  <a:srgbClr val="0070C0"/>
                </a:solidFill>
              </a:rPr>
              <a:t> </a:t>
            </a:r>
            <a:r>
              <a:rPr lang="en-US" sz="2000" dirty="0">
                <a:solidFill>
                  <a:srgbClr val="FF0000"/>
                </a:solidFill>
              </a:rPr>
              <a:t>entities</a:t>
            </a:r>
            <a:r>
              <a:rPr lang="en-US" sz="2000" dirty="0"/>
              <a:t> </a:t>
            </a:r>
            <a:r>
              <a:rPr lang="en-US" sz="2000" dirty="0">
                <a:solidFill>
                  <a:srgbClr val="0070C0"/>
                </a:solidFill>
              </a:rPr>
              <a:t>in the </a:t>
            </a:r>
            <a:r>
              <a:rPr lang="en-US" sz="2000" dirty="0">
                <a:solidFill>
                  <a:srgbClr val="FF0000"/>
                </a:solidFill>
              </a:rPr>
              <a:t>object</a:t>
            </a:r>
            <a:r>
              <a:rPr lang="en-US" sz="2000" dirty="0">
                <a:solidFill>
                  <a:srgbClr val="0070C0"/>
                </a:solidFill>
              </a:rPr>
              <a:t> </a:t>
            </a:r>
            <a:r>
              <a:rPr lang="en-US" sz="2000" dirty="0" smtClean="0">
                <a:solidFill>
                  <a:srgbClr val="0070C0"/>
                </a:solidFill>
              </a:rPr>
              <a:t>world</a:t>
            </a:r>
            <a:r>
              <a:rPr lang="en-US" sz="2000" dirty="0" smtClean="0"/>
              <a:t>.</a:t>
            </a:r>
          </a:p>
          <a:p>
            <a:pPr marL="457200">
              <a:buFont typeface="Wingdings" panose="05000000000000000000" pitchFamily="2" charset="2"/>
              <a:buChar char="§"/>
            </a:pPr>
            <a:r>
              <a:rPr lang="en-US" sz="2000" dirty="0" smtClean="0"/>
              <a:t>ORMs </a:t>
            </a:r>
            <a:r>
              <a:rPr lang="en-US" sz="2000" dirty="0"/>
              <a:t>came onto the market to provide you with a framework using which you can connect your applications to the underlying database without having to write much </a:t>
            </a:r>
            <a:r>
              <a:rPr lang="en-US" sz="2000" dirty="0" smtClean="0"/>
              <a:t>code.</a:t>
            </a:r>
          </a:p>
          <a:p>
            <a:pPr marL="457200">
              <a:buFont typeface="Wingdings" panose="05000000000000000000" pitchFamily="2" charset="2"/>
              <a:buChar char="§"/>
            </a:pPr>
            <a:r>
              <a:rPr lang="en-US" sz="2000" dirty="0" smtClean="0"/>
              <a:t>Most </a:t>
            </a:r>
            <a:r>
              <a:rPr lang="en-US" sz="2000" dirty="0"/>
              <a:t>importantly, you can use ORMs </a:t>
            </a:r>
            <a:r>
              <a:rPr lang="en-US" sz="2000" dirty="0" smtClean="0"/>
              <a:t>to</a:t>
            </a:r>
          </a:p>
          <a:p>
            <a:pPr marL="687388" indent="-225425">
              <a:buFont typeface="Wingdings" panose="05000000000000000000" pitchFamily="2" charset="2"/>
              <a:buChar char="ü"/>
            </a:pPr>
            <a:r>
              <a:rPr lang="en-US" sz="2000" dirty="0" smtClean="0"/>
              <a:t>connect </a:t>
            </a:r>
            <a:r>
              <a:rPr lang="en-US" sz="2000" dirty="0"/>
              <a:t>to any </a:t>
            </a:r>
            <a:r>
              <a:rPr lang="en-US" sz="2000" dirty="0" smtClean="0"/>
              <a:t>database</a:t>
            </a:r>
          </a:p>
          <a:p>
            <a:pPr marL="687388" indent="-225425">
              <a:buFont typeface="Wingdings" panose="05000000000000000000" pitchFamily="2" charset="2"/>
              <a:buChar char="ü"/>
            </a:pPr>
            <a:r>
              <a:rPr lang="en-US" sz="2000" dirty="0" smtClean="0"/>
              <a:t>increase </a:t>
            </a:r>
            <a:r>
              <a:rPr lang="en-US" sz="2000" dirty="0"/>
              <a:t>development </a:t>
            </a:r>
            <a:r>
              <a:rPr lang="en-US" sz="2000" dirty="0" smtClean="0"/>
              <a:t>productivity</a:t>
            </a:r>
          </a:p>
          <a:p>
            <a:pPr marL="687388" indent="-225425">
              <a:buFont typeface="Wingdings" panose="05000000000000000000" pitchFamily="2" charset="2"/>
              <a:buChar char="ü"/>
            </a:pPr>
            <a:r>
              <a:rPr lang="en-US" sz="2000" dirty="0" smtClean="0"/>
              <a:t>ensure </a:t>
            </a:r>
            <a:r>
              <a:rPr lang="en-US" sz="2000" dirty="0"/>
              <a:t>database </a:t>
            </a:r>
            <a:r>
              <a:rPr lang="en-US" sz="2000" dirty="0" smtClean="0"/>
              <a:t>independence</a:t>
            </a:r>
          </a:p>
          <a:p>
            <a:pPr marL="687388" indent="-225425">
              <a:buFont typeface="Wingdings" panose="05000000000000000000" pitchFamily="2" charset="2"/>
              <a:buChar char="ü"/>
            </a:pPr>
            <a:r>
              <a:rPr lang="en-US" sz="2000" dirty="0" smtClean="0"/>
              <a:t>database portability</a:t>
            </a:r>
          </a:p>
          <a:p>
            <a:pPr marL="457200">
              <a:buFont typeface="Wingdings" panose="05000000000000000000" pitchFamily="2" charset="2"/>
              <a:buChar char="§"/>
            </a:pPr>
            <a:r>
              <a:rPr lang="en-US" sz="2000" dirty="0"/>
              <a:t>To bridge this apparent mismatch between the data and the object models, </a:t>
            </a:r>
            <a:r>
              <a:rPr lang="en-US" sz="2000" dirty="0">
                <a:solidFill>
                  <a:srgbClr val="FF0000"/>
                </a:solidFill>
              </a:rPr>
              <a:t>ORM tools</a:t>
            </a:r>
            <a:r>
              <a:rPr lang="en-US" sz="2000" dirty="0">
                <a:solidFill>
                  <a:srgbClr val="0070C0"/>
                </a:solidFill>
              </a:rPr>
              <a:t> have </a:t>
            </a:r>
            <a:r>
              <a:rPr lang="en-US" sz="2000" dirty="0" smtClean="0">
                <a:solidFill>
                  <a:srgbClr val="0070C0"/>
                </a:solidFill>
              </a:rPr>
              <a:t>evolved</a:t>
            </a:r>
            <a:r>
              <a:rPr lang="en-US" sz="2000" dirty="0" smtClean="0"/>
              <a:t>.</a:t>
            </a:r>
          </a:p>
        </p:txBody>
      </p:sp>
      <p:sp>
        <p:nvSpPr>
          <p:cNvPr id="3" name="Date Placeholder 2"/>
          <p:cNvSpPr>
            <a:spLocks noGrp="1"/>
          </p:cNvSpPr>
          <p:nvPr>
            <p:ph type="dt" sz="half" idx="4294967295"/>
          </p:nvPr>
        </p:nvSpPr>
        <p:spPr>
          <a:xfrm>
            <a:off x="0" y="6538913"/>
            <a:ext cx="2743200" cy="254000"/>
          </a:xfrm>
        </p:spPr>
        <p:txBody>
          <a:bodyPr/>
          <a:lstStyle/>
          <a:p>
            <a:fld id="{542FE47E-B82C-4EE0-B987-9F1805D94BB6}" type="datetime1">
              <a:rPr lang="en-US" smtClean="0"/>
              <a:t>5/7/2018</a:t>
            </a:fld>
            <a:endParaRPr lang="en-US"/>
          </a:p>
        </p:txBody>
      </p:sp>
      <p:sp>
        <p:nvSpPr>
          <p:cNvPr id="6" name="Slide Number Placeholder 5"/>
          <p:cNvSpPr>
            <a:spLocks noGrp="1"/>
          </p:cNvSpPr>
          <p:nvPr>
            <p:ph type="sldNum" sz="quarter" idx="4294967295"/>
          </p:nvPr>
        </p:nvSpPr>
        <p:spPr>
          <a:xfrm>
            <a:off x="9448800" y="6538913"/>
            <a:ext cx="2743200" cy="254000"/>
          </a:xfrm>
        </p:spPr>
        <p:txBody>
          <a:bodyPr/>
          <a:lstStyle/>
          <a:p>
            <a:fld id="{062D6987-FB6D-4DB8-81B8-AD0F35E3BB5F}" type="slidenum">
              <a:rPr lang="en-US" smtClean="0"/>
              <a:t>12</a:t>
            </a:fld>
            <a:endParaRPr lang="en-US"/>
          </a:p>
        </p:txBody>
      </p:sp>
    </p:spTree>
    <p:extLst>
      <p:ext uri="{BB962C8B-B14F-4D97-AF65-F5344CB8AC3E}">
        <p14:creationId xmlns:p14="http://schemas.microsoft.com/office/powerpoint/2010/main" val="40038904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685800">
              <a:buFont typeface="Wingdings" panose="05000000000000000000" pitchFamily="2" charset="2"/>
              <a:buChar char="ü"/>
            </a:pPr>
            <a:r>
              <a:rPr lang="en-US" dirty="0"/>
              <a:t>Customizing entities</a:t>
            </a:r>
          </a:p>
          <a:p>
            <a:pPr marL="685800">
              <a:buFont typeface="Wingdings" panose="05000000000000000000" pitchFamily="2" charset="2"/>
              <a:buChar char="ü"/>
            </a:pPr>
            <a:r>
              <a:rPr lang="en-US" dirty="0"/>
              <a:t>Customizing the EDM</a:t>
            </a:r>
          </a:p>
          <a:p>
            <a:pPr marL="685800">
              <a:buFont typeface="Wingdings" panose="05000000000000000000" pitchFamily="2" charset="2"/>
              <a:buChar char="ü"/>
            </a:pPr>
            <a:r>
              <a:rPr lang="en-US" sz="2000" dirty="0" smtClean="0"/>
              <a:t>Exception </a:t>
            </a:r>
            <a:r>
              <a:rPr lang="en-US" sz="2000" dirty="0"/>
              <a:t>handling with Entity Framework</a:t>
            </a:r>
          </a:p>
          <a:p>
            <a:pPr marL="457200">
              <a:buFont typeface="Wingdings" panose="05000000000000000000" pitchFamily="2" charset="2"/>
              <a:buChar char="§"/>
            </a:pPr>
            <a:r>
              <a:rPr lang="en-US" sz="2000" dirty="0" smtClean="0"/>
              <a:t>In </a:t>
            </a:r>
            <a:r>
              <a:rPr lang="en-US" sz="2000" dirty="0"/>
              <a:t>this chapter, we will discuss each of the sections of the EDM in </a:t>
            </a:r>
            <a:r>
              <a:rPr lang="en-US" sz="2000" dirty="0" smtClean="0"/>
              <a:t>detail.</a:t>
            </a:r>
          </a:p>
          <a:p>
            <a:pPr marL="457200">
              <a:buFont typeface="Wingdings" panose="05000000000000000000" pitchFamily="2" charset="2"/>
              <a:buChar char="§"/>
            </a:pPr>
            <a:r>
              <a:rPr lang="en-US" sz="2000" dirty="0" smtClean="0"/>
              <a:t>We </a:t>
            </a:r>
            <a:r>
              <a:rPr lang="en-US" sz="2000" dirty="0"/>
              <a:t>will start our discussion with our understanding of entities and their </a:t>
            </a:r>
            <a:r>
              <a:rPr lang="en-US" sz="2000" dirty="0" smtClean="0"/>
              <a:t>relationships.</a:t>
            </a:r>
          </a:p>
          <a:p>
            <a:pPr marL="457200">
              <a:buFont typeface="Wingdings" panose="05000000000000000000" pitchFamily="2" charset="2"/>
              <a:buChar char="§"/>
            </a:pPr>
            <a:r>
              <a:rPr lang="en-US" sz="2000" dirty="0" smtClean="0"/>
              <a:t>We </a:t>
            </a:r>
            <a:r>
              <a:rPr lang="en-US" sz="2000" dirty="0"/>
              <a:t>will then move ahead and discuss how they are mapped in the EDM using XML</a:t>
            </a:r>
            <a:r>
              <a:rPr lang="en-US" sz="2000" dirty="0" smtClean="0"/>
              <a:t>.</a:t>
            </a:r>
            <a:endParaRPr lang="en-US" sz="2000" dirty="0"/>
          </a:p>
        </p:txBody>
      </p:sp>
      <p:sp>
        <p:nvSpPr>
          <p:cNvPr id="3" name="Date Placeholder 2"/>
          <p:cNvSpPr>
            <a:spLocks noGrp="1"/>
          </p:cNvSpPr>
          <p:nvPr>
            <p:ph type="dt" sz="half" idx="2"/>
          </p:nvPr>
        </p:nvSpPr>
        <p:spPr/>
        <p:txBody>
          <a:bodyPr/>
          <a:lstStyle/>
          <a:p>
            <a:fld id="{C1649951-55E9-4421-8476-5CBA890940BC}"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120</a:t>
            </a:fld>
            <a:endParaRPr lang="en-US"/>
          </a:p>
        </p:txBody>
      </p:sp>
    </p:spTree>
    <p:extLst>
      <p:ext uri="{BB962C8B-B14F-4D97-AF65-F5344CB8AC3E}">
        <p14:creationId xmlns:p14="http://schemas.microsoft.com/office/powerpoint/2010/main" val="1495681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Entities, entity types, and relationships in </a:t>
            </a:r>
            <a:r>
              <a:rPr lang="en-US" dirty="0" smtClean="0">
                <a:solidFill>
                  <a:schemeClr val="bg1"/>
                </a:solidFill>
              </a:rPr>
              <a:t>EDM</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EDM is an implementation of the </a:t>
            </a:r>
            <a:r>
              <a:rPr lang="en-US" sz="2000" dirty="0">
                <a:solidFill>
                  <a:srgbClr val="FF0000"/>
                </a:solidFill>
              </a:rPr>
              <a:t>Entity-Relationship model</a:t>
            </a:r>
            <a:r>
              <a:rPr lang="en-US" sz="2000" dirty="0"/>
              <a:t> (commonly called the </a:t>
            </a:r>
            <a:r>
              <a:rPr lang="en-US" sz="2000" dirty="0">
                <a:solidFill>
                  <a:srgbClr val="FF0000"/>
                </a:solidFill>
              </a:rPr>
              <a:t>E-R model</a:t>
            </a:r>
            <a:r>
              <a:rPr lang="en-US" sz="2000" dirty="0"/>
              <a:t>). It depicts entities and their </a:t>
            </a:r>
            <a:r>
              <a:rPr lang="en-US" sz="2000" dirty="0" smtClean="0"/>
              <a:t>relationships.</a:t>
            </a:r>
            <a:endParaRPr lang="en-US" sz="2000" dirty="0"/>
          </a:p>
          <a:p>
            <a:pPr marL="457200">
              <a:buFont typeface="Wingdings" panose="05000000000000000000" pitchFamily="2" charset="2"/>
              <a:buChar char="§"/>
            </a:pPr>
            <a:r>
              <a:rPr lang="en-US" sz="2000" dirty="0"/>
              <a:t>The </a:t>
            </a:r>
            <a:r>
              <a:rPr lang="en-US" sz="2000" dirty="0">
                <a:solidFill>
                  <a:srgbClr val="FF0000"/>
                </a:solidFill>
              </a:rPr>
              <a:t>EDM</a:t>
            </a:r>
            <a:r>
              <a:rPr lang="en-US" sz="2000" dirty="0"/>
              <a:t> is a </a:t>
            </a:r>
            <a:r>
              <a:rPr lang="en-US" sz="2000" dirty="0">
                <a:solidFill>
                  <a:srgbClr val="0070C0"/>
                </a:solidFill>
              </a:rPr>
              <a:t>view</a:t>
            </a:r>
            <a:r>
              <a:rPr lang="en-US" sz="2000" dirty="0"/>
              <a:t> of the </a:t>
            </a:r>
            <a:r>
              <a:rPr lang="en-US" sz="2000" dirty="0">
                <a:solidFill>
                  <a:srgbClr val="FF0000"/>
                </a:solidFill>
              </a:rPr>
              <a:t>data store</a:t>
            </a:r>
            <a:r>
              <a:rPr lang="en-US" sz="2000" dirty="0"/>
              <a:t> that your application will </a:t>
            </a:r>
            <a:r>
              <a:rPr lang="en-US" sz="2000" dirty="0" smtClean="0"/>
              <a:t>use – </a:t>
            </a:r>
            <a:r>
              <a:rPr lang="en-US" sz="2000" dirty="0" smtClean="0">
                <a:solidFill>
                  <a:srgbClr val="FF0000"/>
                </a:solidFill>
              </a:rPr>
              <a:t>Figure 3-1</a:t>
            </a:r>
            <a:r>
              <a:rPr lang="en-US" sz="2000" dirty="0" smtClean="0"/>
              <a:t>.</a:t>
            </a:r>
          </a:p>
          <a:p>
            <a:pPr marL="457200">
              <a:buFont typeface="Wingdings" panose="05000000000000000000" pitchFamily="2" charset="2"/>
              <a:buChar char="§"/>
            </a:pPr>
            <a:r>
              <a:rPr lang="en-US" sz="2000" dirty="0" smtClean="0"/>
              <a:t>Before </a:t>
            </a:r>
            <a:r>
              <a:rPr lang="en-US" sz="2000" dirty="0"/>
              <a:t>we explore deeper into our Security DataModel, let's discuss entities, entity types, relationships, and how these are all represented</a:t>
            </a:r>
            <a:r>
              <a:rPr lang="en-US" sz="2000" dirty="0" smtClean="0"/>
              <a:t>.</a:t>
            </a:r>
            <a:endParaRPr lang="en-US" sz="2000" dirty="0"/>
          </a:p>
        </p:txBody>
      </p:sp>
      <p:sp>
        <p:nvSpPr>
          <p:cNvPr id="3" name="Date Placeholder 2"/>
          <p:cNvSpPr>
            <a:spLocks noGrp="1"/>
          </p:cNvSpPr>
          <p:nvPr>
            <p:ph type="dt" sz="half" idx="2"/>
          </p:nvPr>
        </p:nvSpPr>
        <p:spPr/>
        <p:txBody>
          <a:bodyPr/>
          <a:lstStyle/>
          <a:p>
            <a:fld id="{B0320CC0-679B-419D-B1F7-6962C57501DD}"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121</a:t>
            </a:fld>
            <a:endParaRPr lang="en-US"/>
          </a:p>
        </p:txBody>
      </p:sp>
    </p:spTree>
    <p:extLst>
      <p:ext uri="{BB962C8B-B14F-4D97-AF65-F5344CB8AC3E}">
        <p14:creationId xmlns:p14="http://schemas.microsoft.com/office/powerpoint/2010/main" val="8528924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3-1</a:t>
            </a:r>
            <a:endParaRPr lang="en-US" dirty="0"/>
          </a:p>
        </p:txBody>
      </p:sp>
      <p:sp>
        <p:nvSpPr>
          <p:cNvPr id="4" name="Date Placeholder 3"/>
          <p:cNvSpPr>
            <a:spLocks noGrp="1"/>
          </p:cNvSpPr>
          <p:nvPr>
            <p:ph type="dt" sz="half" idx="2"/>
          </p:nvPr>
        </p:nvSpPr>
        <p:spPr/>
        <p:txBody>
          <a:bodyPr/>
          <a:lstStyle/>
          <a:p>
            <a:fld id="{FF64830F-5EF8-4F83-AB24-EC79ED2BDF63}"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122</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4024103" cy="3756767"/>
          </a:xfrm>
          <a:prstGeom prst="rect">
            <a:avLst/>
          </a:prstGeom>
          <a:ln>
            <a:solidFill>
              <a:schemeClr val="accent1"/>
            </a:solidFill>
          </a:ln>
        </p:spPr>
      </p:pic>
    </p:spTree>
    <p:extLst>
      <p:ext uri="{BB962C8B-B14F-4D97-AF65-F5344CB8AC3E}">
        <p14:creationId xmlns:p14="http://schemas.microsoft.com/office/powerpoint/2010/main" val="21349914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What is an entity</a:t>
            </a:r>
            <a:r>
              <a:rPr lang="en-US" dirty="0" smtClean="0"/>
              <a:t>?</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An </a:t>
            </a:r>
            <a:r>
              <a:rPr lang="en-US" sz="2000" dirty="0">
                <a:solidFill>
                  <a:srgbClr val="FF0000"/>
                </a:solidFill>
              </a:rPr>
              <a:t>entity</a:t>
            </a:r>
            <a:r>
              <a:rPr lang="en-US" sz="2000" dirty="0"/>
              <a:t> essentially models </a:t>
            </a:r>
            <a:r>
              <a:rPr lang="en-US" sz="2000" dirty="0">
                <a:solidFill>
                  <a:srgbClr val="FF0000"/>
                </a:solidFill>
              </a:rPr>
              <a:t>individual</a:t>
            </a:r>
            <a:r>
              <a:rPr lang="en-US" sz="2000" dirty="0"/>
              <a:t>, </a:t>
            </a:r>
            <a:r>
              <a:rPr lang="en-US" sz="2000" dirty="0">
                <a:solidFill>
                  <a:srgbClr val="FF0000"/>
                </a:solidFill>
              </a:rPr>
              <a:t>real-world objects</a:t>
            </a:r>
            <a:r>
              <a:rPr lang="en-US" sz="2000" dirty="0"/>
              <a:t> such as employees and </a:t>
            </a:r>
            <a:r>
              <a:rPr lang="en-US" sz="2000" dirty="0" smtClean="0"/>
              <a:t>customers.</a:t>
            </a:r>
          </a:p>
          <a:p>
            <a:pPr marL="461963">
              <a:buFont typeface="Wingdings" panose="05000000000000000000" pitchFamily="2" charset="2"/>
              <a:buChar char="§"/>
            </a:pPr>
            <a:r>
              <a:rPr lang="en-US" sz="2000" dirty="0" smtClean="0"/>
              <a:t>Such </a:t>
            </a:r>
            <a:r>
              <a:rPr lang="en-US" sz="2000" dirty="0">
                <a:solidFill>
                  <a:srgbClr val="FF0000"/>
                </a:solidFill>
              </a:rPr>
              <a:t>objects</a:t>
            </a:r>
            <a:r>
              <a:rPr lang="en-US" sz="2000" dirty="0"/>
              <a:t> contain </a:t>
            </a:r>
            <a:r>
              <a:rPr lang="en-US" sz="2000" dirty="0">
                <a:solidFill>
                  <a:srgbClr val="FF0000"/>
                </a:solidFill>
              </a:rPr>
              <a:t>information</a:t>
            </a:r>
            <a:r>
              <a:rPr lang="en-US" sz="2000" dirty="0"/>
              <a:t> pertaining to the </a:t>
            </a:r>
            <a:r>
              <a:rPr lang="en-US" sz="2000" dirty="0" smtClean="0">
                <a:solidFill>
                  <a:srgbClr val="FF0000"/>
                </a:solidFill>
              </a:rPr>
              <a:t>entity</a:t>
            </a:r>
            <a:r>
              <a:rPr lang="en-US" sz="2000" dirty="0" smtClean="0"/>
              <a:t>.</a:t>
            </a:r>
          </a:p>
          <a:p>
            <a:pPr marL="461963">
              <a:buFont typeface="Wingdings" panose="05000000000000000000" pitchFamily="2" charset="2"/>
              <a:buChar char="§"/>
            </a:pPr>
            <a:r>
              <a:rPr lang="en-US" sz="2000" dirty="0" smtClean="0"/>
              <a:t>An </a:t>
            </a:r>
            <a:r>
              <a:rPr lang="en-US" sz="2000" dirty="0"/>
              <a:t>entity is something that is uniquely definable, distinctly identifiable, and can have one or more of the following </a:t>
            </a:r>
            <a:r>
              <a:rPr lang="en-US" sz="2000" dirty="0" smtClean="0"/>
              <a:t>properties:</a:t>
            </a:r>
          </a:p>
          <a:p>
            <a:pPr marL="687388" indent="-225425">
              <a:buFont typeface="Wingdings" panose="05000000000000000000" pitchFamily="2" charset="2"/>
              <a:buChar char="ü"/>
            </a:pPr>
            <a:r>
              <a:rPr lang="en-US" sz="2000" dirty="0" smtClean="0"/>
              <a:t>It </a:t>
            </a:r>
            <a:r>
              <a:rPr lang="en-US" sz="2000" dirty="0"/>
              <a:t>should be identifiable easily through the data that it </a:t>
            </a:r>
            <a:r>
              <a:rPr lang="en-US" sz="2000" dirty="0" smtClean="0"/>
              <a:t>holds</a:t>
            </a:r>
          </a:p>
          <a:p>
            <a:pPr marL="687388" indent="-225425">
              <a:buFont typeface="Wingdings" panose="05000000000000000000" pitchFamily="2" charset="2"/>
              <a:buChar char="ü"/>
            </a:pPr>
            <a:r>
              <a:rPr lang="en-US" sz="2000" dirty="0" smtClean="0"/>
              <a:t>It </a:t>
            </a:r>
            <a:r>
              <a:rPr lang="en-US" sz="2000" dirty="0"/>
              <a:t>should have </a:t>
            </a:r>
            <a:r>
              <a:rPr lang="en-US" sz="2000" dirty="0">
                <a:solidFill>
                  <a:srgbClr val="FF0000"/>
                </a:solidFill>
              </a:rPr>
              <a:t>properties</a:t>
            </a:r>
            <a:r>
              <a:rPr lang="en-US" sz="2000" dirty="0"/>
              <a:t> that can hold </a:t>
            </a:r>
            <a:r>
              <a:rPr lang="en-US" sz="2000" dirty="0">
                <a:solidFill>
                  <a:srgbClr val="FF0000"/>
                </a:solidFill>
              </a:rPr>
              <a:t>scalar values</a:t>
            </a:r>
            <a:r>
              <a:rPr lang="en-US" sz="2000" dirty="0"/>
              <a:t> that represent the entity's </a:t>
            </a:r>
            <a:r>
              <a:rPr lang="en-US" sz="2000" dirty="0" smtClean="0"/>
              <a:t>data</a:t>
            </a:r>
          </a:p>
          <a:p>
            <a:pPr marL="687388" indent="-225425">
              <a:buFont typeface="Wingdings" panose="05000000000000000000" pitchFamily="2" charset="2"/>
              <a:buChar char="ü"/>
            </a:pPr>
            <a:r>
              <a:rPr lang="en-US" sz="2000" dirty="0" smtClean="0"/>
              <a:t>It </a:t>
            </a:r>
            <a:r>
              <a:rPr lang="en-US" sz="2000" dirty="0"/>
              <a:t>should </a:t>
            </a:r>
            <a:r>
              <a:rPr lang="en-US" sz="2000" dirty="0">
                <a:solidFill>
                  <a:srgbClr val="0070C0"/>
                </a:solidFill>
              </a:rPr>
              <a:t>only contain </a:t>
            </a:r>
            <a:r>
              <a:rPr lang="en-US" sz="2000" dirty="0">
                <a:solidFill>
                  <a:srgbClr val="FF0000"/>
                </a:solidFill>
              </a:rPr>
              <a:t>data</a:t>
            </a:r>
            <a:r>
              <a:rPr lang="en-US" sz="2000" dirty="0"/>
              <a:t>, not methods or operations on the </a:t>
            </a:r>
            <a:r>
              <a:rPr lang="en-US" sz="2000" dirty="0" smtClean="0"/>
              <a:t>data</a:t>
            </a:r>
          </a:p>
          <a:p>
            <a:pPr marL="687388" indent="-225425">
              <a:buFont typeface="Wingdings" panose="05000000000000000000" pitchFamily="2" charset="2"/>
              <a:buChar char="ü"/>
            </a:pPr>
            <a:r>
              <a:rPr lang="en-US" sz="2000" dirty="0" smtClean="0"/>
              <a:t>It </a:t>
            </a:r>
            <a:r>
              <a:rPr lang="en-US" sz="2000" dirty="0"/>
              <a:t>can have </a:t>
            </a:r>
            <a:r>
              <a:rPr lang="en-US" sz="2000" dirty="0">
                <a:solidFill>
                  <a:srgbClr val="FF0000"/>
                </a:solidFill>
              </a:rPr>
              <a:t>entity relationship</a:t>
            </a:r>
            <a:r>
              <a:rPr lang="en-US" sz="2000" dirty="0">
                <a:solidFill>
                  <a:srgbClr val="0070C0"/>
                </a:solidFill>
              </a:rPr>
              <a:t> information </a:t>
            </a:r>
            <a:r>
              <a:rPr lang="en-US" sz="2000" dirty="0"/>
              <a:t>such as how one entity is related to </a:t>
            </a:r>
            <a:r>
              <a:rPr lang="en-US" sz="2000" dirty="0" smtClean="0"/>
              <a:t>another</a:t>
            </a:r>
          </a:p>
          <a:p>
            <a:pPr marL="461963">
              <a:buFont typeface="Wingdings" panose="05000000000000000000" pitchFamily="2" charset="2"/>
              <a:buChar char="§"/>
            </a:pPr>
            <a:r>
              <a:rPr lang="en-US" sz="2000" dirty="0"/>
              <a:t>An </a:t>
            </a:r>
            <a:r>
              <a:rPr lang="en-US" sz="2000" dirty="0">
                <a:solidFill>
                  <a:srgbClr val="FF0000"/>
                </a:solidFill>
              </a:rPr>
              <a:t>entity</a:t>
            </a:r>
            <a:r>
              <a:rPr lang="en-US" sz="2000" dirty="0"/>
              <a:t> </a:t>
            </a:r>
            <a:r>
              <a:rPr lang="en-US" sz="2000" dirty="0">
                <a:solidFill>
                  <a:srgbClr val="0070C0"/>
                </a:solidFill>
              </a:rPr>
              <a:t>refers to an</a:t>
            </a:r>
            <a:r>
              <a:rPr lang="en-US" sz="2000" dirty="0"/>
              <a:t> </a:t>
            </a:r>
            <a:r>
              <a:rPr lang="en-US" sz="2000" dirty="0">
                <a:solidFill>
                  <a:srgbClr val="FF0000"/>
                </a:solidFill>
              </a:rPr>
              <a:t>instance</a:t>
            </a:r>
            <a:r>
              <a:rPr lang="en-US" sz="2000" dirty="0">
                <a:solidFill>
                  <a:srgbClr val="0070C0"/>
                </a:solidFill>
              </a:rPr>
              <a:t> of an </a:t>
            </a:r>
            <a:r>
              <a:rPr lang="en-US" sz="2000" dirty="0">
                <a:solidFill>
                  <a:srgbClr val="FF0000"/>
                </a:solidFill>
              </a:rPr>
              <a:t>EntityType</a:t>
            </a:r>
            <a:r>
              <a:rPr lang="en-US" sz="2000" dirty="0"/>
              <a:t>, such as an employee, a customer, or a </a:t>
            </a:r>
            <a:r>
              <a:rPr lang="en-US" sz="2000" dirty="0" smtClean="0"/>
              <a:t>product.</a:t>
            </a:r>
          </a:p>
          <a:p>
            <a:pPr marL="687388" indent="-225425">
              <a:buFont typeface="Wingdings" panose="05000000000000000000" pitchFamily="2" charset="2"/>
              <a:buChar char="ü"/>
            </a:pPr>
            <a:r>
              <a:rPr lang="en-US" sz="2000" dirty="0" smtClean="0"/>
              <a:t>The </a:t>
            </a:r>
            <a:r>
              <a:rPr lang="en-US" sz="2000" dirty="0"/>
              <a:t>type of an entity is defined using an </a:t>
            </a:r>
            <a:r>
              <a:rPr lang="en-US" sz="2000" dirty="0" smtClean="0"/>
              <a:t>EntityType.</a:t>
            </a:r>
          </a:p>
          <a:p>
            <a:pPr marL="687388" indent="-225425">
              <a:buFont typeface="Wingdings" panose="05000000000000000000" pitchFamily="2" charset="2"/>
              <a:buChar char="ü"/>
            </a:pPr>
            <a:r>
              <a:rPr lang="en-US" sz="2000" dirty="0" smtClean="0"/>
              <a:t>An </a:t>
            </a:r>
            <a:r>
              <a:rPr lang="en-US" sz="2000" dirty="0">
                <a:solidFill>
                  <a:srgbClr val="FF0000"/>
                </a:solidFill>
              </a:rPr>
              <a:t>EntityType</a:t>
            </a:r>
            <a:r>
              <a:rPr lang="en-US" sz="2000" dirty="0"/>
              <a:t> is used to represent a particular type of data in the </a:t>
            </a:r>
            <a:r>
              <a:rPr lang="en-US" sz="2000" dirty="0">
                <a:solidFill>
                  <a:srgbClr val="FF0000"/>
                </a:solidFill>
              </a:rPr>
              <a:t>conceptual model</a:t>
            </a:r>
            <a:r>
              <a:rPr lang="en-US" sz="2000" dirty="0"/>
              <a:t>—an employee, a customer, order, or anything that is relevant to an </a:t>
            </a:r>
            <a:r>
              <a:rPr lang="en-US" sz="2000" dirty="0" smtClean="0"/>
              <a:t>application.</a:t>
            </a:r>
          </a:p>
        </p:txBody>
      </p:sp>
      <p:sp>
        <p:nvSpPr>
          <p:cNvPr id="3" name="Date Placeholder 2"/>
          <p:cNvSpPr>
            <a:spLocks noGrp="1"/>
          </p:cNvSpPr>
          <p:nvPr>
            <p:ph type="dt" sz="half" idx="2"/>
          </p:nvPr>
        </p:nvSpPr>
        <p:spPr/>
        <p:txBody>
          <a:bodyPr/>
          <a:lstStyle/>
          <a:p>
            <a:fld id="{09508EC5-9A36-4613-93DF-9D4F4940D18D}"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123</a:t>
            </a:fld>
            <a:endParaRPr lang="en-US"/>
          </a:p>
        </p:txBody>
      </p:sp>
    </p:spTree>
    <p:extLst>
      <p:ext uri="{BB962C8B-B14F-4D97-AF65-F5344CB8AC3E}">
        <p14:creationId xmlns:p14="http://schemas.microsoft.com/office/powerpoint/2010/main" val="18362379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What is an entity</a:t>
            </a:r>
            <a:r>
              <a:rPr lang="en-US" dirty="0" smtClean="0"/>
              <a:t>?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61963">
              <a:buFont typeface="Wingdings" panose="05000000000000000000" pitchFamily="2" charset="2"/>
              <a:buChar char="§"/>
            </a:pPr>
            <a:r>
              <a:rPr lang="en-US" dirty="0"/>
              <a:t>As an example, an employee belongs to a particular department, a product belongs to a particular group, a customer buys a particular product, and so on.</a:t>
            </a:r>
          </a:p>
          <a:p>
            <a:pPr marL="461963">
              <a:buFont typeface="Wingdings" panose="05000000000000000000" pitchFamily="2" charset="2"/>
              <a:buChar char="§"/>
            </a:pPr>
            <a:r>
              <a:rPr lang="en-US" dirty="0"/>
              <a:t>Each and every EntityType is </a:t>
            </a:r>
            <a:r>
              <a:rPr lang="en-US" dirty="0">
                <a:solidFill>
                  <a:srgbClr val="FF0000"/>
                </a:solidFill>
              </a:rPr>
              <a:t>uniquely</a:t>
            </a:r>
            <a:r>
              <a:rPr lang="en-US" dirty="0"/>
              <a:t> </a:t>
            </a:r>
            <a:r>
              <a:rPr lang="en-US" dirty="0">
                <a:solidFill>
                  <a:srgbClr val="FF0000"/>
                </a:solidFill>
              </a:rPr>
              <a:t>identified</a:t>
            </a:r>
            <a:r>
              <a:rPr lang="en-US" dirty="0">
                <a:solidFill>
                  <a:srgbClr val="0070C0"/>
                </a:solidFill>
              </a:rPr>
              <a:t> by a </a:t>
            </a:r>
            <a:r>
              <a:rPr lang="en-US" dirty="0">
                <a:solidFill>
                  <a:srgbClr val="FF0000"/>
                </a:solidFill>
              </a:rPr>
              <a:t>unique key</a:t>
            </a:r>
            <a:r>
              <a:rPr lang="en-US" dirty="0"/>
              <a:t> also called the </a:t>
            </a:r>
            <a:r>
              <a:rPr lang="en-US" dirty="0">
                <a:solidFill>
                  <a:srgbClr val="FF0000"/>
                </a:solidFill>
              </a:rPr>
              <a:t>EntityKey</a:t>
            </a:r>
            <a:r>
              <a:rPr lang="en-US" dirty="0"/>
              <a:t>.</a:t>
            </a:r>
          </a:p>
          <a:p>
            <a:pPr marL="461963">
              <a:buFont typeface="Wingdings" panose="05000000000000000000" pitchFamily="2" charset="2"/>
              <a:buChar char="§"/>
            </a:pPr>
            <a:r>
              <a:rPr lang="en-US" sz="2000" dirty="0" smtClean="0"/>
              <a:t>Any </a:t>
            </a:r>
            <a:r>
              <a:rPr lang="en-US" sz="2000" dirty="0"/>
              <a:t>two entities can be related to each other using </a:t>
            </a:r>
            <a:r>
              <a:rPr lang="en-US" sz="2000" dirty="0" smtClean="0">
                <a:solidFill>
                  <a:srgbClr val="FF0000"/>
                </a:solidFill>
              </a:rPr>
              <a:t>relationships</a:t>
            </a:r>
            <a:r>
              <a:rPr lang="en-US" sz="2000" dirty="0" smtClean="0"/>
              <a:t>.</a:t>
            </a:r>
          </a:p>
          <a:p>
            <a:pPr marL="461963">
              <a:buFont typeface="Wingdings" panose="05000000000000000000" pitchFamily="2" charset="2"/>
              <a:buChar char="§"/>
            </a:pPr>
            <a:r>
              <a:rPr lang="en-US" sz="2000" dirty="0" smtClean="0"/>
              <a:t>These </a:t>
            </a:r>
            <a:r>
              <a:rPr lang="en-US" sz="2000" dirty="0"/>
              <a:t>relationships are actually </a:t>
            </a:r>
            <a:r>
              <a:rPr lang="en-US" sz="2000" dirty="0">
                <a:solidFill>
                  <a:srgbClr val="0070C0"/>
                </a:solidFill>
              </a:rPr>
              <a:t>instances of</a:t>
            </a:r>
            <a:r>
              <a:rPr lang="en-US" sz="2000" dirty="0"/>
              <a:t> </a:t>
            </a:r>
            <a:r>
              <a:rPr lang="en-US" sz="2000" dirty="0">
                <a:solidFill>
                  <a:srgbClr val="FF0000"/>
                </a:solidFill>
              </a:rPr>
              <a:t>Relationship </a:t>
            </a:r>
            <a:r>
              <a:rPr lang="en-US" sz="2000" dirty="0" smtClean="0">
                <a:solidFill>
                  <a:srgbClr val="FF0000"/>
                </a:solidFill>
              </a:rPr>
              <a:t>Types</a:t>
            </a:r>
            <a:r>
              <a:rPr lang="en-US" sz="2000" dirty="0" smtClean="0"/>
              <a:t>.</a:t>
            </a:r>
          </a:p>
          <a:p>
            <a:pPr marL="461963">
              <a:buFont typeface="Wingdings" panose="05000000000000000000" pitchFamily="2" charset="2"/>
              <a:buChar char="§"/>
            </a:pPr>
            <a:r>
              <a:rPr lang="en-US" sz="2000" dirty="0" smtClean="0"/>
              <a:t>Such </a:t>
            </a:r>
            <a:r>
              <a:rPr lang="en-US" sz="2000" dirty="0"/>
              <a:t>relationships can either be </a:t>
            </a:r>
            <a:endParaRPr lang="en-US" sz="2000" dirty="0" smtClean="0"/>
          </a:p>
          <a:p>
            <a:pPr marL="687388" indent="-225425">
              <a:buFont typeface="Wingdings" panose="05000000000000000000" pitchFamily="2" charset="2"/>
              <a:buChar char="ü"/>
            </a:pPr>
            <a:r>
              <a:rPr lang="en-US" sz="2000" dirty="0" smtClean="0"/>
              <a:t>An Association</a:t>
            </a:r>
          </a:p>
          <a:p>
            <a:pPr marL="687388" indent="-225425">
              <a:buFont typeface="Wingdings" panose="05000000000000000000" pitchFamily="2" charset="2"/>
              <a:buChar char="ü"/>
            </a:pPr>
            <a:r>
              <a:rPr lang="en-US" sz="2000" dirty="0" smtClean="0"/>
              <a:t>Containment</a:t>
            </a:r>
          </a:p>
          <a:p>
            <a:pPr marL="461963">
              <a:buFont typeface="Wingdings" panose="05000000000000000000" pitchFamily="2" charset="2"/>
              <a:buChar char="§"/>
            </a:pPr>
            <a:r>
              <a:rPr lang="en-US" sz="2000" dirty="0" smtClean="0"/>
              <a:t>The </a:t>
            </a:r>
            <a:r>
              <a:rPr lang="en-US" sz="2000" dirty="0"/>
              <a:t>following code snippet illustrates how this is defined in the EDM</a:t>
            </a:r>
            <a:r>
              <a:rPr lang="en-US" sz="2000" dirty="0" smtClean="0"/>
              <a:t>:</a:t>
            </a:r>
            <a:endParaRPr lang="en-US" sz="2000" dirty="0"/>
          </a:p>
        </p:txBody>
      </p:sp>
      <p:sp>
        <p:nvSpPr>
          <p:cNvPr id="5" name="Date Placeholder 4"/>
          <p:cNvSpPr>
            <a:spLocks noGrp="1"/>
          </p:cNvSpPr>
          <p:nvPr>
            <p:ph type="dt" sz="half" idx="2"/>
          </p:nvPr>
        </p:nvSpPr>
        <p:spPr/>
        <p:txBody>
          <a:bodyPr/>
          <a:lstStyle/>
          <a:p>
            <a:fld id="{6601E2B8-66A6-4641-8D27-D41EFD51422F}" type="datetime1">
              <a:rPr lang="en-US" smtClean="0"/>
              <a:t>5/7/2018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124</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1519" y="4918754"/>
            <a:ext cx="4476206" cy="1313021"/>
          </a:xfrm>
          <a:prstGeom prst="rect">
            <a:avLst/>
          </a:prstGeom>
          <a:ln>
            <a:solidFill>
              <a:schemeClr val="accent1"/>
            </a:solidFill>
          </a:ln>
        </p:spPr>
      </p:pic>
    </p:spTree>
    <p:extLst>
      <p:ext uri="{BB962C8B-B14F-4D97-AF65-F5344CB8AC3E}">
        <p14:creationId xmlns:p14="http://schemas.microsoft.com/office/powerpoint/2010/main" val="39953995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Note</a:t>
            </a:r>
            <a:endParaRPr lang="en-US" dirty="0"/>
          </a:p>
        </p:txBody>
      </p:sp>
      <p:sp>
        <p:nvSpPr>
          <p:cNvPr id="7"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names of the nodes in the EDM, such as EntityKey and EntityType, should not have any </a:t>
            </a:r>
            <a:r>
              <a:rPr lang="en-US" sz="2000" dirty="0">
                <a:solidFill>
                  <a:srgbClr val="FF0000"/>
                </a:solidFill>
              </a:rPr>
              <a:t>space</a:t>
            </a:r>
            <a:r>
              <a:rPr lang="en-US" sz="2000" dirty="0"/>
              <a:t> in the middle.</a:t>
            </a:r>
          </a:p>
          <a:p>
            <a:pPr marL="461963">
              <a:buFont typeface="Wingdings" panose="05000000000000000000" pitchFamily="2" charset="2"/>
              <a:buChar char="§"/>
            </a:pPr>
            <a:r>
              <a:rPr lang="en-US" sz="2000" dirty="0" smtClean="0"/>
              <a:t>This </a:t>
            </a:r>
            <a:r>
              <a:rPr lang="en-US" sz="2000" dirty="0"/>
              <a:t>is the convention for the XML syntax used in EDM.</a:t>
            </a:r>
          </a:p>
        </p:txBody>
      </p:sp>
      <p:sp>
        <p:nvSpPr>
          <p:cNvPr id="3" name="Date Placeholder 2"/>
          <p:cNvSpPr>
            <a:spLocks noGrp="1"/>
          </p:cNvSpPr>
          <p:nvPr>
            <p:ph type="dt" sz="half" idx="2"/>
          </p:nvPr>
        </p:nvSpPr>
        <p:spPr/>
        <p:txBody>
          <a:bodyPr/>
          <a:lstStyle/>
          <a:p>
            <a:fld id="{F272DE6C-847A-42A6-A0B2-5A7461AFA398}" type="datetime1">
              <a:rPr lang="en-US" smtClean="0"/>
              <a:t>5/7/2018</a:t>
            </a:fld>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125</a:t>
            </a:fld>
            <a:endParaRPr lang="en-US"/>
          </a:p>
        </p:txBody>
      </p:sp>
    </p:spTree>
    <p:extLst>
      <p:ext uri="{BB962C8B-B14F-4D97-AF65-F5344CB8AC3E}">
        <p14:creationId xmlns:p14="http://schemas.microsoft.com/office/powerpoint/2010/main" val="192924427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Defining entity sets in the </a:t>
            </a:r>
            <a:r>
              <a:rPr lang="en-US" dirty="0" smtClean="0"/>
              <a:t>EDM</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An </a:t>
            </a:r>
            <a:r>
              <a:rPr lang="en-US" sz="2000" dirty="0">
                <a:solidFill>
                  <a:srgbClr val="FF0000"/>
                </a:solidFill>
              </a:rPr>
              <a:t>EntitySet</a:t>
            </a:r>
            <a:r>
              <a:rPr lang="en-US" sz="2000" dirty="0"/>
              <a:t> may be defined as a </a:t>
            </a:r>
            <a:r>
              <a:rPr lang="en-US" sz="2000" dirty="0">
                <a:solidFill>
                  <a:srgbClr val="0070C0"/>
                </a:solidFill>
              </a:rPr>
              <a:t>logical group of </a:t>
            </a:r>
            <a:r>
              <a:rPr lang="en-US" sz="2000" dirty="0">
                <a:solidFill>
                  <a:srgbClr val="FF0000"/>
                </a:solidFill>
              </a:rPr>
              <a:t>similar </a:t>
            </a:r>
            <a:r>
              <a:rPr lang="en-US" sz="2000" dirty="0" smtClean="0">
                <a:solidFill>
                  <a:srgbClr val="FF0000"/>
                </a:solidFill>
              </a:rPr>
              <a:t>entities</a:t>
            </a:r>
            <a:r>
              <a:rPr lang="en-US" sz="2000" dirty="0" smtClean="0"/>
              <a:t>.</a:t>
            </a:r>
          </a:p>
          <a:p>
            <a:pPr marL="461963">
              <a:buFont typeface="Wingdings" panose="05000000000000000000" pitchFamily="2" charset="2"/>
              <a:buChar char="§"/>
            </a:pPr>
            <a:r>
              <a:rPr lang="en-US" sz="2000" dirty="0" smtClean="0"/>
              <a:t>In </a:t>
            </a:r>
            <a:r>
              <a:rPr lang="en-US" sz="2000" dirty="0"/>
              <a:t>other words, all the </a:t>
            </a:r>
            <a:r>
              <a:rPr lang="en-US" sz="2000" dirty="0" smtClean="0"/>
              <a:t>entities</a:t>
            </a:r>
          </a:p>
          <a:p>
            <a:pPr marL="687388" indent="-225425">
              <a:buFont typeface="Wingdings" panose="05000000000000000000" pitchFamily="2" charset="2"/>
              <a:buChar char="ü"/>
            </a:pPr>
            <a:r>
              <a:rPr lang="en-US" sz="2000" dirty="0" smtClean="0">
                <a:solidFill>
                  <a:srgbClr val="0070C0"/>
                </a:solidFill>
              </a:rPr>
              <a:t>contained</a:t>
            </a:r>
            <a:r>
              <a:rPr lang="en-US" sz="2000" dirty="0" smtClean="0"/>
              <a:t> </a:t>
            </a:r>
            <a:r>
              <a:rPr lang="en-US" sz="2000" dirty="0"/>
              <a:t>within an </a:t>
            </a:r>
            <a:r>
              <a:rPr lang="en-US" sz="2000" dirty="0">
                <a:solidFill>
                  <a:srgbClr val="FF0000"/>
                </a:solidFill>
              </a:rPr>
              <a:t>EntitySet</a:t>
            </a:r>
            <a:r>
              <a:rPr lang="en-US" sz="2000" dirty="0"/>
              <a:t> are of the </a:t>
            </a:r>
            <a:r>
              <a:rPr lang="en-US" sz="2000" dirty="0" smtClean="0"/>
              <a:t>same or</a:t>
            </a:r>
          </a:p>
          <a:p>
            <a:pPr marL="687388" indent="-225425">
              <a:buFont typeface="Wingdings" panose="05000000000000000000" pitchFamily="2" charset="2"/>
              <a:buChar char="ü"/>
            </a:pPr>
            <a:r>
              <a:rPr lang="en-US" sz="2000" dirty="0" smtClean="0">
                <a:solidFill>
                  <a:srgbClr val="0070C0"/>
                </a:solidFill>
              </a:rPr>
              <a:t>derived</a:t>
            </a:r>
            <a:r>
              <a:rPr lang="en-US" sz="2000" dirty="0" smtClean="0"/>
              <a:t> </a:t>
            </a:r>
            <a:r>
              <a:rPr lang="en-US" sz="2000" dirty="0"/>
              <a:t>from the same </a:t>
            </a:r>
            <a:r>
              <a:rPr lang="en-US" sz="2000" dirty="0" smtClean="0">
                <a:solidFill>
                  <a:srgbClr val="FF0000"/>
                </a:solidFill>
              </a:rPr>
              <a:t>EntityType</a:t>
            </a:r>
          </a:p>
          <a:p>
            <a:pPr marL="461963">
              <a:buFont typeface="Wingdings" panose="05000000000000000000" pitchFamily="2" charset="2"/>
              <a:buChar char="§"/>
            </a:pPr>
            <a:r>
              <a:rPr lang="en-US" sz="2000" dirty="0" smtClean="0">
                <a:solidFill>
                  <a:srgbClr val="FF0000"/>
                </a:solidFill>
              </a:rPr>
              <a:t>Figure 3-2</a:t>
            </a:r>
            <a:r>
              <a:rPr lang="en-US" sz="2000" dirty="0" smtClean="0"/>
              <a:t> shows </a:t>
            </a:r>
            <a:r>
              <a:rPr lang="en-US" sz="2000" dirty="0"/>
              <a:t>how an </a:t>
            </a:r>
            <a:r>
              <a:rPr lang="en-US" sz="2000" dirty="0">
                <a:solidFill>
                  <a:srgbClr val="FF0000"/>
                </a:solidFill>
              </a:rPr>
              <a:t>EntitySet </a:t>
            </a:r>
            <a:r>
              <a:rPr lang="en-US" sz="2000" dirty="0">
                <a:solidFill>
                  <a:srgbClr val="0070C0"/>
                </a:solidFill>
              </a:rPr>
              <a:t>attribute</a:t>
            </a:r>
            <a:r>
              <a:rPr lang="en-US" sz="2000" dirty="0"/>
              <a:t> is defined in the </a:t>
            </a:r>
            <a:r>
              <a:rPr lang="en-US" sz="2000" dirty="0" smtClean="0"/>
              <a:t>EDM</a:t>
            </a:r>
            <a:r>
              <a:rPr lang="en-US" sz="2000" dirty="0"/>
              <a:t>.</a:t>
            </a:r>
            <a:endParaRPr lang="en-US" sz="2000" dirty="0" smtClean="0"/>
          </a:p>
          <a:p>
            <a:pPr marL="687388" indent="-225425">
              <a:buFont typeface="Wingdings" panose="05000000000000000000" pitchFamily="2" charset="2"/>
              <a:buChar char="ü"/>
            </a:pPr>
            <a:r>
              <a:rPr lang="en-US" sz="2000" dirty="0"/>
              <a:t>Note that the EntityType for the EntitySets are defined using the EntityType </a:t>
            </a:r>
            <a:r>
              <a:rPr lang="en-US" sz="2000" dirty="0" smtClean="0"/>
              <a:t>attribute.</a:t>
            </a:r>
          </a:p>
          <a:p>
            <a:pPr marL="461963">
              <a:buFont typeface="Wingdings" panose="05000000000000000000" pitchFamily="2" charset="2"/>
              <a:buChar char="§"/>
            </a:pPr>
            <a:r>
              <a:rPr lang="en-US" sz="2000" dirty="0" smtClean="0"/>
              <a:t>Fine</a:t>
            </a:r>
            <a:r>
              <a:rPr lang="en-US" sz="2000" dirty="0"/>
              <a:t>, but what does an EntityType attribute contain? An EntityType attribute </a:t>
            </a:r>
            <a:r>
              <a:rPr lang="en-US" sz="2000" dirty="0">
                <a:solidFill>
                  <a:srgbClr val="0070C0"/>
                </a:solidFill>
              </a:rPr>
              <a:t>consists of one or more </a:t>
            </a:r>
            <a:r>
              <a:rPr lang="en-US" sz="2000" dirty="0">
                <a:solidFill>
                  <a:srgbClr val="FF0000"/>
                </a:solidFill>
              </a:rPr>
              <a:t>properties</a:t>
            </a:r>
            <a:r>
              <a:rPr lang="en-US" sz="2000" dirty="0"/>
              <a:t> and a </a:t>
            </a:r>
            <a:r>
              <a:rPr lang="en-US" sz="2000" dirty="0" smtClean="0">
                <a:solidFill>
                  <a:srgbClr val="FF0000"/>
                </a:solidFill>
              </a:rPr>
              <a:t>key</a:t>
            </a:r>
            <a:r>
              <a:rPr lang="en-US" sz="2000" dirty="0" smtClean="0"/>
              <a:t>.</a:t>
            </a:r>
          </a:p>
          <a:p>
            <a:pPr marL="461963">
              <a:buFont typeface="Wingdings" panose="05000000000000000000" pitchFamily="2" charset="2"/>
              <a:buChar char="§"/>
            </a:pPr>
            <a:r>
              <a:rPr lang="en-US" sz="2000" dirty="0" smtClean="0"/>
              <a:t>These </a:t>
            </a:r>
            <a:r>
              <a:rPr lang="en-US" sz="2000" dirty="0"/>
              <a:t>properties can be nonnullable, which implies that they are mandatory fields in the database</a:t>
            </a:r>
            <a:r>
              <a:rPr lang="en-US" sz="2000" dirty="0" smtClean="0"/>
              <a:t>.</a:t>
            </a:r>
          </a:p>
          <a:p>
            <a:pPr marL="461963">
              <a:buFont typeface="Wingdings" panose="05000000000000000000" pitchFamily="2" charset="2"/>
              <a:buChar char="§"/>
            </a:pPr>
            <a:r>
              <a:rPr lang="en-US" sz="2000" dirty="0">
                <a:solidFill>
                  <a:srgbClr val="FF0000"/>
                </a:solidFill>
              </a:rPr>
              <a:t>Figure </a:t>
            </a:r>
            <a:r>
              <a:rPr lang="en-US" sz="2000" dirty="0" smtClean="0">
                <a:solidFill>
                  <a:srgbClr val="FF0000"/>
                </a:solidFill>
              </a:rPr>
              <a:t>3-3</a:t>
            </a:r>
            <a:r>
              <a:rPr lang="en-US" sz="2000" dirty="0" smtClean="0"/>
              <a:t> shows how </a:t>
            </a:r>
            <a:r>
              <a:rPr lang="en-US" sz="2000" dirty="0"/>
              <a:t>the </a:t>
            </a:r>
            <a:r>
              <a:rPr lang="en-US" sz="2000" dirty="0">
                <a:solidFill>
                  <a:srgbClr val="FF0000"/>
                </a:solidFill>
              </a:rPr>
              <a:t>EntityType </a:t>
            </a:r>
            <a:r>
              <a:rPr lang="en-US" sz="2000" dirty="0">
                <a:solidFill>
                  <a:srgbClr val="0070C0"/>
                </a:solidFill>
              </a:rPr>
              <a:t>attributes</a:t>
            </a:r>
            <a:r>
              <a:rPr lang="en-US" sz="2000" dirty="0"/>
              <a:t> are defined in the </a:t>
            </a:r>
            <a:r>
              <a:rPr lang="en-US" sz="2000" dirty="0" smtClean="0"/>
              <a:t>EDM. </a:t>
            </a:r>
            <a:r>
              <a:rPr lang="en-US" sz="2000" dirty="0" smtClean="0">
                <a:solidFill>
                  <a:srgbClr val="FF0000"/>
                </a:solidFill>
              </a:rPr>
              <a:t>Figure 3-4</a:t>
            </a:r>
            <a:r>
              <a:rPr lang="en-US" sz="2000" dirty="0" smtClean="0"/>
              <a:t> </a:t>
            </a:r>
            <a:r>
              <a:rPr lang="en-US" sz="2000" dirty="0"/>
              <a:t>shows how the </a:t>
            </a:r>
            <a:r>
              <a:rPr lang="en-US" sz="2000" dirty="0">
                <a:solidFill>
                  <a:srgbClr val="FF0000"/>
                </a:solidFill>
              </a:rPr>
              <a:t>EntityType </a:t>
            </a:r>
            <a:r>
              <a:rPr lang="en-US" sz="2000" dirty="0" smtClean="0">
                <a:solidFill>
                  <a:srgbClr val="0070C0"/>
                </a:solidFill>
              </a:rPr>
              <a:t>user</a:t>
            </a:r>
            <a:r>
              <a:rPr lang="en-US" sz="2000" dirty="0" smtClean="0"/>
              <a:t> is defined. </a:t>
            </a:r>
            <a:r>
              <a:rPr lang="en-US" sz="2000" dirty="0" smtClean="0">
                <a:solidFill>
                  <a:srgbClr val="FF0000"/>
                </a:solidFill>
              </a:rPr>
              <a:t>Figure 3-5</a:t>
            </a:r>
            <a:r>
              <a:rPr lang="en-US" sz="2000" dirty="0" smtClean="0"/>
              <a:t> </a:t>
            </a:r>
            <a:r>
              <a:rPr lang="en-US" sz="2000" dirty="0"/>
              <a:t>shows how the </a:t>
            </a:r>
            <a:r>
              <a:rPr lang="en-US" sz="2000" dirty="0">
                <a:solidFill>
                  <a:srgbClr val="FF0000"/>
                </a:solidFill>
              </a:rPr>
              <a:t>EntityType </a:t>
            </a:r>
            <a:r>
              <a:rPr lang="en-US" sz="2000" dirty="0" smtClean="0">
                <a:solidFill>
                  <a:srgbClr val="0070C0"/>
                </a:solidFill>
              </a:rPr>
              <a:t>UserAuthentication</a:t>
            </a:r>
            <a:r>
              <a:rPr lang="en-US" sz="2000" dirty="0" smtClean="0"/>
              <a:t> </a:t>
            </a:r>
            <a:r>
              <a:rPr lang="en-US" sz="2000" dirty="0"/>
              <a:t>is defined.</a:t>
            </a:r>
          </a:p>
          <a:p>
            <a:pPr marL="461963">
              <a:buFont typeface="Wingdings" panose="05000000000000000000" pitchFamily="2" charset="2"/>
              <a:buChar char="§"/>
            </a:pPr>
            <a:r>
              <a:rPr lang="en-US" sz="2000" dirty="0">
                <a:solidFill>
                  <a:srgbClr val="FF0000"/>
                </a:solidFill>
              </a:rPr>
              <a:t>Figure </a:t>
            </a:r>
            <a:r>
              <a:rPr lang="en-US" sz="2000" dirty="0" smtClean="0">
                <a:solidFill>
                  <a:srgbClr val="FF0000"/>
                </a:solidFill>
              </a:rPr>
              <a:t>3-6</a:t>
            </a:r>
            <a:r>
              <a:rPr lang="en-US" sz="2000" dirty="0" smtClean="0"/>
              <a:t> </a:t>
            </a:r>
            <a:r>
              <a:rPr lang="en-US" sz="2000" dirty="0"/>
              <a:t>shows how the </a:t>
            </a:r>
            <a:r>
              <a:rPr lang="en-US" sz="2000" dirty="0">
                <a:solidFill>
                  <a:srgbClr val="FF0000"/>
                </a:solidFill>
              </a:rPr>
              <a:t>EntityType </a:t>
            </a:r>
            <a:r>
              <a:rPr lang="en-US" sz="2000" dirty="0" smtClean="0">
                <a:solidFill>
                  <a:srgbClr val="0070C0"/>
                </a:solidFill>
              </a:rPr>
              <a:t>UserAuthenticationType</a:t>
            </a:r>
            <a:r>
              <a:rPr lang="en-US" sz="2000" dirty="0" smtClean="0"/>
              <a:t> </a:t>
            </a:r>
            <a:r>
              <a:rPr lang="en-US" sz="2000" dirty="0"/>
              <a:t>is </a:t>
            </a:r>
            <a:r>
              <a:rPr lang="en-US" sz="2000" dirty="0" smtClean="0"/>
              <a:t>defined.</a:t>
            </a:r>
          </a:p>
          <a:p>
            <a:pPr marL="461963">
              <a:buFont typeface="Wingdings" panose="05000000000000000000" pitchFamily="2" charset="2"/>
              <a:buChar char="§"/>
            </a:pPr>
            <a:r>
              <a:rPr lang="en-US" sz="2000" dirty="0" smtClean="0"/>
              <a:t>The </a:t>
            </a:r>
            <a:r>
              <a:rPr lang="en-US" sz="2000" dirty="0" smtClean="0">
                <a:solidFill>
                  <a:srgbClr val="FF0000"/>
                </a:solidFill>
              </a:rPr>
              <a:t>UserLoginHistory</a:t>
            </a:r>
            <a:r>
              <a:rPr lang="en-US" sz="2000" dirty="0" smtClean="0"/>
              <a:t> table in the Security database stores the login history of the users who have logged in to the system – </a:t>
            </a:r>
            <a:r>
              <a:rPr lang="en-US" sz="2000" dirty="0" smtClean="0">
                <a:solidFill>
                  <a:srgbClr val="FF0000"/>
                </a:solidFill>
              </a:rPr>
              <a:t>Figure 3-7</a:t>
            </a:r>
            <a:r>
              <a:rPr lang="en-US" sz="2000" dirty="0" smtClean="0"/>
              <a:t>.</a:t>
            </a:r>
            <a:endParaRPr lang="en-US" sz="2000" dirty="0"/>
          </a:p>
        </p:txBody>
      </p:sp>
      <p:sp>
        <p:nvSpPr>
          <p:cNvPr id="3" name="Date Placeholder 2"/>
          <p:cNvSpPr>
            <a:spLocks noGrp="1"/>
          </p:cNvSpPr>
          <p:nvPr>
            <p:ph type="dt" sz="half" idx="2"/>
          </p:nvPr>
        </p:nvSpPr>
        <p:spPr/>
        <p:txBody>
          <a:bodyPr/>
          <a:lstStyle/>
          <a:p>
            <a:fld id="{E35152F3-40D7-4475-B941-A87AF726BB0F}"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126</a:t>
            </a:fld>
            <a:endParaRPr lang="en-US"/>
          </a:p>
        </p:txBody>
      </p:sp>
    </p:spTree>
    <p:extLst>
      <p:ext uri="{BB962C8B-B14F-4D97-AF65-F5344CB8AC3E}">
        <p14:creationId xmlns:p14="http://schemas.microsoft.com/office/powerpoint/2010/main" val="2784363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Defining entity sets in the </a:t>
            </a:r>
            <a:r>
              <a:rPr lang="en-US" dirty="0" smtClean="0"/>
              <a:t>EDM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61963">
              <a:buFont typeface="Wingdings" panose="05000000000000000000" pitchFamily="2" charset="2"/>
              <a:buChar char="§"/>
            </a:pPr>
            <a:r>
              <a:rPr lang="en-US" sz="2000" dirty="0" smtClean="0"/>
              <a:t>The </a:t>
            </a:r>
            <a:r>
              <a:rPr lang="en-US" sz="2000" dirty="0">
                <a:solidFill>
                  <a:srgbClr val="FF0000"/>
                </a:solidFill>
              </a:rPr>
              <a:t>UserRole</a:t>
            </a:r>
            <a:r>
              <a:rPr lang="en-US" sz="2000" dirty="0"/>
              <a:t> </a:t>
            </a:r>
            <a:r>
              <a:rPr lang="en-US" sz="2000" dirty="0">
                <a:solidFill>
                  <a:srgbClr val="0070C0"/>
                </a:solidFill>
              </a:rPr>
              <a:t>entity</a:t>
            </a:r>
            <a:r>
              <a:rPr lang="en-US" sz="2000" dirty="0"/>
              <a:t> defines the roles for each </a:t>
            </a:r>
            <a:r>
              <a:rPr lang="en-US" sz="2000" dirty="0" smtClean="0"/>
              <a:t>user </a:t>
            </a:r>
            <a:r>
              <a:rPr lang="en-US" sz="2000" dirty="0"/>
              <a:t>– </a:t>
            </a:r>
            <a:r>
              <a:rPr lang="en-US" sz="2000" dirty="0">
                <a:solidFill>
                  <a:srgbClr val="FF0000"/>
                </a:solidFill>
              </a:rPr>
              <a:t>Figure </a:t>
            </a:r>
            <a:r>
              <a:rPr lang="en-US" sz="2000" dirty="0" smtClean="0">
                <a:solidFill>
                  <a:srgbClr val="FF0000"/>
                </a:solidFill>
              </a:rPr>
              <a:t>3-8</a:t>
            </a:r>
            <a:r>
              <a:rPr lang="en-US" sz="2000" dirty="0" smtClean="0"/>
              <a:t>.</a:t>
            </a:r>
          </a:p>
          <a:p>
            <a:pPr marL="461963">
              <a:buFont typeface="Wingdings" panose="05000000000000000000" pitchFamily="2" charset="2"/>
              <a:buChar char="§"/>
            </a:pPr>
            <a:r>
              <a:rPr lang="en-US" sz="2000" dirty="0"/>
              <a:t>Note how the </a:t>
            </a:r>
            <a:r>
              <a:rPr lang="en-US" sz="2000" dirty="0">
                <a:solidFill>
                  <a:srgbClr val="FF0000"/>
                </a:solidFill>
              </a:rPr>
              <a:t>Name</a:t>
            </a:r>
            <a:r>
              <a:rPr lang="en-US" sz="2000" dirty="0"/>
              <a:t> </a:t>
            </a:r>
            <a:r>
              <a:rPr lang="en-US" sz="2000" dirty="0">
                <a:solidFill>
                  <a:srgbClr val="0070C0"/>
                </a:solidFill>
              </a:rPr>
              <a:t>attribute</a:t>
            </a:r>
            <a:r>
              <a:rPr lang="en-US" sz="2000" dirty="0"/>
              <a:t> and the </a:t>
            </a:r>
            <a:r>
              <a:rPr lang="en-US" sz="2000" dirty="0">
                <a:solidFill>
                  <a:srgbClr val="FF0000"/>
                </a:solidFill>
              </a:rPr>
              <a:t>Key</a:t>
            </a:r>
            <a:r>
              <a:rPr lang="en-US" sz="2000" dirty="0"/>
              <a:t> </a:t>
            </a:r>
            <a:r>
              <a:rPr lang="en-US" sz="2000" dirty="0">
                <a:solidFill>
                  <a:srgbClr val="0070C0"/>
                </a:solidFill>
              </a:rPr>
              <a:t>element</a:t>
            </a:r>
            <a:r>
              <a:rPr lang="en-US" sz="2000" dirty="0"/>
              <a:t> of the EntityType are </a:t>
            </a:r>
            <a:r>
              <a:rPr lang="en-US" sz="2000" dirty="0" smtClean="0"/>
              <a:t>defined.</a:t>
            </a:r>
          </a:p>
          <a:p>
            <a:pPr marL="687388" indent="-225425">
              <a:buFont typeface="Wingdings" panose="05000000000000000000" pitchFamily="2" charset="2"/>
              <a:buChar char="ü"/>
            </a:pPr>
            <a:r>
              <a:rPr lang="en-US" sz="2000" dirty="0" smtClean="0"/>
              <a:t>The </a:t>
            </a:r>
            <a:r>
              <a:rPr lang="en-US" sz="2000" dirty="0"/>
              <a:t>property names of the entity are defined using the </a:t>
            </a:r>
            <a:r>
              <a:rPr lang="en-US" sz="2000" dirty="0">
                <a:solidFill>
                  <a:srgbClr val="FF0000"/>
                </a:solidFill>
              </a:rPr>
              <a:t>Property</a:t>
            </a:r>
            <a:r>
              <a:rPr lang="en-US" sz="2000" dirty="0"/>
              <a:t> </a:t>
            </a:r>
            <a:r>
              <a:rPr lang="en-US" sz="2000" dirty="0" smtClean="0">
                <a:solidFill>
                  <a:srgbClr val="0070C0"/>
                </a:solidFill>
              </a:rPr>
              <a:t>elements</a:t>
            </a:r>
            <a:r>
              <a:rPr lang="en-US" sz="2000" dirty="0" smtClean="0"/>
              <a:t>.</a:t>
            </a:r>
          </a:p>
          <a:p>
            <a:pPr marL="687388" indent="-225425">
              <a:buFont typeface="Wingdings" panose="05000000000000000000" pitchFamily="2" charset="2"/>
              <a:buChar char="ü"/>
            </a:pPr>
            <a:r>
              <a:rPr lang="en-US" sz="2000" dirty="0" smtClean="0"/>
              <a:t>Each </a:t>
            </a:r>
            <a:r>
              <a:rPr lang="en-US" sz="2000" dirty="0"/>
              <a:t>of these properties has specified types such as </a:t>
            </a:r>
            <a:r>
              <a:rPr lang="en-US" sz="2000" dirty="0">
                <a:solidFill>
                  <a:srgbClr val="FF0000"/>
                </a:solidFill>
              </a:rPr>
              <a:t>Integer</a:t>
            </a:r>
            <a:r>
              <a:rPr lang="en-US" sz="2000" dirty="0"/>
              <a:t> or </a:t>
            </a:r>
            <a:r>
              <a:rPr lang="en-US" sz="2000" dirty="0">
                <a:solidFill>
                  <a:srgbClr val="FF0000"/>
                </a:solidFill>
              </a:rPr>
              <a:t>String</a:t>
            </a:r>
            <a:r>
              <a:rPr lang="en-US" sz="2000" dirty="0"/>
              <a:t> </a:t>
            </a:r>
            <a:r>
              <a:rPr lang="en-US" sz="2000" dirty="0" smtClean="0">
                <a:solidFill>
                  <a:srgbClr val="0070C0"/>
                </a:solidFill>
              </a:rPr>
              <a:t>types</a:t>
            </a:r>
          </a:p>
          <a:p>
            <a:pPr marL="687388" indent="-225425">
              <a:buFont typeface="Wingdings" panose="05000000000000000000" pitchFamily="2" charset="2"/>
              <a:buChar char="ü"/>
            </a:pPr>
            <a:r>
              <a:rPr lang="en-US" sz="2000" dirty="0" smtClean="0"/>
              <a:t>The </a:t>
            </a:r>
            <a:r>
              <a:rPr lang="en-US" sz="2000" dirty="0">
                <a:solidFill>
                  <a:srgbClr val="FF0000"/>
                </a:solidFill>
              </a:rPr>
              <a:t>Nullable</a:t>
            </a:r>
            <a:r>
              <a:rPr lang="en-US" sz="2000" dirty="0"/>
              <a:t> </a:t>
            </a:r>
            <a:r>
              <a:rPr lang="en-US" sz="2000" dirty="0">
                <a:solidFill>
                  <a:srgbClr val="0070C0"/>
                </a:solidFill>
              </a:rPr>
              <a:t>attribute</a:t>
            </a:r>
            <a:r>
              <a:rPr lang="en-US" sz="2000" dirty="0"/>
              <a:t> is used to denote whether or not the property can accept </a:t>
            </a:r>
            <a:r>
              <a:rPr lang="en-US" sz="2000" dirty="0">
                <a:solidFill>
                  <a:srgbClr val="FF0000"/>
                </a:solidFill>
              </a:rPr>
              <a:t>null</a:t>
            </a:r>
            <a:r>
              <a:rPr lang="en-US" sz="2000" dirty="0"/>
              <a:t> </a:t>
            </a:r>
            <a:r>
              <a:rPr lang="en-US" sz="2000" dirty="0" smtClean="0">
                <a:solidFill>
                  <a:srgbClr val="0070C0"/>
                </a:solidFill>
              </a:rPr>
              <a:t>values</a:t>
            </a:r>
            <a:r>
              <a:rPr lang="en-US" sz="2000" dirty="0" smtClean="0"/>
              <a:t>.</a:t>
            </a:r>
          </a:p>
          <a:p>
            <a:pPr marL="687388" indent="-225425">
              <a:buFont typeface="Wingdings" panose="05000000000000000000" pitchFamily="2" charset="2"/>
              <a:buChar char="ü"/>
            </a:pPr>
            <a:r>
              <a:rPr lang="en-US" sz="2000" dirty="0" smtClean="0"/>
              <a:t>It </a:t>
            </a:r>
            <a:r>
              <a:rPr lang="en-US" sz="2000" dirty="0"/>
              <a:t>is a </a:t>
            </a:r>
            <a:r>
              <a:rPr lang="en-US" sz="2000" dirty="0">
                <a:solidFill>
                  <a:srgbClr val="FF0000"/>
                </a:solidFill>
              </a:rPr>
              <a:t>Boolean</a:t>
            </a:r>
            <a:r>
              <a:rPr lang="en-US" sz="2000" dirty="0"/>
              <a:t> </a:t>
            </a:r>
            <a:r>
              <a:rPr lang="en-US" sz="2000" dirty="0">
                <a:solidFill>
                  <a:srgbClr val="0070C0"/>
                </a:solidFill>
              </a:rPr>
              <a:t>attribute</a:t>
            </a:r>
            <a:r>
              <a:rPr lang="en-US" sz="2000" dirty="0"/>
              <a:t> and accepts either a true or false </a:t>
            </a:r>
            <a:r>
              <a:rPr lang="en-US" sz="2000" dirty="0" smtClean="0"/>
              <a:t>value.</a:t>
            </a:r>
          </a:p>
          <a:p>
            <a:pPr marL="687388" indent="-225425">
              <a:buFont typeface="Wingdings" panose="05000000000000000000" pitchFamily="2" charset="2"/>
              <a:buChar char="ü"/>
            </a:pPr>
            <a:r>
              <a:rPr lang="en-US" sz="2000" dirty="0" smtClean="0">
                <a:solidFill>
                  <a:srgbClr val="FF0000"/>
                </a:solidFill>
              </a:rPr>
              <a:t>NavigationProperty</a:t>
            </a:r>
            <a:r>
              <a:rPr lang="en-US" sz="2000" dirty="0" smtClean="0"/>
              <a:t> </a:t>
            </a:r>
            <a:r>
              <a:rPr lang="en-US" sz="2000" dirty="0"/>
              <a:t>is one that defines the </a:t>
            </a:r>
            <a:r>
              <a:rPr lang="en-US" sz="2000" dirty="0">
                <a:solidFill>
                  <a:srgbClr val="FF0000"/>
                </a:solidFill>
              </a:rPr>
              <a:t>end points</a:t>
            </a:r>
            <a:r>
              <a:rPr lang="en-US" sz="2000" dirty="0"/>
              <a:t> of a </a:t>
            </a:r>
            <a:r>
              <a:rPr lang="en-US" sz="2000" dirty="0" smtClean="0">
                <a:solidFill>
                  <a:srgbClr val="FF0000"/>
                </a:solidFill>
              </a:rPr>
              <a:t>relationship</a:t>
            </a:r>
            <a:r>
              <a:rPr lang="en-US" sz="2000" dirty="0" smtClean="0"/>
              <a:t>.</a:t>
            </a:r>
          </a:p>
          <a:p>
            <a:pPr marL="461963">
              <a:buFont typeface="Wingdings" panose="05000000000000000000" pitchFamily="2" charset="2"/>
              <a:buChar char="§"/>
            </a:pPr>
            <a:r>
              <a:rPr lang="en-US" sz="2000" dirty="0" smtClean="0"/>
              <a:t>If </a:t>
            </a:r>
            <a:r>
              <a:rPr lang="en-US" sz="2000" dirty="0"/>
              <a:t>you look at the preceding code snippet that illustrates the UserRole EntityType, you will find a </a:t>
            </a:r>
            <a:r>
              <a:rPr lang="en-US" sz="2000" dirty="0">
                <a:solidFill>
                  <a:srgbClr val="FF0000"/>
                </a:solidFill>
              </a:rPr>
              <a:t>navigation property</a:t>
            </a:r>
            <a:r>
              <a:rPr lang="en-US" sz="2000" dirty="0"/>
              <a:t> called </a:t>
            </a:r>
            <a:r>
              <a:rPr lang="en-US" sz="2000" dirty="0">
                <a:solidFill>
                  <a:srgbClr val="FF0000"/>
                </a:solidFill>
              </a:rPr>
              <a:t>User</a:t>
            </a:r>
            <a:r>
              <a:rPr lang="en-US" sz="2000" dirty="0"/>
              <a:t>.</a:t>
            </a:r>
          </a:p>
        </p:txBody>
      </p:sp>
      <p:sp>
        <p:nvSpPr>
          <p:cNvPr id="3" name="Date Placeholder 2"/>
          <p:cNvSpPr>
            <a:spLocks noGrp="1"/>
          </p:cNvSpPr>
          <p:nvPr>
            <p:ph type="dt" sz="half" idx="2"/>
          </p:nvPr>
        </p:nvSpPr>
        <p:spPr/>
        <p:txBody>
          <a:bodyPr/>
          <a:lstStyle/>
          <a:p>
            <a:fld id="{3BDA7B26-6FD0-41B8-BFB4-C47BE794F415}"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127</a:t>
            </a:fld>
            <a:endParaRPr lang="en-US"/>
          </a:p>
        </p:txBody>
      </p:sp>
    </p:spTree>
    <p:extLst>
      <p:ext uri="{BB962C8B-B14F-4D97-AF65-F5344CB8AC3E}">
        <p14:creationId xmlns:p14="http://schemas.microsoft.com/office/powerpoint/2010/main" val="5919400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3-2</a:t>
            </a:r>
            <a:endParaRPr lang="en-US" dirty="0"/>
          </a:p>
        </p:txBody>
      </p:sp>
      <p:sp>
        <p:nvSpPr>
          <p:cNvPr id="3" name="Date Placeholder 2"/>
          <p:cNvSpPr>
            <a:spLocks noGrp="1"/>
          </p:cNvSpPr>
          <p:nvPr>
            <p:ph type="dt" sz="half" idx="2"/>
          </p:nvPr>
        </p:nvSpPr>
        <p:spPr/>
        <p:txBody>
          <a:bodyPr/>
          <a:lstStyle/>
          <a:p>
            <a:fld id="{64DBC966-6FBD-4FDA-91E8-EAEC217B7AE0}"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128</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8714501" cy="3650669"/>
          </a:xfrm>
          <a:prstGeom prst="rect">
            <a:avLst/>
          </a:prstGeom>
          <a:ln>
            <a:solidFill>
              <a:schemeClr val="accent1"/>
            </a:solidFill>
          </a:ln>
        </p:spPr>
      </p:pic>
    </p:spTree>
    <p:extLst>
      <p:ext uri="{BB962C8B-B14F-4D97-AF65-F5344CB8AC3E}">
        <p14:creationId xmlns:p14="http://schemas.microsoft.com/office/powerpoint/2010/main" val="99344292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3-3</a:t>
            </a:r>
            <a:endParaRPr lang="en-US" dirty="0"/>
          </a:p>
        </p:txBody>
      </p:sp>
      <p:sp>
        <p:nvSpPr>
          <p:cNvPr id="4" name="Date Placeholder 3"/>
          <p:cNvSpPr>
            <a:spLocks noGrp="1"/>
          </p:cNvSpPr>
          <p:nvPr>
            <p:ph type="dt" sz="half" idx="2"/>
          </p:nvPr>
        </p:nvSpPr>
        <p:spPr/>
        <p:txBody>
          <a:bodyPr/>
          <a:lstStyle/>
          <a:p>
            <a:fld id="{E087A6F3-BDEC-4280-A732-5EEAF6041009}"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129</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8055135" cy="5148019"/>
          </a:xfrm>
          <a:prstGeom prst="rect">
            <a:avLst/>
          </a:prstGeom>
          <a:ln>
            <a:solidFill>
              <a:schemeClr val="accent1"/>
            </a:solidFill>
          </a:ln>
        </p:spPr>
      </p:pic>
    </p:spTree>
    <p:extLst>
      <p:ext uri="{BB962C8B-B14F-4D97-AF65-F5344CB8AC3E}">
        <p14:creationId xmlns:p14="http://schemas.microsoft.com/office/powerpoint/2010/main" val="41108223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ORM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57200">
              <a:buFont typeface="Wingdings" panose="05000000000000000000" pitchFamily="2" charset="2"/>
              <a:buChar char="§"/>
            </a:pPr>
            <a:r>
              <a:rPr lang="en-US" dirty="0"/>
              <a:t>They are used to reduce the code required to transform your application's business objects into a form that can be persisted into the relational store and vice-versa </a:t>
            </a:r>
            <a:r>
              <a:rPr lang="en-US" dirty="0">
                <a:solidFill>
                  <a:srgbClr val="FF0000"/>
                </a:solidFill>
              </a:rPr>
              <a:t>Figure 1-3</a:t>
            </a:r>
            <a:r>
              <a:rPr lang="en-US" dirty="0"/>
              <a:t>.</a:t>
            </a:r>
          </a:p>
          <a:p>
            <a:pPr marL="457200">
              <a:buFont typeface="Wingdings" panose="05000000000000000000" pitchFamily="2" charset="2"/>
              <a:buChar char="§"/>
            </a:pPr>
            <a:r>
              <a:rPr lang="en-US" sz="2000" dirty="0" smtClean="0"/>
              <a:t>Microsoft first released its ORM by the name of </a:t>
            </a:r>
            <a:r>
              <a:rPr lang="en-US" sz="2000" dirty="0" smtClean="0">
                <a:solidFill>
                  <a:srgbClr val="FF0000"/>
                </a:solidFill>
              </a:rPr>
              <a:t>LINQ to SQL</a:t>
            </a:r>
            <a:r>
              <a:rPr lang="en-US" sz="2000" dirty="0" smtClean="0"/>
              <a:t>, which shipped with </a:t>
            </a:r>
            <a:r>
              <a:rPr lang="en-US" sz="2000" dirty="0" smtClean="0">
                <a:solidFill>
                  <a:srgbClr val="FF0000"/>
                </a:solidFill>
              </a:rPr>
              <a:t>.NET 3.5</a:t>
            </a:r>
            <a:r>
              <a:rPr lang="en-US" sz="2000" dirty="0" smtClean="0"/>
              <a:t> and </a:t>
            </a:r>
            <a:r>
              <a:rPr lang="en-US" sz="2000" dirty="0" smtClean="0">
                <a:solidFill>
                  <a:srgbClr val="FF0000"/>
                </a:solidFill>
              </a:rPr>
              <a:t>Visual Studio 2008</a:t>
            </a:r>
            <a:r>
              <a:rPr lang="en-US" sz="2000" dirty="0" smtClean="0"/>
              <a:t>. </a:t>
            </a:r>
          </a:p>
          <a:p>
            <a:pPr marL="685800">
              <a:buFont typeface="Wingdings" panose="05000000000000000000" pitchFamily="2" charset="2"/>
              <a:buChar char="ü"/>
            </a:pPr>
            <a:r>
              <a:rPr lang="en-US" sz="2000" dirty="0" smtClean="0"/>
              <a:t>However</a:t>
            </a:r>
            <a:r>
              <a:rPr lang="en-US" sz="2000" dirty="0"/>
              <a:t>, LINQ to SQL was restricted to working with </a:t>
            </a:r>
            <a:r>
              <a:rPr lang="en-US" sz="2000" dirty="0">
                <a:solidFill>
                  <a:srgbClr val="FF0000"/>
                </a:solidFill>
              </a:rPr>
              <a:t>SQL Server </a:t>
            </a:r>
            <a:r>
              <a:rPr lang="en-US" sz="2000" dirty="0">
                <a:solidFill>
                  <a:srgbClr val="0070C0"/>
                </a:solidFill>
              </a:rPr>
              <a:t>databases</a:t>
            </a:r>
            <a:r>
              <a:rPr lang="en-US" sz="2000" dirty="0">
                <a:solidFill>
                  <a:srgbClr val="FF0000"/>
                </a:solidFill>
              </a:rPr>
              <a:t> </a:t>
            </a:r>
            <a:r>
              <a:rPr lang="en-US" sz="2000" dirty="0" smtClean="0">
                <a:solidFill>
                  <a:srgbClr val="FF0000"/>
                </a:solidFill>
              </a:rPr>
              <a:t>only</a:t>
            </a:r>
            <a:r>
              <a:rPr lang="en-US" sz="2000" dirty="0" smtClean="0"/>
              <a:t>.</a:t>
            </a:r>
          </a:p>
          <a:p>
            <a:pPr marL="457200">
              <a:buFont typeface="Wingdings" panose="05000000000000000000" pitchFamily="2" charset="2"/>
              <a:buChar char="§"/>
            </a:pPr>
            <a:r>
              <a:rPr lang="en-US" sz="2000" dirty="0" smtClean="0"/>
              <a:t>Entity </a:t>
            </a:r>
            <a:r>
              <a:rPr lang="en-US" sz="2000" dirty="0"/>
              <a:t>Framework is an attempt by Microsoft to provide you with an </a:t>
            </a:r>
            <a:r>
              <a:rPr lang="en-US" sz="2000" dirty="0">
                <a:solidFill>
                  <a:srgbClr val="FF0000"/>
                </a:solidFill>
              </a:rPr>
              <a:t>extended ORM</a:t>
            </a:r>
            <a:r>
              <a:rPr lang="en-US" sz="2000" dirty="0"/>
              <a:t> built on top of the </a:t>
            </a:r>
            <a:r>
              <a:rPr lang="en-US" sz="2000" dirty="0">
                <a:solidFill>
                  <a:srgbClr val="FF0000"/>
                </a:solidFill>
              </a:rPr>
              <a:t>ADO.NET provider model</a:t>
            </a:r>
            <a:r>
              <a:rPr lang="en-US" sz="2000" dirty="0"/>
              <a:t> and enable you to connect to and </a:t>
            </a:r>
            <a:r>
              <a:rPr lang="en-US" sz="2000" dirty="0">
                <a:solidFill>
                  <a:srgbClr val="0070C0"/>
                </a:solidFill>
              </a:rPr>
              <a:t>work with </a:t>
            </a:r>
            <a:r>
              <a:rPr lang="en-US" sz="2000" dirty="0">
                <a:solidFill>
                  <a:srgbClr val="FF0000"/>
                </a:solidFill>
              </a:rPr>
              <a:t>any</a:t>
            </a:r>
            <a:r>
              <a:rPr lang="en-US" sz="2000" dirty="0">
                <a:solidFill>
                  <a:srgbClr val="0070C0"/>
                </a:solidFill>
              </a:rPr>
              <a:t> database</a:t>
            </a:r>
            <a:r>
              <a:rPr lang="en-US" sz="2000" dirty="0" smtClean="0"/>
              <a:t>.</a:t>
            </a:r>
            <a:endParaRPr lang="en-US" sz="2000" dirty="0"/>
          </a:p>
        </p:txBody>
      </p:sp>
      <p:sp>
        <p:nvSpPr>
          <p:cNvPr id="3" name="Date Placeholder 2"/>
          <p:cNvSpPr>
            <a:spLocks noGrp="1"/>
          </p:cNvSpPr>
          <p:nvPr>
            <p:ph type="dt" sz="half" idx="2"/>
          </p:nvPr>
        </p:nvSpPr>
        <p:spPr/>
        <p:txBody>
          <a:bodyPr/>
          <a:lstStyle/>
          <a:p>
            <a:fld id="{2C77EABD-4812-497C-AA2C-31EAECF44EB1}"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13</a:t>
            </a:fld>
            <a:endParaRPr lang="en-US"/>
          </a:p>
        </p:txBody>
      </p:sp>
    </p:spTree>
    <p:extLst>
      <p:ext uri="{BB962C8B-B14F-4D97-AF65-F5344CB8AC3E}">
        <p14:creationId xmlns:p14="http://schemas.microsoft.com/office/powerpoint/2010/main" val="6752207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3-3										   </a:t>
            </a:r>
            <a:r>
              <a:rPr lang="en-US" dirty="0" smtClean="0">
                <a:solidFill>
                  <a:srgbClr val="C00000"/>
                </a:solidFill>
              </a:rPr>
              <a:t>|</a:t>
            </a:r>
            <a:endParaRPr lang="en-US" dirty="0">
              <a:solidFill>
                <a:srgbClr val="C00000"/>
              </a:solidFill>
            </a:endParaRPr>
          </a:p>
        </p:txBody>
      </p:sp>
      <p:sp>
        <p:nvSpPr>
          <p:cNvPr id="3" name="Date Placeholder 2"/>
          <p:cNvSpPr>
            <a:spLocks noGrp="1"/>
          </p:cNvSpPr>
          <p:nvPr>
            <p:ph type="dt" sz="half" idx="2"/>
          </p:nvPr>
        </p:nvSpPr>
        <p:spPr/>
        <p:txBody>
          <a:bodyPr/>
          <a:lstStyle/>
          <a:p>
            <a:fld id="{DBB3D9E8-B78D-43EC-8A6C-160EBA72C660}"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130</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5581021" cy="4982114"/>
          </a:xfrm>
          <a:prstGeom prst="rect">
            <a:avLst/>
          </a:prstGeom>
          <a:ln>
            <a:solidFill>
              <a:schemeClr val="accent1"/>
            </a:solidFill>
          </a:ln>
        </p:spPr>
      </p:pic>
    </p:spTree>
    <p:extLst>
      <p:ext uri="{BB962C8B-B14F-4D97-AF65-F5344CB8AC3E}">
        <p14:creationId xmlns:p14="http://schemas.microsoft.com/office/powerpoint/2010/main" val="151512235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3-4</a:t>
            </a:r>
            <a:endParaRPr lang="en-US" dirty="0"/>
          </a:p>
        </p:txBody>
      </p:sp>
      <p:sp>
        <p:nvSpPr>
          <p:cNvPr id="3" name="Date Placeholder 2"/>
          <p:cNvSpPr>
            <a:spLocks noGrp="1"/>
          </p:cNvSpPr>
          <p:nvPr>
            <p:ph type="dt" sz="half" idx="2"/>
          </p:nvPr>
        </p:nvSpPr>
        <p:spPr/>
        <p:txBody>
          <a:bodyPr/>
          <a:lstStyle/>
          <a:p>
            <a:fld id="{9AAB51E5-421D-4830-A9E1-884F50510C9C}"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131</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6202619" cy="4815288"/>
          </a:xfrm>
          <a:prstGeom prst="rect">
            <a:avLst/>
          </a:prstGeom>
          <a:ln>
            <a:solidFill>
              <a:schemeClr val="accent1"/>
            </a:solidFill>
          </a:ln>
        </p:spPr>
      </p:pic>
    </p:spTree>
    <p:extLst>
      <p:ext uri="{BB962C8B-B14F-4D97-AF65-F5344CB8AC3E}">
        <p14:creationId xmlns:p14="http://schemas.microsoft.com/office/powerpoint/2010/main" val="150380930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3-5</a:t>
            </a:r>
            <a:endParaRPr lang="en-US" dirty="0"/>
          </a:p>
        </p:txBody>
      </p:sp>
      <p:sp>
        <p:nvSpPr>
          <p:cNvPr id="4" name="Date Placeholder 3"/>
          <p:cNvSpPr>
            <a:spLocks noGrp="1"/>
          </p:cNvSpPr>
          <p:nvPr>
            <p:ph type="dt" sz="half" idx="2"/>
          </p:nvPr>
        </p:nvSpPr>
        <p:spPr/>
        <p:txBody>
          <a:bodyPr/>
          <a:lstStyle/>
          <a:p>
            <a:fld id="{FD4CCD0A-6476-4C40-ACC8-AECAB9A837E1}"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132</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5157591" cy="4945469"/>
          </a:xfrm>
          <a:prstGeom prst="rect">
            <a:avLst/>
          </a:prstGeom>
          <a:ln>
            <a:solidFill>
              <a:schemeClr val="accent1"/>
            </a:solidFill>
          </a:ln>
        </p:spPr>
      </p:pic>
    </p:spTree>
    <p:extLst>
      <p:ext uri="{BB962C8B-B14F-4D97-AF65-F5344CB8AC3E}">
        <p14:creationId xmlns:p14="http://schemas.microsoft.com/office/powerpoint/2010/main" val="208552984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3-6</a:t>
            </a:r>
            <a:endParaRPr lang="en-US" dirty="0"/>
          </a:p>
        </p:txBody>
      </p:sp>
      <p:sp>
        <p:nvSpPr>
          <p:cNvPr id="4" name="Date Placeholder 3"/>
          <p:cNvSpPr>
            <a:spLocks noGrp="1"/>
          </p:cNvSpPr>
          <p:nvPr>
            <p:ph type="dt" sz="half" idx="2"/>
          </p:nvPr>
        </p:nvSpPr>
        <p:spPr/>
        <p:txBody>
          <a:bodyPr/>
          <a:lstStyle/>
          <a:p>
            <a:fld id="{28DAC718-80F0-4A9B-935C-4A1201C9B84D}"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133</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6128073" cy="3797372"/>
          </a:xfrm>
          <a:prstGeom prst="rect">
            <a:avLst/>
          </a:prstGeom>
          <a:ln>
            <a:solidFill>
              <a:schemeClr val="accent1"/>
            </a:solidFill>
          </a:ln>
        </p:spPr>
      </p:pic>
    </p:spTree>
    <p:extLst>
      <p:ext uri="{BB962C8B-B14F-4D97-AF65-F5344CB8AC3E}">
        <p14:creationId xmlns:p14="http://schemas.microsoft.com/office/powerpoint/2010/main" val="376134772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3-7</a:t>
            </a:r>
            <a:endParaRPr lang="en-US" dirty="0"/>
          </a:p>
        </p:txBody>
      </p:sp>
      <p:sp>
        <p:nvSpPr>
          <p:cNvPr id="3" name="Date Placeholder 2"/>
          <p:cNvSpPr>
            <a:spLocks noGrp="1"/>
          </p:cNvSpPr>
          <p:nvPr>
            <p:ph type="dt" sz="half" idx="2"/>
          </p:nvPr>
        </p:nvSpPr>
        <p:spPr/>
        <p:txBody>
          <a:bodyPr/>
          <a:lstStyle/>
          <a:p>
            <a:fld id="{19C969C8-AE15-4490-B6DE-820DAA36BA40}"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134</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7176361" cy="3600800"/>
          </a:xfrm>
          <a:prstGeom prst="rect">
            <a:avLst/>
          </a:prstGeom>
          <a:ln>
            <a:solidFill>
              <a:schemeClr val="accent1"/>
            </a:solidFill>
          </a:ln>
        </p:spPr>
      </p:pic>
    </p:spTree>
    <p:extLst>
      <p:ext uri="{BB962C8B-B14F-4D97-AF65-F5344CB8AC3E}">
        <p14:creationId xmlns:p14="http://schemas.microsoft.com/office/powerpoint/2010/main" val="189906906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3-8</a:t>
            </a:r>
            <a:endParaRPr lang="en-US" dirty="0"/>
          </a:p>
        </p:txBody>
      </p:sp>
      <p:sp>
        <p:nvSpPr>
          <p:cNvPr id="4" name="Date Placeholder 3"/>
          <p:cNvSpPr>
            <a:spLocks noGrp="1"/>
          </p:cNvSpPr>
          <p:nvPr>
            <p:ph type="dt" sz="half" idx="2"/>
          </p:nvPr>
        </p:nvSpPr>
        <p:spPr/>
        <p:txBody>
          <a:bodyPr/>
          <a:lstStyle/>
          <a:p>
            <a:fld id="{2905B6D9-6A45-4B86-A27C-947075582CDE}"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135</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8108417" cy="3246714"/>
          </a:xfrm>
          <a:prstGeom prst="rect">
            <a:avLst/>
          </a:prstGeom>
          <a:ln>
            <a:solidFill>
              <a:schemeClr val="accent1"/>
            </a:solidFill>
          </a:ln>
        </p:spPr>
      </p:pic>
    </p:spTree>
    <p:extLst>
      <p:ext uri="{BB962C8B-B14F-4D97-AF65-F5344CB8AC3E}">
        <p14:creationId xmlns:p14="http://schemas.microsoft.com/office/powerpoint/2010/main" val="367355116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Autofit/>
          </a:bodyPr>
          <a:lstStyle/>
          <a:p>
            <a:r>
              <a:rPr lang="en-US" sz="4000" dirty="0"/>
              <a:t>Extending </a:t>
            </a:r>
            <a:r>
              <a:rPr lang="en-US" sz="4000" dirty="0" smtClean="0"/>
              <a:t>existing </a:t>
            </a:r>
            <a:r>
              <a:rPr lang="en-US" sz="4000" dirty="0"/>
              <a:t>entity types </a:t>
            </a:r>
            <a:r>
              <a:rPr lang="en-US" sz="4000" dirty="0" smtClean="0"/>
              <a:t>- derived </a:t>
            </a:r>
            <a:r>
              <a:rPr lang="en-US" sz="4000" dirty="0"/>
              <a:t>entity </a:t>
            </a:r>
            <a:r>
              <a:rPr lang="en-US" sz="4000" dirty="0" smtClean="0"/>
              <a:t>types</a:t>
            </a:r>
            <a:endParaRPr lang="en-US" sz="4000"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EDM allows you to </a:t>
            </a:r>
            <a:r>
              <a:rPr lang="en-US" sz="2000" dirty="0">
                <a:solidFill>
                  <a:srgbClr val="FF0000"/>
                </a:solidFill>
              </a:rPr>
              <a:t>derive</a:t>
            </a:r>
            <a:r>
              <a:rPr lang="en-US" sz="2000" dirty="0"/>
              <a:t> (</a:t>
            </a:r>
            <a:r>
              <a:rPr lang="en-US" sz="2000" dirty="0" smtClean="0">
                <a:solidFill>
                  <a:srgbClr val="FF0000"/>
                </a:solidFill>
              </a:rPr>
              <a:t>inherit</a:t>
            </a:r>
            <a:r>
              <a:rPr lang="en-US" sz="2000" dirty="0" smtClean="0"/>
              <a:t>) </a:t>
            </a:r>
            <a:r>
              <a:rPr lang="en-US" sz="2000" dirty="0"/>
              <a:t>a type from a </a:t>
            </a:r>
            <a:r>
              <a:rPr lang="en-US" sz="2000" dirty="0">
                <a:solidFill>
                  <a:srgbClr val="FF0000"/>
                </a:solidFill>
              </a:rPr>
              <a:t>base </a:t>
            </a:r>
            <a:r>
              <a:rPr lang="en-US" sz="2000" dirty="0" smtClean="0">
                <a:solidFill>
                  <a:srgbClr val="FF0000"/>
                </a:solidFill>
              </a:rPr>
              <a:t>type</a:t>
            </a:r>
            <a:r>
              <a:rPr lang="en-US" sz="2000" dirty="0" smtClean="0"/>
              <a:t>.</a:t>
            </a:r>
          </a:p>
          <a:p>
            <a:pPr marL="461963">
              <a:buFont typeface="Wingdings" panose="05000000000000000000" pitchFamily="2" charset="2"/>
              <a:buChar char="§"/>
            </a:pPr>
            <a:r>
              <a:rPr lang="en-US" sz="2000" dirty="0" smtClean="0"/>
              <a:t>The </a:t>
            </a:r>
            <a:r>
              <a:rPr lang="en-US" sz="2000" dirty="0"/>
              <a:t>derived type extends an existing entity type to add additional information specific to the </a:t>
            </a:r>
            <a:r>
              <a:rPr lang="en-US" sz="2000" dirty="0" smtClean="0"/>
              <a:t>type.</a:t>
            </a:r>
          </a:p>
          <a:p>
            <a:pPr marL="461963">
              <a:buFont typeface="Wingdings" panose="05000000000000000000" pitchFamily="2" charset="2"/>
              <a:buChar char="§"/>
            </a:pPr>
            <a:r>
              <a:rPr lang="en-US" sz="2000" dirty="0" smtClean="0"/>
              <a:t>The </a:t>
            </a:r>
            <a:r>
              <a:rPr lang="en-US" sz="2000" dirty="0"/>
              <a:t>EDM also allows you to specify </a:t>
            </a:r>
            <a:r>
              <a:rPr lang="en-US" sz="2000" dirty="0">
                <a:solidFill>
                  <a:srgbClr val="FF0000"/>
                </a:solidFill>
              </a:rPr>
              <a:t>multiple derived </a:t>
            </a:r>
            <a:r>
              <a:rPr lang="en-US" sz="2000" dirty="0">
                <a:solidFill>
                  <a:srgbClr val="0070C0"/>
                </a:solidFill>
              </a:rPr>
              <a:t>types</a:t>
            </a:r>
            <a:r>
              <a:rPr lang="en-US" sz="2000" dirty="0"/>
              <a:t>, also called </a:t>
            </a:r>
            <a:r>
              <a:rPr lang="en-US" sz="2000" dirty="0">
                <a:solidFill>
                  <a:srgbClr val="FF0000"/>
                </a:solidFill>
              </a:rPr>
              <a:t>sub types</a:t>
            </a:r>
            <a:r>
              <a:rPr lang="en-US" sz="2000" dirty="0"/>
              <a:t>, from </a:t>
            </a:r>
            <a:r>
              <a:rPr lang="en-US" sz="2000" dirty="0" smtClean="0"/>
              <a:t>a </a:t>
            </a:r>
            <a:r>
              <a:rPr lang="en-US" sz="2000" dirty="0" smtClean="0">
                <a:solidFill>
                  <a:srgbClr val="0070C0"/>
                </a:solidFill>
              </a:rPr>
              <a:t>common </a:t>
            </a:r>
            <a:r>
              <a:rPr lang="en-US" sz="2000" dirty="0" smtClean="0">
                <a:solidFill>
                  <a:srgbClr val="FF0000"/>
                </a:solidFill>
              </a:rPr>
              <a:t>base type</a:t>
            </a:r>
            <a:r>
              <a:rPr lang="en-US" sz="2000" dirty="0" smtClean="0"/>
              <a:t>. </a:t>
            </a:r>
          </a:p>
          <a:p>
            <a:pPr marL="461963">
              <a:buFont typeface="Wingdings" panose="05000000000000000000" pitchFamily="2" charset="2"/>
              <a:buChar char="§"/>
            </a:pPr>
            <a:r>
              <a:rPr lang="en-US" sz="2000" dirty="0" smtClean="0"/>
              <a:t>Note </a:t>
            </a:r>
            <a:r>
              <a:rPr lang="en-US" sz="2000" dirty="0"/>
              <a:t>that entity types may </a:t>
            </a:r>
            <a:r>
              <a:rPr lang="en-US" sz="2000" dirty="0" smtClean="0"/>
              <a:t>have </a:t>
            </a:r>
            <a:r>
              <a:rPr lang="en-US" sz="2000" dirty="0" smtClean="0">
                <a:solidFill>
                  <a:srgbClr val="FF0000"/>
                </a:solidFill>
              </a:rPr>
              <a:t>scalar</a:t>
            </a:r>
            <a:r>
              <a:rPr lang="en-US" sz="2000" dirty="0">
                <a:solidFill>
                  <a:srgbClr val="FF0000"/>
                </a:solidFill>
              </a:rPr>
              <a:t>, complex, </a:t>
            </a:r>
            <a:r>
              <a:rPr lang="en-US" sz="2000" dirty="0">
                <a:solidFill>
                  <a:srgbClr val="0070C0"/>
                </a:solidFill>
              </a:rPr>
              <a:t>and</a:t>
            </a:r>
            <a:r>
              <a:rPr lang="en-US" sz="2000" dirty="0">
                <a:solidFill>
                  <a:srgbClr val="FF0000"/>
                </a:solidFill>
              </a:rPr>
              <a:t> navigation </a:t>
            </a:r>
            <a:r>
              <a:rPr lang="en-US" sz="2000" dirty="0" smtClean="0">
                <a:solidFill>
                  <a:srgbClr val="0070C0"/>
                </a:solidFill>
              </a:rPr>
              <a:t>properties</a:t>
            </a:r>
            <a:r>
              <a:rPr lang="en-US" sz="2000" dirty="0" smtClean="0"/>
              <a:t>.</a:t>
            </a:r>
          </a:p>
          <a:p>
            <a:pPr marL="461963">
              <a:buFont typeface="Wingdings" panose="05000000000000000000" pitchFamily="2" charset="2"/>
              <a:buChar char="§"/>
            </a:pPr>
            <a:r>
              <a:rPr lang="en-US" sz="2000" dirty="0" smtClean="0">
                <a:solidFill>
                  <a:srgbClr val="FF0000"/>
                </a:solidFill>
              </a:rPr>
              <a:t>Properties</a:t>
            </a:r>
            <a:r>
              <a:rPr lang="en-US" sz="2000" dirty="0" smtClean="0"/>
              <a:t> </a:t>
            </a:r>
            <a:r>
              <a:rPr lang="en-US" sz="2000" dirty="0"/>
              <a:t>are the </a:t>
            </a:r>
            <a:r>
              <a:rPr lang="en-US" sz="2000" dirty="0">
                <a:solidFill>
                  <a:srgbClr val="0070C0"/>
                </a:solidFill>
              </a:rPr>
              <a:t>fundamental</a:t>
            </a:r>
            <a:r>
              <a:rPr lang="en-US" sz="2000" dirty="0"/>
              <a:t> </a:t>
            </a:r>
            <a:r>
              <a:rPr lang="en-US" sz="2000" dirty="0">
                <a:solidFill>
                  <a:srgbClr val="FF0000"/>
                </a:solidFill>
              </a:rPr>
              <a:t>building blocks</a:t>
            </a:r>
            <a:r>
              <a:rPr lang="en-US" sz="2000" dirty="0"/>
              <a:t> of </a:t>
            </a:r>
            <a:r>
              <a:rPr lang="en-US" sz="2000" dirty="0">
                <a:solidFill>
                  <a:srgbClr val="FF0000"/>
                </a:solidFill>
              </a:rPr>
              <a:t>entity </a:t>
            </a:r>
            <a:r>
              <a:rPr lang="en-US" sz="2000" dirty="0">
                <a:solidFill>
                  <a:srgbClr val="0070C0"/>
                </a:solidFill>
              </a:rPr>
              <a:t>types</a:t>
            </a:r>
            <a:r>
              <a:rPr lang="en-US" sz="2000" dirty="0"/>
              <a:t> and </a:t>
            </a:r>
            <a:r>
              <a:rPr lang="en-US" sz="2000" dirty="0">
                <a:solidFill>
                  <a:srgbClr val="FF0000"/>
                </a:solidFill>
              </a:rPr>
              <a:t>complex </a:t>
            </a:r>
            <a:r>
              <a:rPr lang="en-US" sz="2000" dirty="0">
                <a:solidFill>
                  <a:srgbClr val="0070C0"/>
                </a:solidFill>
              </a:rPr>
              <a:t>types</a:t>
            </a:r>
            <a:r>
              <a:rPr lang="en-US" sz="2000" dirty="0"/>
              <a:t> in Entity </a:t>
            </a:r>
            <a:r>
              <a:rPr lang="en-US" sz="2000" dirty="0" smtClean="0"/>
              <a:t>Framework.</a:t>
            </a:r>
          </a:p>
          <a:p>
            <a:pPr marL="687388" indent="-225425">
              <a:buFont typeface="Wingdings" panose="05000000000000000000" pitchFamily="2" charset="2"/>
              <a:buChar char="ü"/>
            </a:pPr>
            <a:r>
              <a:rPr lang="en-US" sz="2000" dirty="0" smtClean="0"/>
              <a:t>A </a:t>
            </a:r>
            <a:r>
              <a:rPr lang="en-US" sz="2000" dirty="0"/>
              <a:t>scalar property is one whose actual value is contained in the </a:t>
            </a:r>
            <a:r>
              <a:rPr lang="en-US" sz="2000" dirty="0" smtClean="0"/>
              <a:t>entity.</a:t>
            </a:r>
          </a:p>
          <a:p>
            <a:pPr marL="687388" indent="0">
              <a:buNone/>
            </a:pPr>
            <a:r>
              <a:rPr lang="en-US" sz="2000" dirty="0" smtClean="0"/>
              <a:t>As </a:t>
            </a:r>
            <a:r>
              <a:rPr lang="en-US" sz="2000" dirty="0"/>
              <a:t>an example, the entity Employee contains scalar properties such as EmployeeId, FirstName, LastName, and so </a:t>
            </a:r>
            <a:r>
              <a:rPr lang="en-US" sz="2000" dirty="0" smtClean="0"/>
              <a:t>on.</a:t>
            </a:r>
          </a:p>
          <a:p>
            <a:pPr marL="687388" indent="-225425">
              <a:buFont typeface="Wingdings" panose="05000000000000000000" pitchFamily="2" charset="2"/>
              <a:buChar char="ü"/>
            </a:pPr>
            <a:r>
              <a:rPr lang="en-US" sz="2000" dirty="0" smtClean="0"/>
              <a:t>Navigation </a:t>
            </a:r>
            <a:r>
              <a:rPr lang="en-US" sz="2000" dirty="0"/>
              <a:t>properties are used to </a:t>
            </a:r>
            <a:r>
              <a:rPr lang="en-US" sz="2000" dirty="0">
                <a:solidFill>
                  <a:srgbClr val="FF0000"/>
                </a:solidFill>
              </a:rPr>
              <a:t>navigate</a:t>
            </a:r>
            <a:r>
              <a:rPr lang="en-US" sz="2000" dirty="0"/>
              <a:t> from </a:t>
            </a:r>
            <a:r>
              <a:rPr lang="en-US" sz="2000" dirty="0">
                <a:solidFill>
                  <a:srgbClr val="0070C0"/>
                </a:solidFill>
              </a:rPr>
              <a:t>one entity to another</a:t>
            </a:r>
            <a:r>
              <a:rPr lang="en-US" sz="2000" dirty="0"/>
              <a:t>—this is similar to </a:t>
            </a:r>
            <a:r>
              <a:rPr lang="en-US" sz="2000" dirty="0">
                <a:solidFill>
                  <a:srgbClr val="FF0000"/>
                </a:solidFill>
              </a:rPr>
              <a:t>foreign key relationships</a:t>
            </a:r>
            <a:r>
              <a:rPr lang="en-US" sz="2000" dirty="0"/>
              <a:t> in your </a:t>
            </a:r>
            <a:r>
              <a:rPr lang="en-US" sz="2000" dirty="0" smtClean="0"/>
              <a:t>database.</a:t>
            </a:r>
          </a:p>
          <a:p>
            <a:pPr marL="687388" indent="0">
              <a:buNone/>
            </a:pPr>
            <a:r>
              <a:rPr lang="en-US" sz="2000" dirty="0" smtClean="0"/>
              <a:t>As </a:t>
            </a:r>
            <a:r>
              <a:rPr lang="en-US" sz="2000" dirty="0"/>
              <a:t>an example, the entity Employee can be mapped to the entity Department. </a:t>
            </a:r>
          </a:p>
          <a:p>
            <a:pPr marL="687388" indent="-225425">
              <a:buFont typeface="Wingdings" panose="05000000000000000000" pitchFamily="2" charset="2"/>
              <a:buChar char="ü"/>
            </a:pPr>
            <a:r>
              <a:rPr lang="en-US" sz="2000" dirty="0" smtClean="0"/>
              <a:t>A </a:t>
            </a:r>
            <a:r>
              <a:rPr lang="en-US" sz="2000" dirty="0" smtClean="0">
                <a:solidFill>
                  <a:srgbClr val="FF0000"/>
                </a:solidFill>
              </a:rPr>
              <a:t>complex</a:t>
            </a:r>
            <a:r>
              <a:rPr lang="en-US" sz="2000" dirty="0" smtClean="0"/>
              <a:t> </a:t>
            </a:r>
            <a:r>
              <a:rPr lang="en-US" sz="2000" dirty="0" smtClean="0">
                <a:solidFill>
                  <a:srgbClr val="0070C0"/>
                </a:solidFill>
              </a:rPr>
              <a:t>type</a:t>
            </a:r>
            <a:r>
              <a:rPr lang="en-US" sz="2000" dirty="0" smtClean="0"/>
              <a:t> is a </a:t>
            </a:r>
            <a:r>
              <a:rPr lang="en-US" sz="2000" dirty="0" smtClean="0">
                <a:solidFill>
                  <a:srgbClr val="FF0000"/>
                </a:solidFill>
              </a:rPr>
              <a:t>non-scalar</a:t>
            </a:r>
            <a:r>
              <a:rPr lang="en-US" sz="2000" dirty="0" smtClean="0">
                <a:solidFill>
                  <a:srgbClr val="0070C0"/>
                </a:solidFill>
              </a:rPr>
              <a:t> property</a:t>
            </a:r>
            <a:r>
              <a:rPr lang="en-US" sz="2000" dirty="0" smtClean="0"/>
              <a:t> that allows you to group related properties.</a:t>
            </a:r>
          </a:p>
          <a:p>
            <a:pPr marL="687388" indent="0">
              <a:buNone/>
            </a:pPr>
            <a:r>
              <a:rPr lang="en-US" sz="2000" dirty="0" smtClean="0"/>
              <a:t>As an example, </a:t>
            </a:r>
            <a:r>
              <a:rPr lang="en-US" sz="2000" dirty="0" smtClean="0">
                <a:solidFill>
                  <a:srgbClr val="FF0000"/>
                </a:solidFill>
              </a:rPr>
              <a:t>Address</a:t>
            </a:r>
            <a:r>
              <a:rPr lang="en-US" sz="2000" dirty="0" smtClean="0"/>
              <a:t> is a </a:t>
            </a:r>
            <a:r>
              <a:rPr lang="en-US" sz="2000" dirty="0" smtClean="0">
                <a:solidFill>
                  <a:srgbClr val="FF0000"/>
                </a:solidFill>
              </a:rPr>
              <a:t>complex</a:t>
            </a:r>
            <a:r>
              <a:rPr lang="en-US" sz="2000" dirty="0" smtClean="0"/>
              <a:t> </a:t>
            </a:r>
            <a:r>
              <a:rPr lang="en-US" sz="2000" dirty="0" smtClean="0">
                <a:solidFill>
                  <a:srgbClr val="0070C0"/>
                </a:solidFill>
              </a:rPr>
              <a:t>property</a:t>
            </a:r>
            <a:r>
              <a:rPr lang="en-US" sz="2000" dirty="0" smtClean="0"/>
              <a:t>.</a:t>
            </a:r>
          </a:p>
        </p:txBody>
      </p:sp>
      <p:sp>
        <p:nvSpPr>
          <p:cNvPr id="3" name="Date Placeholder 2"/>
          <p:cNvSpPr>
            <a:spLocks noGrp="1"/>
          </p:cNvSpPr>
          <p:nvPr>
            <p:ph type="dt" sz="half" idx="2"/>
          </p:nvPr>
        </p:nvSpPr>
        <p:spPr/>
        <p:txBody>
          <a:bodyPr/>
          <a:lstStyle/>
          <a:p>
            <a:fld id="{FE984CEF-6BE0-4E1F-8A3D-4ED64E4FFBAD}"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136</a:t>
            </a:fld>
            <a:endParaRPr lang="en-US"/>
          </a:p>
        </p:txBody>
      </p:sp>
    </p:spTree>
    <p:extLst>
      <p:ext uri="{BB962C8B-B14F-4D97-AF65-F5344CB8AC3E}">
        <p14:creationId xmlns:p14="http://schemas.microsoft.com/office/powerpoint/2010/main" val="41998038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Derived Type Example</a:t>
            </a:r>
            <a:endParaRPr lang="en-US" dirty="0"/>
          </a:p>
        </p:txBody>
      </p:sp>
      <p:sp>
        <p:nvSpPr>
          <p:cNvPr id="7" name="Content Placeholder 3"/>
          <p:cNvSpPr>
            <a:spLocks noGrp="1"/>
          </p:cNvSpPr>
          <p:nvPr>
            <p:ph idx="1"/>
          </p:nvPr>
        </p:nvSpPr>
        <p:spPr/>
        <p:txBody>
          <a:bodyPr>
            <a:normAutofit/>
          </a:bodyPr>
          <a:lstStyle/>
          <a:p>
            <a:pPr>
              <a:buFont typeface="Wingdings" panose="05000000000000000000" pitchFamily="2" charset="2"/>
              <a:buChar char="v"/>
            </a:pPr>
            <a:r>
              <a:rPr lang="en-US" sz="2000" dirty="0"/>
              <a:t>Let's start with an </a:t>
            </a:r>
            <a:r>
              <a:rPr lang="en-US" sz="2000" dirty="0" smtClean="0"/>
              <a:t>example.</a:t>
            </a:r>
          </a:p>
          <a:p>
            <a:pPr marL="461963">
              <a:buFont typeface="Wingdings" panose="05000000000000000000" pitchFamily="2" charset="2"/>
              <a:buChar char="§"/>
            </a:pPr>
            <a:r>
              <a:rPr lang="en-US" sz="2000" dirty="0" smtClean="0"/>
              <a:t>Both </a:t>
            </a:r>
            <a:r>
              <a:rPr lang="en-US" sz="2000" dirty="0"/>
              <a:t>Employee and Customer can derive from the base type called </a:t>
            </a:r>
            <a:r>
              <a:rPr lang="en-US" sz="2000" dirty="0" smtClean="0"/>
              <a:t>Person.</a:t>
            </a:r>
          </a:p>
          <a:p>
            <a:pPr marL="461963">
              <a:buFont typeface="Wingdings" panose="05000000000000000000" pitchFamily="2" charset="2"/>
              <a:buChar char="§"/>
            </a:pPr>
            <a:r>
              <a:rPr lang="en-US" sz="2000" dirty="0" smtClean="0"/>
              <a:t>These </a:t>
            </a:r>
            <a:r>
              <a:rPr lang="en-US" sz="2000" dirty="0"/>
              <a:t>sub types then in turn become the base types for other </a:t>
            </a:r>
            <a:r>
              <a:rPr lang="en-US" sz="2000" dirty="0" smtClean="0"/>
              <a:t>entities.</a:t>
            </a:r>
          </a:p>
          <a:p>
            <a:pPr marL="461963">
              <a:buFont typeface="Wingdings" panose="05000000000000000000" pitchFamily="2" charset="2"/>
              <a:buChar char="§"/>
            </a:pPr>
            <a:r>
              <a:rPr lang="en-US" sz="2000" dirty="0" smtClean="0"/>
              <a:t>So</a:t>
            </a:r>
            <a:r>
              <a:rPr lang="en-US" sz="2000" dirty="0"/>
              <a:t>, the Employee type can in turn be the base type for Manager, and so </a:t>
            </a:r>
            <a:r>
              <a:rPr lang="en-US" sz="2000" dirty="0" smtClean="0"/>
              <a:t>on.</a:t>
            </a:r>
          </a:p>
          <a:p>
            <a:pPr marL="461963">
              <a:buFont typeface="Wingdings" panose="05000000000000000000" pitchFamily="2" charset="2"/>
              <a:buChar char="§"/>
            </a:pPr>
            <a:r>
              <a:rPr lang="en-US" sz="2000" dirty="0" smtClean="0"/>
              <a:t>Here </a:t>
            </a:r>
            <a:r>
              <a:rPr lang="en-US" sz="2000" dirty="0"/>
              <a:t>is how you can extend an existing EntityType to specify your own derived EntityType</a:t>
            </a:r>
            <a:r>
              <a:rPr lang="en-US" sz="2000" dirty="0" smtClean="0"/>
              <a:t>:</a:t>
            </a:r>
          </a:p>
          <a:p>
            <a:pPr marL="461963">
              <a:buFont typeface="Wingdings" panose="05000000000000000000" pitchFamily="2" charset="2"/>
              <a:buChar char="§"/>
            </a:pPr>
            <a:endParaRPr lang="en-US" sz="2000" dirty="0"/>
          </a:p>
        </p:txBody>
      </p:sp>
      <p:sp>
        <p:nvSpPr>
          <p:cNvPr id="4" name="Date Placeholder 3"/>
          <p:cNvSpPr>
            <a:spLocks noGrp="1"/>
          </p:cNvSpPr>
          <p:nvPr>
            <p:ph type="dt" sz="half" idx="2"/>
          </p:nvPr>
        </p:nvSpPr>
        <p:spPr/>
        <p:txBody>
          <a:bodyPr/>
          <a:lstStyle/>
          <a:p>
            <a:fld id="{51CF9A8B-F18E-4E4F-A721-418DB237D8B7}"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137</a:t>
            </a:fld>
            <a:endParaRPr lang="en-US"/>
          </a:p>
        </p:txBody>
      </p:sp>
      <p:pic>
        <p:nvPicPr>
          <p:cNvPr id="3" name="Picture 2"/>
          <p:cNvPicPr>
            <a:picLocks noChangeAspect="1"/>
          </p:cNvPicPr>
          <p:nvPr/>
        </p:nvPicPr>
        <p:blipFill>
          <a:blip r:embed="rId2"/>
          <a:stretch>
            <a:fillRect/>
          </a:stretch>
        </p:blipFill>
        <p:spPr>
          <a:xfrm>
            <a:off x="529744" y="3380002"/>
            <a:ext cx="6619875" cy="1285875"/>
          </a:xfrm>
          <a:prstGeom prst="rect">
            <a:avLst/>
          </a:prstGeom>
          <a:ln>
            <a:solidFill>
              <a:schemeClr val="accent1"/>
            </a:solidFill>
          </a:ln>
        </p:spPr>
      </p:pic>
    </p:spTree>
    <p:extLst>
      <p:ext uri="{BB962C8B-B14F-4D97-AF65-F5344CB8AC3E}">
        <p14:creationId xmlns:p14="http://schemas.microsoft.com/office/powerpoint/2010/main" val="10141922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Inheritance</a:t>
            </a:r>
            <a:endParaRPr lang="en-US" dirty="0"/>
          </a:p>
        </p:txBody>
      </p:sp>
      <p:sp>
        <p:nvSpPr>
          <p:cNvPr id="7" name="Content Placeholder 3"/>
          <p:cNvSpPr>
            <a:spLocks noGrp="1"/>
          </p:cNvSpPr>
          <p:nvPr>
            <p:ph idx="1"/>
          </p:nvPr>
        </p:nvSpPr>
        <p:spPr/>
        <p:txBody>
          <a:bodyPr>
            <a:normAutofit/>
          </a:bodyPr>
          <a:lstStyle/>
          <a:p>
            <a:pPr>
              <a:buFont typeface="Wingdings" panose="05000000000000000000" pitchFamily="2" charset="2"/>
              <a:buChar char="v"/>
            </a:pPr>
            <a:r>
              <a:rPr lang="en-US" sz="2000" dirty="0"/>
              <a:t>In the EDM, you can specify inheritance in three ways: </a:t>
            </a:r>
          </a:p>
          <a:p>
            <a:pPr marL="687388">
              <a:buFont typeface="Wingdings" panose="05000000000000000000" pitchFamily="2" charset="2"/>
              <a:buChar char="ü"/>
            </a:pPr>
            <a:r>
              <a:rPr lang="en-US" sz="2000" dirty="0" smtClean="0"/>
              <a:t>Table-per-Hierarchy </a:t>
            </a:r>
            <a:r>
              <a:rPr lang="en-US" sz="2000" dirty="0"/>
              <a:t>Model (</a:t>
            </a:r>
            <a:r>
              <a:rPr lang="en-US" sz="2000" dirty="0" smtClean="0">
                <a:solidFill>
                  <a:srgbClr val="FF0000"/>
                </a:solidFill>
              </a:rPr>
              <a:t>TPH</a:t>
            </a:r>
            <a:r>
              <a:rPr lang="en-US" sz="2000" dirty="0" smtClean="0"/>
              <a:t>): </a:t>
            </a:r>
            <a:r>
              <a:rPr lang="en-US" sz="2000" dirty="0"/>
              <a:t>In the TPH, the base types and the derived types are all specified using the same </a:t>
            </a:r>
            <a:r>
              <a:rPr lang="en-US" sz="2000" dirty="0">
                <a:solidFill>
                  <a:srgbClr val="FF0000"/>
                </a:solidFill>
              </a:rPr>
              <a:t>database table</a:t>
            </a:r>
            <a:r>
              <a:rPr lang="en-US" sz="2000" dirty="0"/>
              <a:t>.</a:t>
            </a:r>
            <a:endParaRPr lang="en-US" sz="2000" dirty="0" smtClean="0"/>
          </a:p>
          <a:p>
            <a:pPr marL="687388">
              <a:buFont typeface="Wingdings" panose="05000000000000000000" pitchFamily="2" charset="2"/>
              <a:buChar char="ü"/>
            </a:pPr>
            <a:r>
              <a:rPr lang="en-US" sz="2000" dirty="0" smtClean="0"/>
              <a:t>Table-per-Type </a:t>
            </a:r>
            <a:r>
              <a:rPr lang="en-US" sz="2000" dirty="0"/>
              <a:t>Model (</a:t>
            </a:r>
            <a:r>
              <a:rPr lang="en-US" sz="2000" dirty="0" smtClean="0">
                <a:solidFill>
                  <a:srgbClr val="FF0000"/>
                </a:solidFill>
              </a:rPr>
              <a:t>TPT</a:t>
            </a:r>
            <a:r>
              <a:rPr lang="en-US" sz="2000" dirty="0" smtClean="0"/>
              <a:t>): </a:t>
            </a:r>
            <a:r>
              <a:rPr lang="en-US" sz="2000" dirty="0"/>
              <a:t>In the TPT, the </a:t>
            </a:r>
            <a:r>
              <a:rPr lang="en-US" sz="2000" dirty="0">
                <a:solidFill>
                  <a:srgbClr val="FF0000"/>
                </a:solidFill>
              </a:rPr>
              <a:t>base </a:t>
            </a:r>
            <a:r>
              <a:rPr lang="en-US" sz="2000" dirty="0">
                <a:solidFill>
                  <a:srgbClr val="0070C0"/>
                </a:solidFill>
              </a:rPr>
              <a:t>type</a:t>
            </a:r>
            <a:r>
              <a:rPr lang="en-US" sz="2000" dirty="0"/>
              <a:t> is in </a:t>
            </a:r>
            <a:r>
              <a:rPr lang="en-US" sz="2000" dirty="0">
                <a:solidFill>
                  <a:srgbClr val="FF0000"/>
                </a:solidFill>
              </a:rPr>
              <a:t>one table</a:t>
            </a:r>
            <a:r>
              <a:rPr lang="en-US" sz="2000" dirty="0"/>
              <a:t> while the </a:t>
            </a:r>
            <a:r>
              <a:rPr lang="en-US" sz="2000" dirty="0">
                <a:solidFill>
                  <a:srgbClr val="FF0000"/>
                </a:solidFill>
              </a:rPr>
              <a:t>derived </a:t>
            </a:r>
            <a:r>
              <a:rPr lang="en-US" sz="2000" dirty="0">
                <a:solidFill>
                  <a:srgbClr val="0070C0"/>
                </a:solidFill>
              </a:rPr>
              <a:t>types</a:t>
            </a:r>
            <a:r>
              <a:rPr lang="en-US" sz="2000" dirty="0"/>
              <a:t> are spread </a:t>
            </a:r>
            <a:r>
              <a:rPr lang="en-US" sz="2000" dirty="0">
                <a:solidFill>
                  <a:srgbClr val="0070C0"/>
                </a:solidFill>
              </a:rPr>
              <a:t>across</a:t>
            </a:r>
            <a:r>
              <a:rPr lang="en-US" sz="2000" dirty="0">
                <a:solidFill>
                  <a:srgbClr val="FF0000"/>
                </a:solidFill>
              </a:rPr>
              <a:t> other tables</a:t>
            </a:r>
            <a:r>
              <a:rPr lang="en-US" sz="2000" dirty="0"/>
              <a:t>.</a:t>
            </a:r>
            <a:endParaRPr lang="en-US" sz="2000" dirty="0" smtClean="0"/>
          </a:p>
          <a:p>
            <a:pPr marL="687388">
              <a:buFont typeface="Wingdings" panose="05000000000000000000" pitchFamily="2" charset="2"/>
              <a:buChar char="ü"/>
            </a:pPr>
            <a:r>
              <a:rPr lang="en-US" sz="2000" dirty="0" smtClean="0"/>
              <a:t>Table-per-Concrete </a:t>
            </a:r>
            <a:r>
              <a:rPr lang="en-US" sz="2000" dirty="0"/>
              <a:t>Class (</a:t>
            </a:r>
            <a:r>
              <a:rPr lang="en-US" sz="2000" dirty="0">
                <a:solidFill>
                  <a:srgbClr val="FF0000"/>
                </a:solidFill>
              </a:rPr>
              <a:t>TPC</a:t>
            </a:r>
            <a:r>
              <a:rPr lang="en-US" sz="2000" dirty="0" smtClean="0"/>
              <a:t>): </a:t>
            </a:r>
            <a:r>
              <a:rPr lang="en-US" sz="2000" dirty="0"/>
              <a:t>In the TPC type of inheritance, </a:t>
            </a:r>
            <a:r>
              <a:rPr lang="en-US" sz="2000" dirty="0">
                <a:solidFill>
                  <a:srgbClr val="FF0000"/>
                </a:solidFill>
              </a:rPr>
              <a:t>each</a:t>
            </a:r>
            <a:r>
              <a:rPr lang="en-US" sz="2000" dirty="0"/>
              <a:t> </a:t>
            </a:r>
            <a:r>
              <a:rPr lang="en-US" sz="2000" dirty="0">
                <a:solidFill>
                  <a:srgbClr val="FF0000"/>
                </a:solidFill>
              </a:rPr>
              <a:t>derived</a:t>
            </a:r>
            <a:r>
              <a:rPr lang="en-US" sz="2000" dirty="0"/>
              <a:t> </a:t>
            </a:r>
            <a:r>
              <a:rPr lang="en-US" sz="2000" dirty="0">
                <a:solidFill>
                  <a:srgbClr val="0070C0"/>
                </a:solidFill>
              </a:rPr>
              <a:t>entity</a:t>
            </a:r>
            <a:r>
              <a:rPr lang="en-US" sz="2000" dirty="0"/>
              <a:t> is </a:t>
            </a:r>
            <a:r>
              <a:rPr lang="en-US" sz="2000" dirty="0">
                <a:solidFill>
                  <a:srgbClr val="0070C0"/>
                </a:solidFill>
              </a:rPr>
              <a:t>mapped</a:t>
            </a:r>
            <a:r>
              <a:rPr lang="en-US" sz="2000" dirty="0"/>
              <a:t> to a </a:t>
            </a:r>
            <a:r>
              <a:rPr lang="en-US" sz="2000" dirty="0">
                <a:solidFill>
                  <a:srgbClr val="FF0000"/>
                </a:solidFill>
              </a:rPr>
              <a:t>particular </a:t>
            </a:r>
            <a:r>
              <a:rPr lang="en-US" sz="2000" dirty="0">
                <a:solidFill>
                  <a:srgbClr val="0070C0"/>
                </a:solidFill>
              </a:rPr>
              <a:t>physical</a:t>
            </a:r>
            <a:r>
              <a:rPr lang="en-US" sz="2000" dirty="0">
                <a:solidFill>
                  <a:srgbClr val="FF0000"/>
                </a:solidFill>
              </a:rPr>
              <a:t> database </a:t>
            </a:r>
            <a:r>
              <a:rPr lang="en-US" sz="2000" dirty="0" smtClean="0">
                <a:solidFill>
                  <a:srgbClr val="FF0000"/>
                </a:solidFill>
              </a:rPr>
              <a:t>table</a:t>
            </a:r>
            <a:r>
              <a:rPr lang="en-US" sz="2000" dirty="0" smtClean="0"/>
              <a:t>.</a:t>
            </a:r>
          </a:p>
          <a:p>
            <a:pPr marL="687388" indent="0">
              <a:buNone/>
            </a:pPr>
            <a:r>
              <a:rPr lang="en-US" sz="2000" dirty="0" smtClean="0"/>
              <a:t>In </a:t>
            </a:r>
            <a:r>
              <a:rPr lang="en-US" sz="2000" dirty="0"/>
              <a:t>essence, data for the entity is stored in a separate table</a:t>
            </a:r>
            <a:r>
              <a:rPr lang="en-US" sz="2000" dirty="0" smtClean="0"/>
              <a:t>.</a:t>
            </a:r>
            <a:endParaRPr lang="en-US" sz="2000" dirty="0"/>
          </a:p>
          <a:p>
            <a:pPr marL="461963">
              <a:buFont typeface="Wingdings" panose="05000000000000000000" pitchFamily="2" charset="2"/>
              <a:buChar char="§"/>
            </a:pPr>
            <a:r>
              <a:rPr lang="en-US" sz="2000" dirty="0"/>
              <a:t>Consider the </a:t>
            </a:r>
            <a:r>
              <a:rPr lang="en-US" sz="2000" dirty="0" smtClean="0"/>
              <a:t>POCO classes in </a:t>
            </a:r>
            <a:r>
              <a:rPr lang="en-US" sz="2000" dirty="0" smtClean="0">
                <a:solidFill>
                  <a:srgbClr val="FF0000"/>
                </a:solidFill>
              </a:rPr>
              <a:t>Figure 3-9</a:t>
            </a:r>
            <a:r>
              <a:rPr lang="en-US" sz="2000" dirty="0" smtClean="0"/>
              <a:t>.</a:t>
            </a:r>
            <a:endParaRPr lang="en-US" sz="2000" dirty="0"/>
          </a:p>
          <a:p>
            <a:pPr marL="461963">
              <a:buFont typeface="Wingdings" panose="05000000000000000000" pitchFamily="2" charset="2"/>
              <a:buChar char="§"/>
            </a:pPr>
            <a:r>
              <a:rPr lang="en-US" sz="2000" dirty="0" smtClean="0"/>
              <a:t>The mappings are shown in </a:t>
            </a:r>
            <a:r>
              <a:rPr lang="en-US" sz="2000" dirty="0" smtClean="0">
                <a:solidFill>
                  <a:srgbClr val="FF0000"/>
                </a:solidFill>
              </a:rPr>
              <a:t>Figure 3-10</a:t>
            </a:r>
            <a:r>
              <a:rPr lang="en-US" sz="2000" dirty="0" smtClean="0"/>
              <a:t>.</a:t>
            </a:r>
            <a:endParaRPr lang="en-US" sz="2000" dirty="0"/>
          </a:p>
        </p:txBody>
      </p:sp>
      <p:sp>
        <p:nvSpPr>
          <p:cNvPr id="3" name="Date Placeholder 2"/>
          <p:cNvSpPr>
            <a:spLocks noGrp="1"/>
          </p:cNvSpPr>
          <p:nvPr>
            <p:ph type="dt" sz="half" idx="2"/>
          </p:nvPr>
        </p:nvSpPr>
        <p:spPr/>
        <p:txBody>
          <a:bodyPr/>
          <a:lstStyle/>
          <a:p>
            <a:fld id="{F0C3FC28-5333-439D-B347-AAF739BCBD4F}" type="datetime1">
              <a:rPr lang="en-US" smtClean="0"/>
              <a:t>5/7/2018</a:t>
            </a:fld>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138</a:t>
            </a:fld>
            <a:endParaRPr lang="en-US"/>
          </a:p>
        </p:txBody>
      </p:sp>
    </p:spTree>
    <p:extLst>
      <p:ext uri="{BB962C8B-B14F-4D97-AF65-F5344CB8AC3E}">
        <p14:creationId xmlns:p14="http://schemas.microsoft.com/office/powerpoint/2010/main" val="335767862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3-9 || 3-10</a:t>
            </a:r>
            <a:endParaRPr lang="en-US" dirty="0"/>
          </a:p>
        </p:txBody>
      </p:sp>
      <p:sp>
        <p:nvSpPr>
          <p:cNvPr id="4" name="Date Placeholder 3"/>
          <p:cNvSpPr>
            <a:spLocks noGrp="1"/>
          </p:cNvSpPr>
          <p:nvPr>
            <p:ph type="dt" sz="half" idx="2"/>
          </p:nvPr>
        </p:nvSpPr>
        <p:spPr/>
        <p:txBody>
          <a:bodyPr/>
          <a:lstStyle/>
          <a:p>
            <a:fld id="{D7536E0D-DCCE-4A27-A80A-D255F343F352}" type="datetime1">
              <a:rPr lang="en-US" smtClean="0"/>
              <a:t>5/7/2018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139</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4985038" cy="2751808"/>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5399820" y="1268362"/>
            <a:ext cx="6576485" cy="4075477"/>
          </a:xfrm>
          <a:prstGeom prst="rect">
            <a:avLst/>
          </a:prstGeom>
          <a:ln>
            <a:solidFill>
              <a:schemeClr val="accent1"/>
            </a:solidFill>
          </a:ln>
        </p:spPr>
      </p:pic>
    </p:spTree>
    <p:extLst>
      <p:ext uri="{BB962C8B-B14F-4D97-AF65-F5344CB8AC3E}">
        <p14:creationId xmlns:p14="http://schemas.microsoft.com/office/powerpoint/2010/main" val="1169658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1-2 || 1-3</a:t>
            </a:r>
            <a:endParaRPr lang="en-US" dirty="0"/>
          </a:p>
        </p:txBody>
      </p:sp>
      <p:sp>
        <p:nvSpPr>
          <p:cNvPr id="4" name="Date Placeholder 3"/>
          <p:cNvSpPr>
            <a:spLocks noGrp="1"/>
          </p:cNvSpPr>
          <p:nvPr>
            <p:ph type="dt" sz="half" idx="2"/>
          </p:nvPr>
        </p:nvSpPr>
        <p:spPr/>
        <p:txBody>
          <a:bodyPr/>
          <a:lstStyle/>
          <a:p>
            <a:fld id="{7D0A64B6-8849-440B-9E09-4FF7CFF966B1}" type="datetime1">
              <a:rPr lang="en-US" smtClean="0"/>
              <a:t>5/7/2018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14</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3270308" cy="4769892"/>
          </a:xfrm>
          <a:prstGeom prst="rect">
            <a:avLst/>
          </a:prstGeom>
          <a:ln>
            <a:solidFill>
              <a:schemeClr val="accent1"/>
            </a:solidFill>
          </a:ln>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03702" y="1268362"/>
            <a:ext cx="3174663" cy="4695624"/>
          </a:xfrm>
          <a:prstGeom prst="rect">
            <a:avLst/>
          </a:prstGeom>
          <a:ln>
            <a:solidFill>
              <a:schemeClr val="accent1"/>
            </a:solidFill>
          </a:ln>
        </p:spPr>
      </p:pic>
    </p:spTree>
    <p:extLst>
      <p:ext uri="{BB962C8B-B14F-4D97-AF65-F5344CB8AC3E}">
        <p14:creationId xmlns:p14="http://schemas.microsoft.com/office/powerpoint/2010/main" val="416581189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sz="3800" dirty="0"/>
              <a:t>Association sets, associations, containment, </a:t>
            </a:r>
            <a:r>
              <a:rPr lang="en-US" sz="3800" dirty="0" smtClean="0"/>
              <a:t>and multiplicity</a:t>
            </a:r>
            <a:endParaRPr lang="en-US" sz="3800"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 </a:t>
            </a:r>
            <a:r>
              <a:rPr lang="en-US" sz="2000" dirty="0">
                <a:solidFill>
                  <a:srgbClr val="FF0000"/>
                </a:solidFill>
              </a:rPr>
              <a:t>relationship</a:t>
            </a:r>
            <a:r>
              <a:rPr lang="en-US" sz="2000" dirty="0"/>
              <a:t> represents the </a:t>
            </a:r>
            <a:r>
              <a:rPr lang="en-US" sz="2000" dirty="0">
                <a:solidFill>
                  <a:srgbClr val="0070C0"/>
                </a:solidFill>
              </a:rPr>
              <a:t>logical</a:t>
            </a:r>
            <a:r>
              <a:rPr lang="en-US" sz="2000" dirty="0">
                <a:solidFill>
                  <a:srgbClr val="FF0000"/>
                </a:solidFill>
              </a:rPr>
              <a:t> connection</a:t>
            </a:r>
            <a:r>
              <a:rPr lang="en-US" sz="2000" dirty="0"/>
              <a:t> </a:t>
            </a:r>
            <a:r>
              <a:rPr lang="en-US" sz="2000" dirty="0">
                <a:solidFill>
                  <a:srgbClr val="0070C0"/>
                </a:solidFill>
              </a:rPr>
              <a:t>between two or more</a:t>
            </a:r>
            <a:r>
              <a:rPr lang="en-US" sz="2000" dirty="0">
                <a:solidFill>
                  <a:srgbClr val="FF0000"/>
                </a:solidFill>
              </a:rPr>
              <a:t> </a:t>
            </a:r>
            <a:r>
              <a:rPr lang="en-US" sz="2000" dirty="0" smtClean="0">
                <a:solidFill>
                  <a:srgbClr val="FF0000"/>
                </a:solidFill>
              </a:rPr>
              <a:t>entities</a:t>
            </a:r>
            <a:r>
              <a:rPr lang="en-US" sz="2000" dirty="0" smtClean="0"/>
              <a:t>.</a:t>
            </a:r>
          </a:p>
          <a:p>
            <a:pPr marL="461963">
              <a:buFont typeface="Wingdings" panose="05000000000000000000" pitchFamily="2" charset="2"/>
              <a:buChar char="§"/>
            </a:pPr>
            <a:r>
              <a:rPr lang="en-US" sz="2000" dirty="0" smtClean="0"/>
              <a:t>The </a:t>
            </a:r>
            <a:r>
              <a:rPr lang="en-US" sz="2000" dirty="0"/>
              <a:t>EDM supports both </a:t>
            </a:r>
            <a:r>
              <a:rPr lang="en-US" sz="2000" dirty="0">
                <a:solidFill>
                  <a:srgbClr val="FF0000"/>
                </a:solidFill>
              </a:rPr>
              <a:t>unary</a:t>
            </a:r>
            <a:r>
              <a:rPr lang="en-US" sz="2000" dirty="0"/>
              <a:t> and </a:t>
            </a:r>
            <a:r>
              <a:rPr lang="en-US" sz="2000" dirty="0">
                <a:solidFill>
                  <a:srgbClr val="FF0000"/>
                </a:solidFill>
              </a:rPr>
              <a:t>binary</a:t>
            </a:r>
            <a:r>
              <a:rPr lang="en-US" sz="2000" dirty="0"/>
              <a:t> </a:t>
            </a:r>
            <a:r>
              <a:rPr lang="en-US" sz="2000" dirty="0" smtClean="0">
                <a:solidFill>
                  <a:srgbClr val="0070C0"/>
                </a:solidFill>
              </a:rPr>
              <a:t>relationships</a:t>
            </a:r>
            <a:r>
              <a:rPr lang="en-US" sz="2000" dirty="0" smtClean="0"/>
              <a:t>.</a:t>
            </a:r>
          </a:p>
          <a:p>
            <a:pPr marL="461963">
              <a:buFont typeface="Wingdings" panose="05000000000000000000" pitchFamily="2" charset="2"/>
              <a:buChar char="§"/>
            </a:pPr>
            <a:r>
              <a:rPr lang="en-US" sz="2000" dirty="0" smtClean="0"/>
              <a:t>The </a:t>
            </a:r>
            <a:r>
              <a:rPr lang="en-US" sz="2000" dirty="0">
                <a:solidFill>
                  <a:srgbClr val="FF0000"/>
                </a:solidFill>
              </a:rPr>
              <a:t>association</a:t>
            </a:r>
            <a:r>
              <a:rPr lang="en-US" sz="2000" dirty="0"/>
              <a:t> </a:t>
            </a:r>
            <a:r>
              <a:rPr lang="en-US" sz="2000" dirty="0">
                <a:solidFill>
                  <a:srgbClr val="0070C0"/>
                </a:solidFill>
              </a:rPr>
              <a:t>type of relationship </a:t>
            </a:r>
            <a:r>
              <a:rPr lang="en-US" sz="2000" dirty="0"/>
              <a:t>models the peer to peer connection between </a:t>
            </a:r>
            <a:r>
              <a:rPr lang="en-US" sz="2000" dirty="0" smtClean="0"/>
              <a:t>entities.</a:t>
            </a:r>
          </a:p>
          <a:p>
            <a:pPr marL="687388" indent="-225425">
              <a:buFont typeface="Wingdings" panose="05000000000000000000" pitchFamily="2" charset="2"/>
              <a:buChar char="ü"/>
            </a:pPr>
            <a:r>
              <a:rPr lang="en-US" sz="2000" dirty="0" smtClean="0"/>
              <a:t>In </a:t>
            </a:r>
            <a:r>
              <a:rPr lang="en-US" sz="2000" dirty="0"/>
              <a:t>other words, it links two or more </a:t>
            </a:r>
            <a:r>
              <a:rPr lang="en-US" sz="2000" dirty="0" smtClean="0"/>
              <a:t>entities.</a:t>
            </a:r>
          </a:p>
          <a:p>
            <a:pPr marL="687388" indent="-225425">
              <a:buFont typeface="Wingdings" panose="05000000000000000000" pitchFamily="2" charset="2"/>
              <a:buChar char="ü"/>
            </a:pPr>
            <a:r>
              <a:rPr lang="en-US" sz="2000" dirty="0" smtClean="0"/>
              <a:t>It </a:t>
            </a:r>
            <a:r>
              <a:rPr lang="en-US" sz="2000" dirty="0"/>
              <a:t>has a name and some elements that define the </a:t>
            </a:r>
            <a:r>
              <a:rPr lang="en-US" sz="2000" dirty="0">
                <a:solidFill>
                  <a:srgbClr val="FF0000"/>
                </a:solidFill>
              </a:rPr>
              <a:t>endpoints</a:t>
            </a:r>
            <a:r>
              <a:rPr lang="en-US" sz="2000" dirty="0"/>
              <a:t> of the </a:t>
            </a:r>
            <a:r>
              <a:rPr lang="en-US" sz="2000" dirty="0" smtClean="0">
                <a:solidFill>
                  <a:srgbClr val="0070C0"/>
                </a:solidFill>
              </a:rPr>
              <a:t>association</a:t>
            </a:r>
            <a:r>
              <a:rPr lang="en-US" sz="2000" dirty="0" smtClean="0"/>
              <a:t>.</a:t>
            </a:r>
          </a:p>
          <a:p>
            <a:pPr marL="461963">
              <a:buFont typeface="Wingdings" panose="05000000000000000000" pitchFamily="2" charset="2"/>
              <a:buChar char="§"/>
            </a:pPr>
            <a:r>
              <a:rPr lang="en-US" sz="2000" dirty="0" smtClean="0"/>
              <a:t>The </a:t>
            </a:r>
            <a:r>
              <a:rPr lang="en-US" sz="2000" dirty="0" smtClean="0">
                <a:solidFill>
                  <a:srgbClr val="FF0000"/>
                </a:solidFill>
              </a:rPr>
              <a:t>Figure 3-11</a:t>
            </a:r>
            <a:r>
              <a:rPr lang="en-US" sz="2000" dirty="0" smtClean="0"/>
              <a:t> illustrates </a:t>
            </a:r>
            <a:r>
              <a:rPr lang="en-US" sz="2000" dirty="0"/>
              <a:t>how a Batch entity and a Student entity are related—one batch can have one or more students</a:t>
            </a:r>
            <a:r>
              <a:rPr lang="en-US" sz="2000" dirty="0" smtClean="0"/>
              <a:t>.</a:t>
            </a:r>
          </a:p>
          <a:p>
            <a:pPr marL="461963">
              <a:buFont typeface="Wingdings" panose="05000000000000000000" pitchFamily="2" charset="2"/>
              <a:buChar char="§"/>
            </a:pPr>
            <a:r>
              <a:rPr lang="en-US" sz="2000" dirty="0"/>
              <a:t>An </a:t>
            </a:r>
            <a:r>
              <a:rPr lang="en-US" sz="2000" dirty="0">
                <a:solidFill>
                  <a:srgbClr val="FF0000"/>
                </a:solidFill>
              </a:rPr>
              <a:t>AssociationSet</a:t>
            </a:r>
            <a:r>
              <a:rPr lang="en-US" sz="2000" dirty="0"/>
              <a:t> </a:t>
            </a:r>
            <a:r>
              <a:rPr lang="en-US" sz="2000" dirty="0">
                <a:solidFill>
                  <a:srgbClr val="0070C0"/>
                </a:solidFill>
              </a:rPr>
              <a:t>attribute</a:t>
            </a:r>
            <a:r>
              <a:rPr lang="en-US" sz="2000" dirty="0"/>
              <a:t> is a </a:t>
            </a:r>
            <a:r>
              <a:rPr lang="en-US" sz="2000" dirty="0">
                <a:solidFill>
                  <a:srgbClr val="0070C0"/>
                </a:solidFill>
              </a:rPr>
              <a:t>set of </a:t>
            </a:r>
            <a:r>
              <a:rPr lang="en-US" sz="2000" dirty="0" smtClean="0">
                <a:solidFill>
                  <a:srgbClr val="FF0000"/>
                </a:solidFill>
              </a:rPr>
              <a:t>associations</a:t>
            </a:r>
            <a:r>
              <a:rPr lang="en-US" sz="2000" dirty="0" smtClean="0"/>
              <a:t>.</a:t>
            </a:r>
          </a:p>
          <a:p>
            <a:pPr marL="687388" indent="-225425">
              <a:buFont typeface="Wingdings" panose="05000000000000000000" pitchFamily="2" charset="2"/>
              <a:buChar char="ü"/>
            </a:pPr>
            <a:r>
              <a:rPr lang="en-US" sz="2000" dirty="0" smtClean="0"/>
              <a:t>In </a:t>
            </a:r>
            <a:r>
              <a:rPr lang="en-US" sz="2000" dirty="0"/>
              <a:t>essence, </a:t>
            </a:r>
            <a:r>
              <a:rPr lang="en-US" sz="2000" dirty="0" smtClean="0"/>
              <a:t>it may </a:t>
            </a:r>
            <a:r>
              <a:rPr lang="en-US" sz="2000" dirty="0"/>
              <a:t>be defined as a logical container of one or more associations of the same </a:t>
            </a:r>
            <a:r>
              <a:rPr lang="en-US" sz="2000" dirty="0" smtClean="0"/>
              <a:t>type.</a:t>
            </a:r>
          </a:p>
          <a:p>
            <a:pPr marL="461963">
              <a:buFont typeface="Wingdings" panose="05000000000000000000" pitchFamily="2" charset="2"/>
              <a:buChar char="§"/>
            </a:pPr>
            <a:r>
              <a:rPr lang="en-US" sz="2000" dirty="0" smtClean="0"/>
              <a:t>An </a:t>
            </a:r>
            <a:r>
              <a:rPr lang="en-US" sz="2000" dirty="0">
                <a:solidFill>
                  <a:srgbClr val="FF0000"/>
                </a:solidFill>
              </a:rPr>
              <a:t>association</a:t>
            </a:r>
            <a:r>
              <a:rPr lang="en-US" sz="2000" dirty="0"/>
              <a:t> defines the </a:t>
            </a:r>
            <a:r>
              <a:rPr lang="en-US" sz="2000" dirty="0">
                <a:solidFill>
                  <a:srgbClr val="FF0000"/>
                </a:solidFill>
              </a:rPr>
              <a:t>relationship</a:t>
            </a:r>
            <a:r>
              <a:rPr lang="en-US" sz="2000" dirty="0"/>
              <a:t> </a:t>
            </a:r>
            <a:r>
              <a:rPr lang="en-US" sz="2000" dirty="0">
                <a:solidFill>
                  <a:srgbClr val="0070C0"/>
                </a:solidFill>
              </a:rPr>
              <a:t>between</a:t>
            </a:r>
            <a:r>
              <a:rPr lang="en-US" sz="2000" dirty="0"/>
              <a:t> </a:t>
            </a:r>
            <a:r>
              <a:rPr lang="en-US" sz="2000" dirty="0">
                <a:solidFill>
                  <a:srgbClr val="FF0000"/>
                </a:solidFill>
              </a:rPr>
              <a:t>entity </a:t>
            </a:r>
            <a:r>
              <a:rPr lang="en-US" sz="2000" dirty="0" smtClean="0">
                <a:solidFill>
                  <a:srgbClr val="FF0000"/>
                </a:solidFill>
              </a:rPr>
              <a:t>types</a:t>
            </a:r>
            <a:r>
              <a:rPr lang="en-US" sz="2000" dirty="0" smtClean="0"/>
              <a:t>.</a:t>
            </a:r>
          </a:p>
          <a:p>
            <a:pPr marL="687388" indent="-225425">
              <a:buFont typeface="Wingdings" panose="05000000000000000000" pitchFamily="2" charset="2"/>
              <a:buChar char="ü"/>
            </a:pPr>
            <a:r>
              <a:rPr lang="en-US" sz="2000" dirty="0" smtClean="0"/>
              <a:t>While </a:t>
            </a:r>
            <a:r>
              <a:rPr lang="en-US" sz="2000" dirty="0"/>
              <a:t>an association and an entity represent the types, an AssociationSet attribute and an EntitySet attribute represent the </a:t>
            </a:r>
            <a:r>
              <a:rPr lang="en-US" sz="2000" dirty="0">
                <a:solidFill>
                  <a:srgbClr val="0070C0"/>
                </a:solidFill>
              </a:rPr>
              <a:t>storage location</a:t>
            </a:r>
            <a:r>
              <a:rPr lang="en-US" sz="2000" dirty="0"/>
              <a:t> of those </a:t>
            </a:r>
            <a:r>
              <a:rPr lang="en-US" sz="2000" dirty="0" smtClean="0"/>
              <a:t>types.</a:t>
            </a:r>
          </a:p>
        </p:txBody>
      </p:sp>
      <p:sp>
        <p:nvSpPr>
          <p:cNvPr id="3" name="Date Placeholder 2"/>
          <p:cNvSpPr>
            <a:spLocks noGrp="1"/>
          </p:cNvSpPr>
          <p:nvPr>
            <p:ph type="dt" sz="half" idx="2"/>
          </p:nvPr>
        </p:nvSpPr>
        <p:spPr/>
        <p:txBody>
          <a:bodyPr/>
          <a:lstStyle/>
          <a:p>
            <a:fld id="{BFE5116D-F54C-485E-82DD-930C5E58C05A}"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140</a:t>
            </a:fld>
            <a:endParaRPr lang="en-US"/>
          </a:p>
        </p:txBody>
      </p:sp>
    </p:spTree>
    <p:extLst>
      <p:ext uri="{BB962C8B-B14F-4D97-AF65-F5344CB8AC3E}">
        <p14:creationId xmlns:p14="http://schemas.microsoft.com/office/powerpoint/2010/main" val="351828084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sz="3800" dirty="0"/>
              <a:t>Association sets, associations, containment, </a:t>
            </a:r>
            <a:r>
              <a:rPr lang="en-US" sz="3800" dirty="0" smtClean="0"/>
              <a:t>and multiplicity </a:t>
            </a:r>
            <a:r>
              <a:rPr lang="en-US" sz="3800" dirty="0" smtClean="0">
                <a:solidFill>
                  <a:srgbClr val="C00000"/>
                </a:solidFill>
              </a:rPr>
              <a:t>|</a:t>
            </a:r>
            <a:endParaRPr lang="en-US" sz="3800" dirty="0">
              <a:solidFill>
                <a:srgbClr val="C00000"/>
              </a:solidFill>
            </a:endParaRPr>
          </a:p>
        </p:txBody>
      </p:sp>
      <p:sp>
        <p:nvSpPr>
          <p:cNvPr id="4" name="Content Placeholder 3"/>
          <p:cNvSpPr>
            <a:spLocks noGrp="1"/>
          </p:cNvSpPr>
          <p:nvPr>
            <p:ph idx="1"/>
          </p:nvPr>
        </p:nvSpPr>
        <p:spPr/>
        <p:txBody>
          <a:bodyPr>
            <a:normAutofit/>
          </a:bodyPr>
          <a:lstStyle/>
          <a:p>
            <a:pPr marL="461963">
              <a:buFont typeface="Wingdings" panose="05000000000000000000" pitchFamily="2" charset="2"/>
              <a:buChar char="§"/>
            </a:pPr>
            <a:r>
              <a:rPr lang="en-US" sz="2000" dirty="0" smtClean="0"/>
              <a:t>It </a:t>
            </a:r>
            <a:r>
              <a:rPr lang="en-US" sz="2000" dirty="0"/>
              <a:t>is to be noted that </a:t>
            </a:r>
            <a:r>
              <a:rPr lang="en-US" sz="2000" dirty="0">
                <a:solidFill>
                  <a:srgbClr val="FF0000"/>
                </a:solidFill>
              </a:rPr>
              <a:t>Association </a:t>
            </a:r>
            <a:r>
              <a:rPr lang="en-US" sz="2000" dirty="0">
                <a:solidFill>
                  <a:srgbClr val="0070C0"/>
                </a:solidFill>
              </a:rPr>
              <a:t>and</a:t>
            </a:r>
            <a:r>
              <a:rPr lang="en-US" sz="2000" dirty="0">
                <a:solidFill>
                  <a:srgbClr val="FF0000"/>
                </a:solidFill>
              </a:rPr>
              <a:t> AssociationSet</a:t>
            </a:r>
            <a:r>
              <a:rPr lang="en-US" sz="2000" dirty="0"/>
              <a:t> </a:t>
            </a:r>
            <a:r>
              <a:rPr lang="en-US" sz="2000" dirty="0">
                <a:solidFill>
                  <a:srgbClr val="0070C0"/>
                </a:solidFill>
              </a:rPr>
              <a:t>attributes act as </a:t>
            </a:r>
            <a:r>
              <a:rPr lang="en-US" sz="2000" dirty="0">
                <a:solidFill>
                  <a:srgbClr val="FF0000"/>
                </a:solidFill>
              </a:rPr>
              <a:t>building blocks</a:t>
            </a:r>
            <a:r>
              <a:rPr lang="en-US" sz="2000" dirty="0"/>
              <a:t> to the </a:t>
            </a:r>
            <a:r>
              <a:rPr lang="en-US" sz="2000" dirty="0">
                <a:solidFill>
                  <a:srgbClr val="FF0000"/>
                </a:solidFill>
              </a:rPr>
              <a:t>pre-runtime library</a:t>
            </a:r>
            <a:r>
              <a:rPr lang="en-US" sz="2000" dirty="0"/>
              <a:t> that is created</a:t>
            </a:r>
            <a:r>
              <a:rPr lang="en-US" sz="2000" dirty="0" smtClean="0"/>
              <a:t>.</a:t>
            </a:r>
          </a:p>
          <a:p>
            <a:pPr marL="461963">
              <a:buFont typeface="Wingdings" panose="05000000000000000000" pitchFamily="2" charset="2"/>
              <a:buChar char="§"/>
            </a:pPr>
            <a:r>
              <a:rPr lang="en-US" sz="2000" dirty="0"/>
              <a:t>Here is how </a:t>
            </a:r>
            <a:r>
              <a:rPr lang="en-US" sz="2000" dirty="0">
                <a:solidFill>
                  <a:srgbClr val="FF0000"/>
                </a:solidFill>
              </a:rPr>
              <a:t>AssociationSet</a:t>
            </a:r>
            <a:r>
              <a:rPr lang="en-US" sz="2000" dirty="0"/>
              <a:t> is defined in the </a:t>
            </a:r>
            <a:r>
              <a:rPr lang="en-US" sz="2000" dirty="0" smtClean="0"/>
              <a:t>EDM – </a:t>
            </a:r>
            <a:r>
              <a:rPr lang="en-US" sz="2000" dirty="0" smtClean="0">
                <a:solidFill>
                  <a:srgbClr val="FF0000"/>
                </a:solidFill>
              </a:rPr>
              <a:t>Figure 3-12</a:t>
            </a:r>
            <a:r>
              <a:rPr lang="en-US" sz="2000" dirty="0"/>
              <a:t>.</a:t>
            </a:r>
          </a:p>
        </p:txBody>
      </p:sp>
      <p:sp>
        <p:nvSpPr>
          <p:cNvPr id="3" name="Date Placeholder 2"/>
          <p:cNvSpPr>
            <a:spLocks noGrp="1"/>
          </p:cNvSpPr>
          <p:nvPr>
            <p:ph type="dt" sz="half" idx="2"/>
          </p:nvPr>
        </p:nvSpPr>
        <p:spPr/>
        <p:txBody>
          <a:bodyPr/>
          <a:lstStyle/>
          <a:p>
            <a:fld id="{BFE5116D-F54C-485E-82DD-930C5E58C05A}"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141</a:t>
            </a:fld>
            <a:endParaRPr lang="en-US"/>
          </a:p>
        </p:txBody>
      </p:sp>
    </p:spTree>
    <p:extLst>
      <p:ext uri="{BB962C8B-B14F-4D97-AF65-F5344CB8AC3E}">
        <p14:creationId xmlns:p14="http://schemas.microsoft.com/office/powerpoint/2010/main" val="27221654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3-11 || 3-12</a:t>
            </a:r>
            <a:endParaRPr lang="en-US" dirty="0"/>
          </a:p>
        </p:txBody>
      </p:sp>
      <p:sp>
        <p:nvSpPr>
          <p:cNvPr id="3" name="Date Placeholder 2"/>
          <p:cNvSpPr>
            <a:spLocks noGrp="1"/>
          </p:cNvSpPr>
          <p:nvPr>
            <p:ph type="dt" sz="half" idx="2"/>
          </p:nvPr>
        </p:nvSpPr>
        <p:spPr/>
        <p:txBody>
          <a:bodyPr/>
          <a:lstStyle/>
          <a:p>
            <a:fld id="{BFF52F3E-9F61-4E7A-9C52-A262998569A4}" type="datetime1">
              <a:rPr lang="en-US" smtClean="0"/>
              <a:t>5/7/2018</a:t>
            </a:fld>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142</a:t>
            </a:fld>
            <a:endParaRPr lang="en-US"/>
          </a:p>
        </p:txBody>
      </p:sp>
      <p:pic>
        <p:nvPicPr>
          <p:cNvPr id="6" name="Picture 5"/>
          <p:cNvPicPr>
            <a:picLocks noChangeAspect="1"/>
          </p:cNvPicPr>
          <p:nvPr/>
        </p:nvPicPr>
        <p:blipFill>
          <a:blip r:embed="rId2"/>
          <a:stretch>
            <a:fillRect/>
          </a:stretch>
        </p:blipFill>
        <p:spPr>
          <a:xfrm>
            <a:off x="152400" y="1268362"/>
            <a:ext cx="4671505" cy="2090563"/>
          </a:xfrm>
          <a:prstGeom prst="rect">
            <a:avLst/>
          </a:prstGeom>
          <a:ln>
            <a:solidFill>
              <a:schemeClr val="accent1"/>
            </a:solidFill>
          </a:ln>
        </p:spPr>
      </p:pic>
      <p:pic>
        <p:nvPicPr>
          <p:cNvPr id="8" name="Picture 7"/>
          <p:cNvPicPr>
            <a:picLocks noChangeAspect="1"/>
          </p:cNvPicPr>
          <p:nvPr/>
        </p:nvPicPr>
        <p:blipFill>
          <a:blip r:embed="rId3"/>
          <a:stretch>
            <a:fillRect/>
          </a:stretch>
        </p:blipFill>
        <p:spPr>
          <a:xfrm>
            <a:off x="5106223" y="1273422"/>
            <a:ext cx="4490623" cy="5031883"/>
          </a:xfrm>
          <a:prstGeom prst="rect">
            <a:avLst/>
          </a:prstGeom>
          <a:ln>
            <a:solidFill>
              <a:schemeClr val="accent1"/>
            </a:solidFill>
          </a:ln>
        </p:spPr>
      </p:pic>
    </p:spTree>
    <p:extLst>
      <p:ext uri="{BB962C8B-B14F-4D97-AF65-F5344CB8AC3E}">
        <p14:creationId xmlns:p14="http://schemas.microsoft.com/office/powerpoint/2010/main" val="54779517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Containment</a:t>
            </a:r>
            <a:endParaRPr lang="en-US" dirty="0"/>
          </a:p>
        </p:txBody>
      </p:sp>
      <p:sp>
        <p:nvSpPr>
          <p:cNvPr id="7" name="Content Placeholder 3"/>
          <p:cNvSpPr>
            <a:spLocks noGrp="1"/>
          </p:cNvSpPr>
          <p:nvPr>
            <p:ph idx="1"/>
          </p:nvPr>
        </p:nvSpPr>
        <p:spPr/>
        <p:txBody>
          <a:bodyPr>
            <a:normAutofit/>
          </a:bodyPr>
          <a:lstStyle/>
          <a:p>
            <a:pPr>
              <a:buFont typeface="Wingdings" panose="05000000000000000000" pitchFamily="2" charset="2"/>
              <a:buChar char="v"/>
            </a:pPr>
            <a:r>
              <a:rPr lang="en-US" sz="2000" dirty="0"/>
              <a:t>Containment is a type of </a:t>
            </a:r>
            <a:r>
              <a:rPr lang="en-US" sz="2000" dirty="0">
                <a:solidFill>
                  <a:srgbClr val="FF0000"/>
                </a:solidFill>
              </a:rPr>
              <a:t>bidirectional relationship</a:t>
            </a:r>
            <a:r>
              <a:rPr lang="en-US" sz="2000" dirty="0"/>
              <a:t> with the multiplicity as 1 to 0..</a:t>
            </a:r>
            <a:r>
              <a:rPr lang="en-US" sz="2000" dirty="0" smtClean="0"/>
              <a:t>N.</a:t>
            </a:r>
          </a:p>
          <a:p>
            <a:pPr marL="461963">
              <a:buFont typeface="Wingdings" panose="05000000000000000000" pitchFamily="2" charset="2"/>
              <a:buChar char="§"/>
            </a:pPr>
            <a:r>
              <a:rPr lang="en-US" sz="2000" dirty="0" smtClean="0"/>
              <a:t>A </a:t>
            </a:r>
            <a:r>
              <a:rPr lang="en-US" sz="2000" dirty="0">
                <a:solidFill>
                  <a:srgbClr val="FF0000"/>
                </a:solidFill>
              </a:rPr>
              <a:t>containment</a:t>
            </a:r>
            <a:r>
              <a:rPr lang="en-US" sz="2000" dirty="0"/>
              <a:t> </a:t>
            </a:r>
            <a:r>
              <a:rPr lang="en-US" sz="2000" dirty="0">
                <a:solidFill>
                  <a:srgbClr val="0070C0"/>
                </a:solidFill>
              </a:rPr>
              <a:t>relation</a:t>
            </a:r>
            <a:r>
              <a:rPr lang="en-US" sz="2000" dirty="0"/>
              <a:t> can be used to </a:t>
            </a:r>
            <a:r>
              <a:rPr lang="en-US" sz="2000" dirty="0">
                <a:solidFill>
                  <a:srgbClr val="0070C0"/>
                </a:solidFill>
              </a:rPr>
              <a:t>represent</a:t>
            </a:r>
            <a:r>
              <a:rPr lang="en-US" sz="2000" dirty="0"/>
              <a:t> </a:t>
            </a:r>
            <a:r>
              <a:rPr lang="en-US" sz="2000" dirty="0">
                <a:solidFill>
                  <a:srgbClr val="FF0000"/>
                </a:solidFill>
              </a:rPr>
              <a:t>inheritance</a:t>
            </a:r>
            <a:r>
              <a:rPr lang="en-US" sz="2000" dirty="0"/>
              <a:t> </a:t>
            </a:r>
            <a:r>
              <a:rPr lang="en-US" sz="2000" dirty="0">
                <a:solidFill>
                  <a:srgbClr val="0070C0"/>
                </a:solidFill>
              </a:rPr>
              <a:t>between</a:t>
            </a:r>
            <a:r>
              <a:rPr lang="en-US" sz="2000" dirty="0"/>
              <a:t> </a:t>
            </a:r>
            <a:r>
              <a:rPr lang="en-US" sz="2000" dirty="0" smtClean="0">
                <a:solidFill>
                  <a:srgbClr val="FF0000"/>
                </a:solidFill>
              </a:rPr>
              <a:t>entities</a:t>
            </a:r>
            <a:r>
              <a:rPr lang="en-US" sz="2000" dirty="0" smtClean="0"/>
              <a:t>.</a:t>
            </a:r>
          </a:p>
          <a:p>
            <a:pPr marL="461963">
              <a:buFont typeface="Wingdings" panose="05000000000000000000" pitchFamily="2" charset="2"/>
              <a:buChar char="§"/>
            </a:pPr>
            <a:r>
              <a:rPr lang="en-US" sz="2000" dirty="0" smtClean="0"/>
              <a:t>Here </a:t>
            </a:r>
            <a:r>
              <a:rPr lang="en-US" sz="2000" dirty="0"/>
              <a:t>is an example of how a containment relationship is defined in the </a:t>
            </a:r>
            <a:r>
              <a:rPr lang="en-US" sz="2000" dirty="0" smtClean="0"/>
              <a:t>EDM.</a:t>
            </a:r>
          </a:p>
          <a:p>
            <a:pPr marL="461963">
              <a:buFont typeface="Wingdings" panose="05000000000000000000" pitchFamily="2" charset="2"/>
              <a:buChar char="§"/>
            </a:pPr>
            <a:r>
              <a:rPr lang="en-US" sz="2000" dirty="0" smtClean="0"/>
              <a:t>A </a:t>
            </a:r>
            <a:r>
              <a:rPr lang="en-US" sz="2000" dirty="0"/>
              <a:t>parent can have one or more or zero children</a:t>
            </a:r>
            <a:r>
              <a:rPr lang="en-US" sz="2000" dirty="0" smtClean="0"/>
              <a:t>:</a:t>
            </a:r>
            <a:endParaRPr lang="en-US" sz="2000" dirty="0"/>
          </a:p>
        </p:txBody>
      </p:sp>
      <p:sp>
        <p:nvSpPr>
          <p:cNvPr id="4" name="Date Placeholder 3"/>
          <p:cNvSpPr>
            <a:spLocks noGrp="1"/>
          </p:cNvSpPr>
          <p:nvPr>
            <p:ph type="dt" sz="half" idx="2"/>
          </p:nvPr>
        </p:nvSpPr>
        <p:spPr/>
        <p:txBody>
          <a:bodyPr/>
          <a:lstStyle/>
          <a:p>
            <a:fld id="{A5D41EE8-E7DD-4C77-90AD-2A656EE7AFA0}"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143</a:t>
            </a:fld>
            <a:endParaRPr lang="en-US"/>
          </a:p>
        </p:txBody>
      </p:sp>
      <p:pic>
        <p:nvPicPr>
          <p:cNvPr id="3" name="Picture 2"/>
          <p:cNvPicPr>
            <a:picLocks noChangeAspect="1"/>
          </p:cNvPicPr>
          <p:nvPr/>
        </p:nvPicPr>
        <p:blipFill>
          <a:blip r:embed="rId2"/>
          <a:stretch>
            <a:fillRect/>
          </a:stretch>
        </p:blipFill>
        <p:spPr>
          <a:xfrm>
            <a:off x="633806" y="2860209"/>
            <a:ext cx="6095983" cy="973560"/>
          </a:xfrm>
          <a:prstGeom prst="rect">
            <a:avLst/>
          </a:prstGeom>
          <a:ln>
            <a:solidFill>
              <a:schemeClr val="accent1"/>
            </a:solidFill>
          </a:ln>
        </p:spPr>
      </p:pic>
    </p:spTree>
    <p:extLst>
      <p:ext uri="{BB962C8B-B14F-4D97-AF65-F5344CB8AC3E}">
        <p14:creationId xmlns:p14="http://schemas.microsoft.com/office/powerpoint/2010/main" val="77875876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Multiplicity</a:t>
            </a:r>
            <a:endParaRPr lang="en-US" dirty="0"/>
          </a:p>
        </p:txBody>
      </p:sp>
      <p:sp>
        <p:nvSpPr>
          <p:cNvPr id="7" name="Content Placeholder 3"/>
          <p:cNvSpPr>
            <a:spLocks noGrp="1"/>
          </p:cNvSpPr>
          <p:nvPr>
            <p:ph idx="1"/>
          </p:nvPr>
        </p:nvSpPr>
        <p:spPr/>
        <p:txBody>
          <a:bodyPr>
            <a:normAutofit/>
          </a:bodyPr>
          <a:lstStyle/>
          <a:p>
            <a:pPr>
              <a:buFont typeface="Wingdings" panose="05000000000000000000" pitchFamily="2" charset="2"/>
              <a:buChar char="v"/>
            </a:pPr>
            <a:r>
              <a:rPr lang="en-US" sz="2000" dirty="0"/>
              <a:t>Multiplicity is used to define the number of entity instances that are related to the </a:t>
            </a:r>
            <a:r>
              <a:rPr lang="en-US" sz="2000" dirty="0" smtClean="0"/>
              <a:t>other.</a:t>
            </a:r>
          </a:p>
          <a:p>
            <a:pPr marL="461963" indent="-234950">
              <a:buFont typeface="Wingdings" panose="05000000000000000000" pitchFamily="2" charset="2"/>
              <a:buChar char="§"/>
            </a:pPr>
            <a:r>
              <a:rPr lang="en-US" sz="2000" dirty="0" smtClean="0"/>
              <a:t>Based </a:t>
            </a:r>
            <a:r>
              <a:rPr lang="en-US" sz="2000" dirty="0"/>
              <a:t>on multiplicity, relationships between entities can be one of the </a:t>
            </a:r>
            <a:r>
              <a:rPr lang="en-US" sz="2000" dirty="0" smtClean="0"/>
              <a:t>following:</a:t>
            </a:r>
          </a:p>
          <a:p>
            <a:pPr marL="687388" indent="-225425">
              <a:buFont typeface="Wingdings" panose="05000000000000000000" pitchFamily="2" charset="2"/>
              <a:buChar char="ü"/>
            </a:pPr>
            <a:r>
              <a:rPr lang="en-US" sz="2000" dirty="0" smtClean="0"/>
              <a:t>One-to-one</a:t>
            </a:r>
          </a:p>
          <a:p>
            <a:pPr marL="687388" indent="-225425">
              <a:buFont typeface="Wingdings" panose="05000000000000000000" pitchFamily="2" charset="2"/>
              <a:buChar char="ü"/>
            </a:pPr>
            <a:r>
              <a:rPr lang="en-US" sz="2000" dirty="0" smtClean="0"/>
              <a:t>One-to-many</a:t>
            </a:r>
          </a:p>
          <a:p>
            <a:pPr marL="687388" indent="-225425">
              <a:buFont typeface="Wingdings" panose="05000000000000000000" pitchFamily="2" charset="2"/>
              <a:buChar char="ü"/>
            </a:pPr>
            <a:r>
              <a:rPr lang="en-US" sz="2000" dirty="0" smtClean="0"/>
              <a:t>Many-to-many</a:t>
            </a:r>
          </a:p>
          <a:p>
            <a:pPr marL="461963" indent="-234950">
              <a:buFont typeface="Wingdings" panose="05000000000000000000" pitchFamily="2" charset="2"/>
              <a:buChar char="§"/>
            </a:pPr>
            <a:r>
              <a:rPr lang="en-US" sz="2000" dirty="0" smtClean="0"/>
              <a:t>The </a:t>
            </a:r>
            <a:r>
              <a:rPr lang="en-US" sz="2000" dirty="0"/>
              <a:t>figure given next illustrates how multiplicity is defined</a:t>
            </a:r>
            <a:r>
              <a:rPr lang="en-US" sz="2000" dirty="0" smtClean="0"/>
              <a:t>:</a:t>
            </a:r>
          </a:p>
          <a:p>
            <a:pPr marL="227013" indent="0">
              <a:buNone/>
            </a:pPr>
            <a:endParaRPr lang="en-US" sz="2000" dirty="0"/>
          </a:p>
          <a:p>
            <a:pPr marL="227013" indent="0">
              <a:buNone/>
            </a:pPr>
            <a:endParaRPr lang="en-US" sz="2000" dirty="0" smtClean="0"/>
          </a:p>
          <a:p>
            <a:pPr marL="227013" indent="0">
              <a:buNone/>
            </a:pPr>
            <a:endParaRPr lang="en-US" sz="2000" dirty="0"/>
          </a:p>
          <a:p>
            <a:pPr marL="227013" indent="0">
              <a:buNone/>
            </a:pPr>
            <a:endParaRPr lang="en-US" sz="2000" dirty="0" smtClean="0"/>
          </a:p>
          <a:p>
            <a:pPr marL="227013" indent="0">
              <a:buNone/>
            </a:pPr>
            <a:endParaRPr lang="en-US" sz="2000" dirty="0" smtClean="0"/>
          </a:p>
          <a:p>
            <a:pPr marL="461963" indent="-234950">
              <a:buFont typeface="Wingdings" panose="05000000000000000000" pitchFamily="2" charset="2"/>
              <a:buChar char="§"/>
            </a:pPr>
            <a:r>
              <a:rPr lang="en-US" sz="2000" dirty="0" smtClean="0"/>
              <a:t>The </a:t>
            </a:r>
            <a:r>
              <a:rPr lang="en-US" sz="2000" dirty="0">
                <a:solidFill>
                  <a:srgbClr val="FF0000"/>
                </a:solidFill>
              </a:rPr>
              <a:t>Multiplicity</a:t>
            </a:r>
            <a:r>
              <a:rPr lang="en-US" sz="2000" dirty="0"/>
              <a:t> </a:t>
            </a:r>
            <a:r>
              <a:rPr lang="en-US" sz="2000" dirty="0">
                <a:solidFill>
                  <a:srgbClr val="0070C0"/>
                </a:solidFill>
              </a:rPr>
              <a:t>attribute</a:t>
            </a:r>
            <a:r>
              <a:rPr lang="en-US" sz="2000" dirty="0"/>
              <a:t> as shown in the preceding code snippet, is used to define one-to-one, one-to-many, or many-to-many relations among the entities</a:t>
            </a:r>
            <a:r>
              <a:rPr lang="en-US" sz="2000" dirty="0" smtClean="0"/>
              <a:t>.</a:t>
            </a:r>
            <a:endParaRPr lang="en-US" sz="2000" dirty="0"/>
          </a:p>
        </p:txBody>
      </p:sp>
      <p:sp>
        <p:nvSpPr>
          <p:cNvPr id="3" name="Date Placeholder 2"/>
          <p:cNvSpPr>
            <a:spLocks noGrp="1"/>
          </p:cNvSpPr>
          <p:nvPr>
            <p:ph type="dt" sz="half" idx="2"/>
          </p:nvPr>
        </p:nvSpPr>
        <p:spPr/>
        <p:txBody>
          <a:bodyPr/>
          <a:lstStyle/>
          <a:p>
            <a:fld id="{72D36CE4-F7A3-4719-90DD-0D5427C548A7}"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144</a:t>
            </a:fld>
            <a:endParaRPr lang="en-US"/>
          </a:p>
        </p:txBody>
      </p:sp>
      <p:pic>
        <p:nvPicPr>
          <p:cNvPr id="4" name="Picture 3"/>
          <p:cNvPicPr>
            <a:picLocks noChangeAspect="1"/>
          </p:cNvPicPr>
          <p:nvPr/>
        </p:nvPicPr>
        <p:blipFill>
          <a:blip r:embed="rId2"/>
          <a:stretch>
            <a:fillRect/>
          </a:stretch>
        </p:blipFill>
        <p:spPr>
          <a:xfrm>
            <a:off x="905689" y="3678124"/>
            <a:ext cx="3265716" cy="1961658"/>
          </a:xfrm>
          <a:prstGeom prst="rect">
            <a:avLst/>
          </a:prstGeom>
          <a:ln>
            <a:solidFill>
              <a:schemeClr val="accent1"/>
            </a:solidFill>
          </a:ln>
        </p:spPr>
      </p:pic>
    </p:spTree>
    <p:extLst>
      <p:ext uri="{BB962C8B-B14F-4D97-AF65-F5344CB8AC3E}">
        <p14:creationId xmlns:p14="http://schemas.microsoft.com/office/powerpoint/2010/main" val="304911736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What are entity containers</a:t>
            </a:r>
            <a:r>
              <a:rPr lang="en-US" dirty="0" smtClean="0"/>
              <a:t>?</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An </a:t>
            </a:r>
            <a:r>
              <a:rPr lang="en-US" sz="2000" dirty="0">
                <a:solidFill>
                  <a:srgbClr val="FF0000"/>
                </a:solidFill>
              </a:rPr>
              <a:t>entity set</a:t>
            </a:r>
            <a:r>
              <a:rPr lang="en-US" sz="2000" dirty="0"/>
              <a:t> is defined as a </a:t>
            </a:r>
            <a:r>
              <a:rPr lang="en-US" sz="2000" dirty="0">
                <a:solidFill>
                  <a:srgbClr val="FF0000"/>
                </a:solidFill>
              </a:rPr>
              <a:t>logical container</a:t>
            </a:r>
            <a:r>
              <a:rPr lang="en-US" sz="2000" dirty="0"/>
              <a:t> for </a:t>
            </a:r>
            <a:r>
              <a:rPr lang="en-US" sz="2000" dirty="0">
                <a:solidFill>
                  <a:srgbClr val="FF0000"/>
                </a:solidFill>
              </a:rPr>
              <a:t>entities</a:t>
            </a:r>
            <a:r>
              <a:rPr lang="en-US" sz="2000" dirty="0"/>
              <a:t> of a particular type and its </a:t>
            </a:r>
            <a:r>
              <a:rPr lang="en-US" sz="2000" dirty="0" smtClean="0"/>
              <a:t>subtypes.</a:t>
            </a:r>
          </a:p>
          <a:p>
            <a:pPr marL="461963">
              <a:buFont typeface="Wingdings" panose="05000000000000000000" pitchFamily="2" charset="2"/>
              <a:buChar char="§"/>
            </a:pPr>
            <a:r>
              <a:rPr lang="en-US" sz="2000" dirty="0" smtClean="0"/>
              <a:t>All </a:t>
            </a:r>
            <a:r>
              <a:rPr lang="en-US" sz="2000" dirty="0">
                <a:solidFill>
                  <a:srgbClr val="FF0000"/>
                </a:solidFill>
              </a:rPr>
              <a:t>EntitySets </a:t>
            </a:r>
            <a:r>
              <a:rPr lang="en-US" sz="2000" dirty="0">
                <a:solidFill>
                  <a:srgbClr val="0070C0"/>
                </a:solidFill>
              </a:rPr>
              <a:t>and</a:t>
            </a:r>
            <a:r>
              <a:rPr lang="en-US" sz="2000" dirty="0">
                <a:solidFill>
                  <a:srgbClr val="FF0000"/>
                </a:solidFill>
              </a:rPr>
              <a:t> AssociationSets</a:t>
            </a:r>
            <a:r>
              <a:rPr lang="en-US" sz="2000" dirty="0"/>
              <a:t> are defined within the </a:t>
            </a:r>
            <a:r>
              <a:rPr lang="en-US" sz="2000" dirty="0">
                <a:solidFill>
                  <a:srgbClr val="0070C0"/>
                </a:solidFill>
              </a:rPr>
              <a:t>context</a:t>
            </a:r>
            <a:r>
              <a:rPr lang="en-US" sz="2000" dirty="0"/>
              <a:t> of the </a:t>
            </a:r>
            <a:r>
              <a:rPr lang="en-US" sz="2000" dirty="0">
                <a:solidFill>
                  <a:srgbClr val="FF0000"/>
                </a:solidFill>
              </a:rPr>
              <a:t>entity container</a:t>
            </a:r>
            <a:r>
              <a:rPr lang="en-US" sz="2000" dirty="0"/>
              <a:t>, which is a </a:t>
            </a:r>
            <a:r>
              <a:rPr lang="en-US" sz="2000" dirty="0">
                <a:solidFill>
                  <a:srgbClr val="FF0000"/>
                </a:solidFill>
              </a:rPr>
              <a:t>logical grouping</a:t>
            </a:r>
            <a:r>
              <a:rPr lang="en-US" sz="2000" dirty="0"/>
              <a:t> of </a:t>
            </a:r>
            <a:r>
              <a:rPr lang="en-US" sz="2000" dirty="0">
                <a:solidFill>
                  <a:srgbClr val="0070C0"/>
                </a:solidFill>
              </a:rPr>
              <a:t>EntitySets and </a:t>
            </a:r>
            <a:r>
              <a:rPr lang="en-US" sz="2000" dirty="0" smtClean="0">
                <a:solidFill>
                  <a:srgbClr val="0070C0"/>
                </a:solidFill>
              </a:rPr>
              <a:t>RelationshipSets</a:t>
            </a:r>
            <a:r>
              <a:rPr lang="en-US" sz="2000" dirty="0" smtClean="0"/>
              <a:t>.</a:t>
            </a:r>
          </a:p>
          <a:p>
            <a:pPr marL="461963">
              <a:buFont typeface="Wingdings" panose="05000000000000000000" pitchFamily="2" charset="2"/>
              <a:buChar char="§"/>
            </a:pPr>
            <a:r>
              <a:rPr lang="en-US" sz="2000" dirty="0" smtClean="0"/>
              <a:t>Here </a:t>
            </a:r>
            <a:r>
              <a:rPr lang="en-US" sz="2000" dirty="0"/>
              <a:t>is an example of how an EntityContainer attribute is defined in the </a:t>
            </a:r>
            <a:r>
              <a:rPr lang="en-US" sz="2000" dirty="0" smtClean="0"/>
              <a:t>EDM – </a:t>
            </a:r>
            <a:r>
              <a:rPr lang="en-US" sz="2000" dirty="0" smtClean="0">
                <a:solidFill>
                  <a:srgbClr val="FF0000"/>
                </a:solidFill>
              </a:rPr>
              <a:t>Figure 3-13</a:t>
            </a:r>
            <a:r>
              <a:rPr lang="en-US" sz="2000" dirty="0" smtClean="0"/>
              <a:t>.</a:t>
            </a:r>
          </a:p>
          <a:p>
            <a:pPr marL="461963">
              <a:buFont typeface="Wingdings" panose="05000000000000000000" pitchFamily="2" charset="2"/>
              <a:buChar char="§"/>
            </a:pPr>
            <a:r>
              <a:rPr lang="en-US" sz="2000" dirty="0"/>
              <a:t>In the next section, we will revisit the Security EDM and take a look at its components (the CSDL, MSL, and SSDL sections</a:t>
            </a:r>
            <a:r>
              <a:rPr lang="en-US" sz="2000" dirty="0" smtClean="0"/>
              <a:t>).</a:t>
            </a:r>
            <a:endParaRPr lang="en-US" sz="2000" dirty="0"/>
          </a:p>
        </p:txBody>
      </p:sp>
      <p:sp>
        <p:nvSpPr>
          <p:cNvPr id="3" name="Date Placeholder 2"/>
          <p:cNvSpPr>
            <a:spLocks noGrp="1"/>
          </p:cNvSpPr>
          <p:nvPr>
            <p:ph type="dt" sz="half" idx="2"/>
          </p:nvPr>
        </p:nvSpPr>
        <p:spPr/>
        <p:txBody>
          <a:bodyPr/>
          <a:lstStyle/>
          <a:p>
            <a:fld id="{CE41D601-8C10-4E12-A33E-EBC1B0C24E67}"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145</a:t>
            </a:fld>
            <a:endParaRPr lang="en-US"/>
          </a:p>
        </p:txBody>
      </p:sp>
    </p:spTree>
    <p:extLst>
      <p:ext uri="{BB962C8B-B14F-4D97-AF65-F5344CB8AC3E}">
        <p14:creationId xmlns:p14="http://schemas.microsoft.com/office/powerpoint/2010/main" val="98371935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3-13</a:t>
            </a:r>
            <a:endParaRPr lang="en-US" dirty="0"/>
          </a:p>
        </p:txBody>
      </p:sp>
      <p:sp>
        <p:nvSpPr>
          <p:cNvPr id="4" name="Date Placeholder 3"/>
          <p:cNvSpPr>
            <a:spLocks noGrp="1"/>
          </p:cNvSpPr>
          <p:nvPr>
            <p:ph type="dt" sz="half" idx="2"/>
          </p:nvPr>
        </p:nvSpPr>
        <p:spPr/>
        <p:txBody>
          <a:bodyPr/>
          <a:lstStyle/>
          <a:p>
            <a:fld id="{17090B69-4825-4680-ABF9-99B7CDD074E3}"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146</a:t>
            </a:fld>
            <a:endParaRPr lang="en-US"/>
          </a:p>
        </p:txBody>
      </p:sp>
      <p:pic>
        <p:nvPicPr>
          <p:cNvPr id="3" name="Picture 2"/>
          <p:cNvPicPr>
            <a:picLocks noChangeAspect="1"/>
          </p:cNvPicPr>
          <p:nvPr/>
        </p:nvPicPr>
        <p:blipFill>
          <a:blip r:embed="rId2"/>
          <a:stretch>
            <a:fillRect/>
          </a:stretch>
        </p:blipFill>
        <p:spPr>
          <a:xfrm>
            <a:off x="152400" y="1250589"/>
            <a:ext cx="8650142" cy="5178049"/>
          </a:xfrm>
          <a:prstGeom prst="rect">
            <a:avLst/>
          </a:prstGeom>
          <a:ln>
            <a:solidFill>
              <a:schemeClr val="accent1"/>
            </a:solidFill>
          </a:ln>
        </p:spPr>
      </p:pic>
    </p:spTree>
    <p:extLst>
      <p:ext uri="{BB962C8B-B14F-4D97-AF65-F5344CB8AC3E}">
        <p14:creationId xmlns:p14="http://schemas.microsoft.com/office/powerpoint/2010/main" val="114545018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Exploring the Security </a:t>
            </a:r>
            <a:r>
              <a:rPr lang="en-US" dirty="0" smtClean="0">
                <a:solidFill>
                  <a:schemeClr val="bg1"/>
                </a:solidFill>
              </a:rPr>
              <a:t>EDM</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a:t>
            </a:r>
            <a:r>
              <a:rPr lang="en-US" sz="2000" dirty="0">
                <a:solidFill>
                  <a:srgbClr val="FF0000"/>
                </a:solidFill>
              </a:rPr>
              <a:t>EDM</a:t>
            </a:r>
            <a:r>
              <a:rPr lang="en-US" sz="2000" dirty="0"/>
              <a:t> allows the </a:t>
            </a:r>
            <a:r>
              <a:rPr lang="en-US" sz="2000" dirty="0">
                <a:solidFill>
                  <a:srgbClr val="FF0000"/>
                </a:solidFill>
              </a:rPr>
              <a:t>application</a:t>
            </a:r>
            <a:r>
              <a:rPr lang="en-US" sz="2000" dirty="0"/>
              <a:t> to have its own </a:t>
            </a:r>
            <a:r>
              <a:rPr lang="en-US" sz="2000" dirty="0">
                <a:solidFill>
                  <a:srgbClr val="FF0000"/>
                </a:solidFill>
              </a:rPr>
              <a:t>view</a:t>
            </a:r>
            <a:r>
              <a:rPr lang="en-US" sz="2000" dirty="0"/>
              <a:t> of the </a:t>
            </a:r>
            <a:r>
              <a:rPr lang="en-US" sz="2000" dirty="0">
                <a:solidFill>
                  <a:srgbClr val="FF0000"/>
                </a:solidFill>
              </a:rPr>
              <a:t>application's </a:t>
            </a:r>
            <a:r>
              <a:rPr lang="en-US" sz="2000" dirty="0" smtClean="0">
                <a:solidFill>
                  <a:srgbClr val="FF0000"/>
                </a:solidFill>
              </a:rPr>
              <a:t>data</a:t>
            </a:r>
            <a:r>
              <a:rPr lang="en-US" sz="2000" dirty="0" smtClean="0"/>
              <a:t>.</a:t>
            </a:r>
          </a:p>
          <a:p>
            <a:pPr marL="461963">
              <a:buFont typeface="Wingdings" panose="05000000000000000000" pitchFamily="2" charset="2"/>
              <a:buChar char="§"/>
            </a:pPr>
            <a:r>
              <a:rPr lang="en-US" sz="2000" dirty="0" smtClean="0"/>
              <a:t>Consider </a:t>
            </a:r>
            <a:r>
              <a:rPr lang="en-US" sz="2000" dirty="0"/>
              <a:t>the following EDM created using the Visual Studio 2015 ADO.NET EDM </a:t>
            </a:r>
            <a:r>
              <a:rPr lang="en-US" sz="2000" dirty="0" smtClean="0"/>
              <a:t>Wizard – </a:t>
            </a:r>
            <a:r>
              <a:rPr lang="en-US" sz="2000" dirty="0" smtClean="0">
                <a:solidFill>
                  <a:srgbClr val="FF0000"/>
                </a:solidFill>
              </a:rPr>
              <a:t>Figure 3-14</a:t>
            </a:r>
            <a:r>
              <a:rPr lang="en-US" sz="2000" dirty="0" smtClean="0"/>
              <a:t>.</a:t>
            </a:r>
          </a:p>
          <a:p>
            <a:pPr marL="461963">
              <a:buFont typeface="Wingdings" panose="05000000000000000000" pitchFamily="2" charset="2"/>
              <a:buChar char="§"/>
            </a:pPr>
            <a:r>
              <a:rPr lang="en-US" sz="2000" dirty="0"/>
              <a:t>Note that the relationships and the respective fields are displayed along with their </a:t>
            </a:r>
            <a:r>
              <a:rPr lang="en-US" sz="2000" dirty="0" smtClean="0"/>
              <a:t>multiplicity.</a:t>
            </a:r>
          </a:p>
          <a:p>
            <a:pPr marL="461963">
              <a:buFont typeface="Wingdings" panose="05000000000000000000" pitchFamily="2" charset="2"/>
              <a:buChar char="§"/>
            </a:pPr>
            <a:r>
              <a:rPr lang="en-US" sz="2000" dirty="0" smtClean="0"/>
              <a:t>You </a:t>
            </a:r>
            <a:r>
              <a:rPr lang="en-US" sz="2000" dirty="0"/>
              <a:t>can also see the </a:t>
            </a:r>
            <a:r>
              <a:rPr lang="en-US" sz="2000" dirty="0">
                <a:solidFill>
                  <a:srgbClr val="FF0000"/>
                </a:solidFill>
              </a:rPr>
              <a:t>scalar</a:t>
            </a:r>
            <a:r>
              <a:rPr lang="en-US" sz="2000" dirty="0"/>
              <a:t> and </a:t>
            </a:r>
            <a:r>
              <a:rPr lang="en-US" sz="2000" dirty="0">
                <a:solidFill>
                  <a:srgbClr val="FF0000"/>
                </a:solidFill>
              </a:rPr>
              <a:t>navigation</a:t>
            </a:r>
            <a:r>
              <a:rPr lang="en-US" sz="2000" dirty="0"/>
              <a:t> </a:t>
            </a:r>
            <a:r>
              <a:rPr lang="en-US" sz="2000" dirty="0" smtClean="0">
                <a:solidFill>
                  <a:srgbClr val="0070C0"/>
                </a:solidFill>
              </a:rPr>
              <a:t>properties</a:t>
            </a:r>
            <a:r>
              <a:rPr lang="en-US" sz="2000" dirty="0" smtClean="0"/>
              <a:t>.</a:t>
            </a:r>
          </a:p>
          <a:p>
            <a:pPr marL="687388" lvl="1" indent="-220663">
              <a:buFont typeface="Wingdings" panose="05000000000000000000" pitchFamily="2" charset="2"/>
              <a:buChar char="ü"/>
            </a:pPr>
            <a:r>
              <a:rPr lang="en-US" dirty="0" smtClean="0"/>
              <a:t>While </a:t>
            </a:r>
            <a:r>
              <a:rPr lang="en-US" dirty="0"/>
              <a:t>the Scalar Properties section lists the </a:t>
            </a:r>
            <a:r>
              <a:rPr lang="en-US" dirty="0">
                <a:solidFill>
                  <a:srgbClr val="FF0000"/>
                </a:solidFill>
              </a:rPr>
              <a:t>attributes</a:t>
            </a:r>
            <a:r>
              <a:rPr lang="en-US" dirty="0"/>
              <a:t> or the </a:t>
            </a:r>
            <a:r>
              <a:rPr lang="en-US" dirty="0">
                <a:solidFill>
                  <a:srgbClr val="FF0000"/>
                </a:solidFill>
              </a:rPr>
              <a:t>fields</a:t>
            </a:r>
            <a:r>
              <a:rPr lang="en-US" dirty="0"/>
              <a:t> of the </a:t>
            </a:r>
            <a:r>
              <a:rPr lang="en-US" dirty="0" smtClean="0">
                <a:solidFill>
                  <a:srgbClr val="FF0000"/>
                </a:solidFill>
              </a:rPr>
              <a:t>entity</a:t>
            </a:r>
          </a:p>
          <a:p>
            <a:pPr marL="687388" lvl="1" indent="-220663">
              <a:buFont typeface="Wingdings" panose="05000000000000000000" pitchFamily="2" charset="2"/>
              <a:buChar char="ü"/>
            </a:pPr>
            <a:r>
              <a:rPr lang="en-US" dirty="0" smtClean="0"/>
              <a:t>the </a:t>
            </a:r>
            <a:r>
              <a:rPr lang="en-US" dirty="0"/>
              <a:t>Navigation Properties are those that denote the </a:t>
            </a:r>
            <a:r>
              <a:rPr lang="en-US" dirty="0">
                <a:solidFill>
                  <a:srgbClr val="FF0000"/>
                </a:solidFill>
              </a:rPr>
              <a:t>associations</a:t>
            </a:r>
            <a:r>
              <a:rPr lang="en-US" dirty="0"/>
              <a:t> of a particular entity with other </a:t>
            </a:r>
            <a:r>
              <a:rPr lang="en-US" dirty="0" smtClean="0"/>
              <a:t>entities</a:t>
            </a:r>
          </a:p>
          <a:p>
            <a:pPr marL="461963">
              <a:buFont typeface="Wingdings" panose="05000000000000000000" pitchFamily="2" charset="2"/>
              <a:buChar char="§"/>
            </a:pPr>
            <a:r>
              <a:rPr lang="en-US" sz="2000" dirty="0" smtClean="0"/>
              <a:t>As </a:t>
            </a:r>
            <a:r>
              <a:rPr lang="en-US" sz="2000" dirty="0"/>
              <a:t>an example, the UserRole entity uses the User and the Role entities to relate its foreign keys UserID and RoleID </a:t>
            </a:r>
            <a:r>
              <a:rPr lang="en-US" sz="2000" dirty="0" smtClean="0"/>
              <a:t>respectively.</a:t>
            </a:r>
          </a:p>
          <a:p>
            <a:pPr marL="461963">
              <a:buFont typeface="Wingdings" panose="05000000000000000000" pitchFamily="2" charset="2"/>
              <a:buChar char="§"/>
            </a:pPr>
            <a:r>
              <a:rPr lang="en-US" sz="2000" dirty="0" smtClean="0"/>
              <a:t>This </a:t>
            </a:r>
            <a:r>
              <a:rPr lang="en-US" sz="2000" dirty="0"/>
              <a:t>is also called a </a:t>
            </a:r>
            <a:r>
              <a:rPr lang="en-US" sz="2000" dirty="0">
                <a:solidFill>
                  <a:srgbClr val="FF0000"/>
                </a:solidFill>
              </a:rPr>
              <a:t>join table</a:t>
            </a:r>
            <a:r>
              <a:rPr lang="en-US" sz="2000" dirty="0"/>
              <a:t> and facilitates a </a:t>
            </a:r>
            <a:r>
              <a:rPr lang="en-US" sz="2000" dirty="0">
                <a:solidFill>
                  <a:srgbClr val="FF0000"/>
                </a:solidFill>
              </a:rPr>
              <a:t>many-to-many </a:t>
            </a:r>
            <a:r>
              <a:rPr lang="en-US" sz="2000" dirty="0">
                <a:solidFill>
                  <a:srgbClr val="0070C0"/>
                </a:solidFill>
              </a:rPr>
              <a:t>relationship</a:t>
            </a:r>
            <a:r>
              <a:rPr lang="en-US" sz="2000" dirty="0" smtClean="0"/>
              <a:t>.</a:t>
            </a:r>
            <a:endParaRPr lang="en-US" sz="2000" dirty="0"/>
          </a:p>
        </p:txBody>
      </p:sp>
      <p:sp>
        <p:nvSpPr>
          <p:cNvPr id="3" name="Date Placeholder 2"/>
          <p:cNvSpPr>
            <a:spLocks noGrp="1"/>
          </p:cNvSpPr>
          <p:nvPr>
            <p:ph type="dt" sz="half" idx="2"/>
          </p:nvPr>
        </p:nvSpPr>
        <p:spPr/>
        <p:txBody>
          <a:bodyPr/>
          <a:lstStyle/>
          <a:p>
            <a:fld id="{7C26C7D9-D173-490A-A4CC-D5DBB2B8C658}"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147</a:t>
            </a:fld>
            <a:endParaRPr lang="en-US"/>
          </a:p>
        </p:txBody>
      </p:sp>
    </p:spTree>
    <p:extLst>
      <p:ext uri="{BB962C8B-B14F-4D97-AF65-F5344CB8AC3E}">
        <p14:creationId xmlns:p14="http://schemas.microsoft.com/office/powerpoint/2010/main" val="41538558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3-14</a:t>
            </a:r>
            <a:endParaRPr lang="en-US" dirty="0"/>
          </a:p>
        </p:txBody>
      </p:sp>
      <p:sp>
        <p:nvSpPr>
          <p:cNvPr id="4" name="Date Placeholder 3"/>
          <p:cNvSpPr>
            <a:spLocks noGrp="1"/>
          </p:cNvSpPr>
          <p:nvPr>
            <p:ph type="dt" sz="half" idx="2"/>
          </p:nvPr>
        </p:nvSpPr>
        <p:spPr/>
        <p:txBody>
          <a:bodyPr/>
          <a:lstStyle/>
          <a:p>
            <a:fld id="{F67491C7-A897-4229-B90D-BA90DE77C54A}"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148</a:t>
            </a:fld>
            <a:endParaRPr lang="en-US"/>
          </a:p>
        </p:txBody>
      </p:sp>
      <p:pic>
        <p:nvPicPr>
          <p:cNvPr id="3" name="Picture 2"/>
          <p:cNvPicPr>
            <a:picLocks noChangeAspect="1"/>
          </p:cNvPicPr>
          <p:nvPr/>
        </p:nvPicPr>
        <p:blipFill>
          <a:blip r:embed="rId2"/>
          <a:stretch>
            <a:fillRect/>
          </a:stretch>
        </p:blipFill>
        <p:spPr>
          <a:xfrm>
            <a:off x="152400" y="1268362"/>
            <a:ext cx="7094474" cy="5047991"/>
          </a:xfrm>
          <a:prstGeom prst="rect">
            <a:avLst/>
          </a:prstGeom>
          <a:ln>
            <a:solidFill>
              <a:schemeClr val="accent1"/>
            </a:solidFill>
          </a:ln>
        </p:spPr>
      </p:pic>
    </p:spTree>
    <p:extLst>
      <p:ext uri="{BB962C8B-B14F-4D97-AF65-F5344CB8AC3E}">
        <p14:creationId xmlns:p14="http://schemas.microsoft.com/office/powerpoint/2010/main" val="32221746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Mapping Details </a:t>
            </a:r>
            <a:r>
              <a:rPr lang="en-US" dirty="0" smtClean="0"/>
              <a:t>window</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Now we will take a look at the </a:t>
            </a:r>
            <a:r>
              <a:rPr lang="en-US" sz="2000" dirty="0">
                <a:solidFill>
                  <a:srgbClr val="FF0000"/>
                </a:solidFill>
              </a:rPr>
              <a:t>mappings</a:t>
            </a:r>
            <a:r>
              <a:rPr lang="en-US" sz="2000" dirty="0">
                <a:solidFill>
                  <a:srgbClr val="0070C0"/>
                </a:solidFill>
              </a:rPr>
              <a:t> </a:t>
            </a:r>
            <a:r>
              <a:rPr lang="en-US" sz="2000" dirty="0" smtClean="0">
                <a:solidFill>
                  <a:srgbClr val="0070C0"/>
                </a:solidFill>
              </a:rPr>
              <a:t>details</a:t>
            </a:r>
            <a:r>
              <a:rPr lang="en-US" sz="2000" dirty="0" smtClean="0"/>
              <a:t>.</a:t>
            </a:r>
          </a:p>
          <a:p>
            <a:pPr marL="461963">
              <a:buFont typeface="Wingdings" panose="05000000000000000000" pitchFamily="2" charset="2"/>
              <a:buChar char="§"/>
            </a:pPr>
            <a:r>
              <a:rPr lang="en-US" sz="2000" dirty="0" smtClean="0"/>
              <a:t>That </a:t>
            </a:r>
            <a:r>
              <a:rPr lang="en-US" sz="2000" dirty="0"/>
              <a:t>is, how the properties of the </a:t>
            </a:r>
            <a:r>
              <a:rPr lang="en-US" sz="2000" dirty="0">
                <a:solidFill>
                  <a:srgbClr val="FF0000"/>
                </a:solidFill>
              </a:rPr>
              <a:t>entities</a:t>
            </a:r>
            <a:r>
              <a:rPr lang="en-US" sz="2000" dirty="0"/>
              <a:t> are </a:t>
            </a:r>
            <a:r>
              <a:rPr lang="en-US" sz="2000" dirty="0">
                <a:solidFill>
                  <a:srgbClr val="FF0000"/>
                </a:solidFill>
              </a:rPr>
              <a:t>mapped</a:t>
            </a:r>
            <a:r>
              <a:rPr lang="en-US" sz="2000" dirty="0"/>
              <a:t> to the </a:t>
            </a:r>
            <a:r>
              <a:rPr lang="en-US" sz="2000" dirty="0">
                <a:solidFill>
                  <a:srgbClr val="0070C0"/>
                </a:solidFill>
              </a:rPr>
              <a:t>underlying</a:t>
            </a:r>
            <a:r>
              <a:rPr lang="en-US" sz="2000" dirty="0"/>
              <a:t> </a:t>
            </a:r>
            <a:r>
              <a:rPr lang="en-US" sz="2000" dirty="0" smtClean="0">
                <a:solidFill>
                  <a:srgbClr val="FF0000"/>
                </a:solidFill>
              </a:rPr>
              <a:t>database</a:t>
            </a:r>
            <a:r>
              <a:rPr lang="en-US" sz="2000" dirty="0" smtClean="0"/>
              <a:t>.</a:t>
            </a:r>
          </a:p>
          <a:p>
            <a:pPr marL="461963">
              <a:buFont typeface="Wingdings" panose="05000000000000000000" pitchFamily="2" charset="2"/>
              <a:buChar char="§"/>
            </a:pPr>
            <a:r>
              <a:rPr lang="en-US" sz="2000" dirty="0" smtClean="0"/>
              <a:t>To </a:t>
            </a:r>
            <a:r>
              <a:rPr lang="en-US" sz="2000" dirty="0"/>
              <a:t>do this, select any entity in the Security DataModel in the design view, </a:t>
            </a:r>
            <a:r>
              <a:rPr lang="en-US" sz="2000" dirty="0" smtClean="0"/>
              <a:t>right-click </a:t>
            </a:r>
            <a:r>
              <a:rPr lang="en-US" sz="2000" dirty="0"/>
              <a:t>on it, and then click on the </a:t>
            </a:r>
            <a:r>
              <a:rPr lang="en-US" sz="2000" dirty="0">
                <a:solidFill>
                  <a:srgbClr val="FF0000"/>
                </a:solidFill>
              </a:rPr>
              <a:t>Show in Model Browser </a:t>
            </a:r>
            <a:r>
              <a:rPr lang="en-US" sz="2000" dirty="0">
                <a:solidFill>
                  <a:srgbClr val="0070C0"/>
                </a:solidFill>
              </a:rPr>
              <a:t>option</a:t>
            </a:r>
            <a:r>
              <a:rPr lang="en-US" sz="2000" dirty="0"/>
              <a:t>, as shown in the following </a:t>
            </a:r>
            <a:r>
              <a:rPr lang="en-US" sz="2000" dirty="0" smtClean="0">
                <a:solidFill>
                  <a:srgbClr val="FF0000"/>
                </a:solidFill>
              </a:rPr>
              <a:t>Figure 3-15.</a:t>
            </a:r>
            <a:endParaRPr lang="en-US" sz="2000" dirty="0">
              <a:solidFill>
                <a:srgbClr val="FF0000"/>
              </a:solidFill>
            </a:endParaRPr>
          </a:p>
          <a:p>
            <a:pPr marL="461963">
              <a:buFont typeface="Wingdings" panose="05000000000000000000" pitchFamily="2" charset="2"/>
              <a:buChar char="§"/>
            </a:pPr>
            <a:r>
              <a:rPr lang="en-US" sz="2000" dirty="0" smtClean="0"/>
              <a:t>This opens the </a:t>
            </a:r>
            <a:r>
              <a:rPr lang="en-US" sz="2000" dirty="0"/>
              <a:t>Model Browser </a:t>
            </a:r>
            <a:r>
              <a:rPr lang="en-US" sz="2000" dirty="0" smtClean="0"/>
              <a:t>window.</a:t>
            </a:r>
          </a:p>
          <a:p>
            <a:pPr marL="461963">
              <a:buFont typeface="Wingdings" panose="05000000000000000000" pitchFamily="2" charset="2"/>
              <a:buChar char="§"/>
            </a:pPr>
            <a:r>
              <a:rPr lang="en-US" sz="2000" dirty="0"/>
              <a:t>This is what the mapping details of the UserAuthentication entity looks like</a:t>
            </a:r>
            <a:r>
              <a:rPr lang="en-US" sz="2000" dirty="0" smtClean="0"/>
              <a:t>:</a:t>
            </a:r>
            <a:endParaRPr lang="en-US" sz="2000" dirty="0"/>
          </a:p>
        </p:txBody>
      </p:sp>
      <p:sp>
        <p:nvSpPr>
          <p:cNvPr id="3" name="Date Placeholder 2"/>
          <p:cNvSpPr>
            <a:spLocks noGrp="1"/>
          </p:cNvSpPr>
          <p:nvPr>
            <p:ph type="dt" sz="half" idx="2"/>
          </p:nvPr>
        </p:nvSpPr>
        <p:spPr/>
        <p:txBody>
          <a:bodyPr/>
          <a:lstStyle/>
          <a:p>
            <a:fld id="{88DA0B66-FCA6-48AE-9220-97203CF3F550}" type="datetime1">
              <a:rPr lang="en-US" smtClean="0"/>
              <a:t>5/7/2018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149</a:t>
            </a:fld>
            <a:endParaRPr lang="en-US"/>
          </a:p>
        </p:txBody>
      </p:sp>
      <p:pic>
        <p:nvPicPr>
          <p:cNvPr id="5" name="Picture 4"/>
          <p:cNvPicPr>
            <a:picLocks noChangeAspect="1"/>
          </p:cNvPicPr>
          <p:nvPr/>
        </p:nvPicPr>
        <p:blipFill>
          <a:blip r:embed="rId2"/>
          <a:stretch>
            <a:fillRect/>
          </a:stretch>
        </p:blipFill>
        <p:spPr>
          <a:xfrm>
            <a:off x="521077" y="3590045"/>
            <a:ext cx="7720798" cy="2399811"/>
          </a:xfrm>
          <a:prstGeom prst="rect">
            <a:avLst/>
          </a:prstGeom>
          <a:ln>
            <a:solidFill>
              <a:schemeClr val="accent1"/>
            </a:solidFill>
          </a:ln>
        </p:spPr>
      </p:pic>
    </p:spTree>
    <p:extLst>
      <p:ext uri="{BB962C8B-B14F-4D97-AF65-F5344CB8AC3E}">
        <p14:creationId xmlns:p14="http://schemas.microsoft.com/office/powerpoint/2010/main" val="3893732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What is the ADO.NET Entity Framework</a:t>
            </a:r>
            <a:r>
              <a:rPr lang="en-US" dirty="0" smtClean="0">
                <a:solidFill>
                  <a:schemeClr val="bg1"/>
                </a:solidFill>
              </a:rPr>
              <a:t>?</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Entity Framework is a type of </a:t>
            </a:r>
            <a:r>
              <a:rPr lang="en-US" sz="2000" dirty="0" smtClean="0">
                <a:solidFill>
                  <a:srgbClr val="FF0000"/>
                </a:solidFill>
              </a:rPr>
              <a:t>ORM</a:t>
            </a:r>
            <a:r>
              <a:rPr lang="en-US" sz="2000" dirty="0" smtClean="0"/>
              <a:t>.</a:t>
            </a:r>
          </a:p>
          <a:p>
            <a:pPr marL="461963">
              <a:buFont typeface="Wingdings" panose="05000000000000000000" pitchFamily="2" charset="2"/>
              <a:buChar char="§"/>
            </a:pPr>
            <a:r>
              <a:rPr lang="en-US" sz="2000" dirty="0" smtClean="0"/>
              <a:t>It </a:t>
            </a:r>
            <a:r>
              <a:rPr lang="en-US" sz="2000" dirty="0"/>
              <a:t>is a development platform that provides a layer of </a:t>
            </a:r>
            <a:r>
              <a:rPr lang="en-US" sz="2000" dirty="0">
                <a:solidFill>
                  <a:srgbClr val="FF0000"/>
                </a:solidFill>
              </a:rPr>
              <a:t>abstraction</a:t>
            </a:r>
            <a:r>
              <a:rPr lang="en-US" sz="2000" dirty="0"/>
              <a:t> on </a:t>
            </a:r>
            <a:r>
              <a:rPr lang="en-US" sz="2000" dirty="0">
                <a:solidFill>
                  <a:srgbClr val="0070C0"/>
                </a:solidFill>
              </a:rPr>
              <a:t>top of </a:t>
            </a:r>
            <a:r>
              <a:rPr lang="en-US" sz="2000" dirty="0"/>
              <a:t>the </a:t>
            </a:r>
            <a:r>
              <a:rPr lang="en-US" sz="2000" dirty="0">
                <a:solidFill>
                  <a:srgbClr val="FF0000"/>
                </a:solidFill>
              </a:rPr>
              <a:t>relational</a:t>
            </a:r>
            <a:r>
              <a:rPr lang="en-US" sz="2000" dirty="0"/>
              <a:t> or </a:t>
            </a:r>
            <a:r>
              <a:rPr lang="en-US" sz="2000" dirty="0">
                <a:solidFill>
                  <a:srgbClr val="FF0000"/>
                </a:solidFill>
              </a:rPr>
              <a:t>logical</a:t>
            </a:r>
            <a:r>
              <a:rPr lang="en-US" sz="2000" dirty="0"/>
              <a:t> </a:t>
            </a:r>
            <a:r>
              <a:rPr lang="en-US" sz="2000" dirty="0" smtClean="0">
                <a:solidFill>
                  <a:srgbClr val="0070C0"/>
                </a:solidFill>
              </a:rPr>
              <a:t>model</a:t>
            </a:r>
            <a:r>
              <a:rPr lang="en-US" sz="2000" dirty="0" smtClean="0"/>
              <a:t>.</a:t>
            </a:r>
          </a:p>
          <a:p>
            <a:pPr marL="461963">
              <a:buFont typeface="Wingdings" panose="05000000000000000000" pitchFamily="2" charset="2"/>
              <a:buChar char="§"/>
            </a:pPr>
            <a:r>
              <a:rPr lang="en-US" sz="2000" dirty="0" smtClean="0"/>
              <a:t>In </a:t>
            </a:r>
            <a:r>
              <a:rPr lang="en-US" sz="2000" dirty="0"/>
              <a:t>doing so, it isolates the object model of the application from the way the data is actually stored in the relational </a:t>
            </a:r>
            <a:r>
              <a:rPr lang="en-US" sz="2000" dirty="0" smtClean="0"/>
              <a:t>store.</a:t>
            </a:r>
          </a:p>
          <a:p>
            <a:pPr marL="461963">
              <a:buFont typeface="Wingdings" panose="05000000000000000000" pitchFamily="2" charset="2"/>
              <a:buChar char="§"/>
            </a:pPr>
            <a:r>
              <a:rPr lang="en-US" sz="2000" dirty="0" smtClean="0"/>
              <a:t>Developers </a:t>
            </a:r>
            <a:r>
              <a:rPr lang="en-US" sz="2000" dirty="0"/>
              <a:t>can use the ADO.NET Entity Framework to program against an object model rather than the logical or relationship model</a:t>
            </a:r>
            <a:r>
              <a:rPr lang="en-US" sz="2000" dirty="0" smtClean="0"/>
              <a:t>.</a:t>
            </a:r>
          </a:p>
          <a:p>
            <a:pPr marL="461963">
              <a:buFont typeface="Wingdings" panose="05000000000000000000" pitchFamily="2" charset="2"/>
              <a:buChar char="§"/>
            </a:pPr>
            <a:r>
              <a:rPr lang="en-US" sz="2000" dirty="0"/>
              <a:t>This is illustrated using the self-explanatory </a:t>
            </a:r>
            <a:r>
              <a:rPr lang="en-US" sz="2000" dirty="0" smtClean="0">
                <a:solidFill>
                  <a:srgbClr val="FF0000"/>
                </a:solidFill>
              </a:rPr>
              <a:t>Figure 1-4</a:t>
            </a:r>
            <a:r>
              <a:rPr lang="en-US" sz="2000" dirty="0" smtClean="0"/>
              <a:t>.</a:t>
            </a:r>
          </a:p>
          <a:p>
            <a:pPr marL="461963">
              <a:buFont typeface="Wingdings" panose="05000000000000000000" pitchFamily="2" charset="2"/>
              <a:buChar char="§"/>
            </a:pPr>
            <a:r>
              <a:rPr lang="en-US" sz="2000" dirty="0"/>
              <a:t>This level of abstraction is achieved using the </a:t>
            </a:r>
            <a:r>
              <a:rPr lang="en-US" sz="2000" dirty="0" smtClean="0">
                <a:solidFill>
                  <a:srgbClr val="FF0000"/>
                </a:solidFill>
              </a:rPr>
              <a:t>EDM</a:t>
            </a:r>
            <a:r>
              <a:rPr lang="en-US" sz="2000" dirty="0" smtClean="0"/>
              <a:t> — an </a:t>
            </a:r>
            <a:r>
              <a:rPr lang="en-US" sz="2000" dirty="0">
                <a:solidFill>
                  <a:srgbClr val="FF0000"/>
                </a:solidFill>
              </a:rPr>
              <a:t>extended entity relationship </a:t>
            </a:r>
            <a:r>
              <a:rPr lang="en-US" sz="2000" dirty="0" smtClean="0">
                <a:solidFill>
                  <a:srgbClr val="FF0000"/>
                </a:solidFill>
              </a:rPr>
              <a:t>model</a:t>
            </a:r>
            <a:r>
              <a:rPr lang="en-US" sz="2000" dirty="0" smtClean="0"/>
              <a:t>.</a:t>
            </a:r>
          </a:p>
          <a:p>
            <a:pPr marL="461963">
              <a:buFont typeface="Wingdings" panose="05000000000000000000" pitchFamily="2" charset="2"/>
              <a:buChar char="§"/>
            </a:pPr>
            <a:r>
              <a:rPr lang="en-US" sz="2000" dirty="0" smtClean="0"/>
              <a:t>The </a:t>
            </a:r>
            <a:r>
              <a:rPr lang="en-US" sz="2000" dirty="0"/>
              <a:t>EDM reduces the dependency of </a:t>
            </a:r>
            <a:r>
              <a:rPr lang="en-US" sz="2000" dirty="0" smtClean="0"/>
              <a:t>domain </a:t>
            </a:r>
            <a:r>
              <a:rPr lang="en-US" sz="2000" dirty="0"/>
              <a:t>object model on the database schema of the data </a:t>
            </a:r>
            <a:r>
              <a:rPr lang="en-US" sz="2000" dirty="0" smtClean="0"/>
              <a:t>store </a:t>
            </a:r>
            <a:r>
              <a:rPr lang="en-US" sz="2000" dirty="0"/>
              <a:t>in </a:t>
            </a:r>
            <a:r>
              <a:rPr lang="en-US" sz="2000" dirty="0" smtClean="0"/>
              <a:t>use.</a:t>
            </a:r>
          </a:p>
          <a:p>
            <a:pPr marL="461963">
              <a:buFont typeface="Wingdings" panose="05000000000000000000" pitchFamily="2" charset="2"/>
              <a:buChar char="§"/>
            </a:pPr>
            <a:r>
              <a:rPr lang="en-US" sz="2000" dirty="0" smtClean="0"/>
              <a:t>Developers </a:t>
            </a:r>
            <a:r>
              <a:rPr lang="en-US" sz="2000" dirty="0"/>
              <a:t>can use the ADO.NET Entity Framework to work with domain-specific properties such as employee name, employee address, contact details, and so on, without having to be concerned with how the actual data is stored and represented in the underlying data </a:t>
            </a:r>
            <a:r>
              <a:rPr lang="en-US" sz="2000" dirty="0" smtClean="0"/>
              <a:t>store.</a:t>
            </a:r>
          </a:p>
        </p:txBody>
      </p:sp>
      <p:sp>
        <p:nvSpPr>
          <p:cNvPr id="3" name="Date Placeholder 2"/>
          <p:cNvSpPr>
            <a:spLocks noGrp="1"/>
          </p:cNvSpPr>
          <p:nvPr>
            <p:ph type="dt" sz="half" idx="4294967295"/>
          </p:nvPr>
        </p:nvSpPr>
        <p:spPr>
          <a:xfrm>
            <a:off x="0" y="6538913"/>
            <a:ext cx="2743200" cy="254000"/>
          </a:xfrm>
        </p:spPr>
        <p:txBody>
          <a:bodyPr/>
          <a:lstStyle/>
          <a:p>
            <a:fld id="{62E55816-AC00-4265-A718-C246BCFEBAFC}" type="datetime1">
              <a:rPr lang="en-US" smtClean="0"/>
              <a:t>5/7/2018</a:t>
            </a:fld>
            <a:endParaRPr lang="en-US"/>
          </a:p>
        </p:txBody>
      </p:sp>
      <p:sp>
        <p:nvSpPr>
          <p:cNvPr id="6" name="Slide Number Placeholder 5"/>
          <p:cNvSpPr>
            <a:spLocks noGrp="1"/>
          </p:cNvSpPr>
          <p:nvPr>
            <p:ph type="sldNum" sz="quarter" idx="4294967295"/>
          </p:nvPr>
        </p:nvSpPr>
        <p:spPr>
          <a:xfrm>
            <a:off x="9448800" y="6538913"/>
            <a:ext cx="2743200" cy="254000"/>
          </a:xfrm>
        </p:spPr>
        <p:txBody>
          <a:bodyPr/>
          <a:lstStyle/>
          <a:p>
            <a:fld id="{062D6987-FB6D-4DB8-81B8-AD0F35E3BB5F}" type="slidenum">
              <a:rPr lang="en-US" smtClean="0"/>
              <a:t>15</a:t>
            </a:fld>
            <a:endParaRPr lang="en-US"/>
          </a:p>
        </p:txBody>
      </p:sp>
    </p:spTree>
    <p:extLst>
      <p:ext uri="{BB962C8B-B14F-4D97-AF65-F5344CB8AC3E}">
        <p14:creationId xmlns:p14="http://schemas.microsoft.com/office/powerpoint/2010/main" val="13536999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3-15</a:t>
            </a:r>
            <a:endParaRPr lang="en-US" dirty="0"/>
          </a:p>
        </p:txBody>
      </p:sp>
      <p:sp>
        <p:nvSpPr>
          <p:cNvPr id="3" name="Date Placeholder 2"/>
          <p:cNvSpPr>
            <a:spLocks noGrp="1"/>
          </p:cNvSpPr>
          <p:nvPr>
            <p:ph type="dt" sz="half" idx="2"/>
          </p:nvPr>
        </p:nvSpPr>
        <p:spPr/>
        <p:txBody>
          <a:bodyPr/>
          <a:lstStyle/>
          <a:p>
            <a:fld id="{CFDA3397-F455-4A02-88D7-55C14F01B69C}"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150</a:t>
            </a:fld>
            <a:endParaRPr lang="en-US"/>
          </a:p>
        </p:txBody>
      </p:sp>
      <p:pic>
        <p:nvPicPr>
          <p:cNvPr id="4" name="Picture 3"/>
          <p:cNvPicPr>
            <a:picLocks noChangeAspect="1"/>
          </p:cNvPicPr>
          <p:nvPr/>
        </p:nvPicPr>
        <p:blipFill>
          <a:blip r:embed="rId2"/>
          <a:stretch>
            <a:fillRect/>
          </a:stretch>
        </p:blipFill>
        <p:spPr>
          <a:xfrm>
            <a:off x="152400" y="1268362"/>
            <a:ext cx="7646653" cy="5143557"/>
          </a:xfrm>
          <a:prstGeom prst="rect">
            <a:avLst/>
          </a:prstGeom>
          <a:ln>
            <a:solidFill>
              <a:schemeClr val="accent1"/>
            </a:solidFill>
          </a:ln>
        </p:spPr>
      </p:pic>
    </p:spTree>
    <p:extLst>
      <p:ext uri="{BB962C8B-B14F-4D97-AF65-F5344CB8AC3E}">
        <p14:creationId xmlns:p14="http://schemas.microsoft.com/office/powerpoint/2010/main" val="424448837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a:t>
            </a:r>
            <a:r>
              <a:rPr lang="en-US" dirty="0" smtClean="0"/>
              <a:t>Entity Model Browser</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Entity Model browser shows the conceptual and storage models of your EDM in a diagram </a:t>
            </a:r>
            <a:r>
              <a:rPr lang="en-US" sz="2000" dirty="0" smtClean="0"/>
              <a:t>view.</a:t>
            </a:r>
          </a:p>
          <a:p>
            <a:pPr marL="461963">
              <a:buFont typeface="Wingdings" panose="05000000000000000000" pitchFamily="2" charset="2"/>
              <a:buChar char="§"/>
            </a:pPr>
            <a:r>
              <a:rPr lang="en-US" sz="2000" dirty="0" smtClean="0"/>
              <a:t>When </a:t>
            </a:r>
            <a:r>
              <a:rPr lang="en-US" sz="2000" dirty="0"/>
              <a:t>you open an EDM in the Model Browser window, you can see the following: </a:t>
            </a:r>
          </a:p>
          <a:p>
            <a:pPr marL="687388" indent="-225425">
              <a:buFont typeface="Wingdings" panose="05000000000000000000" pitchFamily="2" charset="2"/>
              <a:buChar char="ü"/>
            </a:pPr>
            <a:r>
              <a:rPr lang="en-US" sz="2000" dirty="0" smtClean="0"/>
              <a:t>The </a:t>
            </a:r>
            <a:r>
              <a:rPr lang="en-US" sz="2000" dirty="0"/>
              <a:t>Conceptual </a:t>
            </a:r>
            <a:r>
              <a:rPr lang="en-US" sz="2000" dirty="0" smtClean="0"/>
              <a:t>Model</a:t>
            </a:r>
          </a:p>
          <a:p>
            <a:pPr marL="914400" indent="-227013">
              <a:buFont typeface="Courier New" panose="02070309020205020404" pitchFamily="49" charset="0"/>
              <a:buChar char="o"/>
            </a:pPr>
            <a:r>
              <a:rPr lang="en-US" sz="2000" dirty="0" smtClean="0"/>
              <a:t>Entity types</a:t>
            </a:r>
          </a:p>
          <a:p>
            <a:pPr marL="914400" indent="-227013">
              <a:buFont typeface="Courier New" panose="02070309020205020404" pitchFamily="49" charset="0"/>
              <a:buChar char="o"/>
            </a:pPr>
            <a:r>
              <a:rPr lang="en-US" sz="2000" dirty="0" smtClean="0"/>
              <a:t>Associations</a:t>
            </a:r>
          </a:p>
          <a:p>
            <a:pPr marL="914400" indent="-227013">
              <a:buFont typeface="Courier New" panose="02070309020205020404" pitchFamily="49" charset="0"/>
              <a:buChar char="o"/>
            </a:pPr>
            <a:r>
              <a:rPr lang="en-US" sz="2000" dirty="0" smtClean="0"/>
              <a:t>An </a:t>
            </a:r>
            <a:r>
              <a:rPr lang="en-US" sz="2000" dirty="0"/>
              <a:t>Entity </a:t>
            </a:r>
            <a:r>
              <a:rPr lang="en-US" sz="2000" dirty="0" smtClean="0"/>
              <a:t>container</a:t>
            </a:r>
          </a:p>
          <a:p>
            <a:pPr marL="914400" indent="-227013">
              <a:buFont typeface="Courier New" panose="02070309020205020404" pitchFamily="49" charset="0"/>
              <a:buChar char="o"/>
            </a:pPr>
            <a:r>
              <a:rPr lang="en-US" sz="2000" dirty="0" smtClean="0"/>
              <a:t>Entity sets</a:t>
            </a:r>
          </a:p>
          <a:p>
            <a:pPr marL="914400" indent="-227013">
              <a:buFont typeface="Courier New" panose="02070309020205020404" pitchFamily="49" charset="0"/>
              <a:buChar char="o"/>
            </a:pPr>
            <a:r>
              <a:rPr lang="en-US" sz="2000" dirty="0" smtClean="0"/>
              <a:t>Association sets</a:t>
            </a:r>
          </a:p>
          <a:p>
            <a:pPr marL="914400" indent="-227013">
              <a:buFont typeface="Courier New" panose="02070309020205020404" pitchFamily="49" charset="0"/>
              <a:buChar char="o"/>
            </a:pPr>
            <a:r>
              <a:rPr lang="en-US" sz="2000" dirty="0" smtClean="0"/>
              <a:t>Function imports</a:t>
            </a:r>
          </a:p>
          <a:p>
            <a:pPr marL="687388" indent="-225425">
              <a:buFont typeface="Wingdings" panose="05000000000000000000" pitchFamily="2" charset="2"/>
              <a:buChar char="ü"/>
            </a:pPr>
            <a:r>
              <a:rPr lang="en-US" sz="2000" dirty="0"/>
              <a:t>The Storage </a:t>
            </a:r>
            <a:r>
              <a:rPr lang="en-US" sz="2000" dirty="0" smtClean="0"/>
              <a:t>Model</a:t>
            </a:r>
          </a:p>
          <a:p>
            <a:pPr marL="914400" indent="-227013">
              <a:buFont typeface="Courier New" panose="02070309020205020404" pitchFamily="49" charset="0"/>
              <a:buChar char="o"/>
            </a:pPr>
            <a:r>
              <a:rPr lang="en-US" sz="2000" dirty="0" smtClean="0"/>
              <a:t>Tables</a:t>
            </a:r>
          </a:p>
          <a:p>
            <a:pPr marL="914400" indent="-227013">
              <a:buFont typeface="Courier New" panose="02070309020205020404" pitchFamily="49" charset="0"/>
              <a:buChar char="o"/>
            </a:pPr>
            <a:r>
              <a:rPr lang="en-US" sz="2000" dirty="0" smtClean="0"/>
              <a:t> Views</a:t>
            </a:r>
          </a:p>
        </p:txBody>
      </p:sp>
      <p:sp>
        <p:nvSpPr>
          <p:cNvPr id="3" name="Date Placeholder 2"/>
          <p:cNvSpPr>
            <a:spLocks noGrp="1"/>
          </p:cNvSpPr>
          <p:nvPr>
            <p:ph type="dt" sz="half" idx="2"/>
          </p:nvPr>
        </p:nvSpPr>
        <p:spPr/>
        <p:txBody>
          <a:bodyPr/>
          <a:lstStyle/>
          <a:p>
            <a:fld id="{8FEC2EB7-73C1-46E4-AD04-B6ECB10D350D}"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151</a:t>
            </a:fld>
            <a:endParaRPr lang="en-US"/>
          </a:p>
        </p:txBody>
      </p:sp>
    </p:spTree>
    <p:extLst>
      <p:ext uri="{BB962C8B-B14F-4D97-AF65-F5344CB8AC3E}">
        <p14:creationId xmlns:p14="http://schemas.microsoft.com/office/powerpoint/2010/main" val="39415610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a:t>
            </a:r>
            <a:r>
              <a:rPr lang="en-US" dirty="0" smtClean="0"/>
              <a:t>Entity Model Browser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914400" indent="-227013">
              <a:buFont typeface="Courier New" panose="02070309020205020404" pitchFamily="49" charset="0"/>
              <a:buChar char="o"/>
            </a:pPr>
            <a:r>
              <a:rPr lang="en-US" dirty="0"/>
              <a:t>Stored procedures</a:t>
            </a:r>
          </a:p>
          <a:p>
            <a:pPr marL="914400" indent="-227013">
              <a:buFont typeface="Courier New" panose="02070309020205020404" pitchFamily="49" charset="0"/>
              <a:buChar char="o"/>
            </a:pPr>
            <a:r>
              <a:rPr lang="en-US" dirty="0"/>
              <a:t>Constraints</a:t>
            </a:r>
          </a:p>
          <a:p>
            <a:pPr marL="461963">
              <a:buFont typeface="Wingdings" panose="05000000000000000000" pitchFamily="2" charset="2"/>
              <a:buChar char="§"/>
            </a:pPr>
            <a:r>
              <a:rPr lang="en-US" sz="2000" dirty="0" smtClean="0"/>
              <a:t>This </a:t>
            </a:r>
            <a:r>
              <a:rPr lang="en-US" sz="2000" dirty="0"/>
              <a:t>is what the Security DataModel looks like when opened in the Model Browser </a:t>
            </a:r>
            <a:r>
              <a:rPr lang="en-US" sz="2000" dirty="0" smtClean="0"/>
              <a:t>window – </a:t>
            </a:r>
            <a:r>
              <a:rPr lang="en-US" sz="2000" dirty="0" smtClean="0">
                <a:solidFill>
                  <a:srgbClr val="FF0000"/>
                </a:solidFill>
              </a:rPr>
              <a:t>Figure 3-16</a:t>
            </a:r>
            <a:r>
              <a:rPr lang="en-US" sz="2000" dirty="0" smtClean="0"/>
              <a:t>.</a:t>
            </a:r>
          </a:p>
          <a:p>
            <a:pPr marL="461963">
              <a:buFont typeface="Wingdings" panose="05000000000000000000" pitchFamily="2" charset="2"/>
              <a:buChar char="§"/>
            </a:pPr>
            <a:r>
              <a:rPr lang="en-US" sz="2000" dirty="0"/>
              <a:t>As you can see from the preceding figure, we have the </a:t>
            </a:r>
            <a:r>
              <a:rPr lang="en-US" sz="2000" dirty="0">
                <a:solidFill>
                  <a:srgbClr val="FF0000"/>
                </a:solidFill>
              </a:rPr>
              <a:t>EDM</a:t>
            </a:r>
            <a:r>
              <a:rPr lang="en-US" sz="2000" dirty="0"/>
              <a:t> and its entity types, the associations, and also the </a:t>
            </a:r>
            <a:r>
              <a:rPr lang="en-US" sz="2000" dirty="0">
                <a:solidFill>
                  <a:srgbClr val="FF0000"/>
                </a:solidFill>
              </a:rPr>
              <a:t>store</a:t>
            </a:r>
            <a:r>
              <a:rPr lang="en-US" sz="2000" dirty="0"/>
              <a:t> where we have our database tables, views, stored procedures, and constraints</a:t>
            </a:r>
            <a:r>
              <a:rPr lang="en-US" sz="2000" dirty="0" smtClean="0"/>
              <a:t>.</a:t>
            </a:r>
            <a:endParaRPr lang="en-US" sz="2000" dirty="0"/>
          </a:p>
        </p:txBody>
      </p:sp>
      <p:sp>
        <p:nvSpPr>
          <p:cNvPr id="3" name="Date Placeholder 2"/>
          <p:cNvSpPr>
            <a:spLocks noGrp="1"/>
          </p:cNvSpPr>
          <p:nvPr>
            <p:ph type="dt" sz="half" idx="2"/>
          </p:nvPr>
        </p:nvSpPr>
        <p:spPr/>
        <p:txBody>
          <a:bodyPr/>
          <a:lstStyle/>
          <a:p>
            <a:fld id="{77EB9F5F-F61B-411C-885F-9A5A8D9855B8}"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152</a:t>
            </a:fld>
            <a:endParaRPr lang="en-US"/>
          </a:p>
        </p:txBody>
      </p:sp>
    </p:spTree>
    <p:extLst>
      <p:ext uri="{BB962C8B-B14F-4D97-AF65-F5344CB8AC3E}">
        <p14:creationId xmlns:p14="http://schemas.microsoft.com/office/powerpoint/2010/main" val="32411831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3-16</a:t>
            </a:r>
            <a:endParaRPr lang="en-US" dirty="0"/>
          </a:p>
        </p:txBody>
      </p:sp>
      <p:sp>
        <p:nvSpPr>
          <p:cNvPr id="4" name="Date Placeholder 3"/>
          <p:cNvSpPr>
            <a:spLocks noGrp="1"/>
          </p:cNvSpPr>
          <p:nvPr>
            <p:ph type="dt" sz="half" idx="2"/>
          </p:nvPr>
        </p:nvSpPr>
        <p:spPr/>
        <p:txBody>
          <a:bodyPr/>
          <a:lstStyle/>
          <a:p>
            <a:fld id="{E844C575-CB2C-4BD6-9280-A4C5EF5B0AD4}"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153</a:t>
            </a:fld>
            <a:endParaRPr lang="en-US"/>
          </a:p>
        </p:txBody>
      </p:sp>
      <p:pic>
        <p:nvPicPr>
          <p:cNvPr id="3" name="Picture 2"/>
          <p:cNvPicPr>
            <a:picLocks noChangeAspect="1"/>
          </p:cNvPicPr>
          <p:nvPr/>
        </p:nvPicPr>
        <p:blipFill>
          <a:blip r:embed="rId2"/>
          <a:stretch>
            <a:fillRect/>
          </a:stretch>
        </p:blipFill>
        <p:spPr>
          <a:xfrm>
            <a:off x="152400" y="1268362"/>
            <a:ext cx="3545288" cy="5046976"/>
          </a:xfrm>
          <a:prstGeom prst="rect">
            <a:avLst/>
          </a:prstGeom>
          <a:ln>
            <a:solidFill>
              <a:schemeClr val="accent1"/>
            </a:solidFill>
          </a:ln>
        </p:spPr>
      </p:pic>
    </p:spTree>
    <p:extLst>
      <p:ext uri="{BB962C8B-B14F-4D97-AF65-F5344CB8AC3E}">
        <p14:creationId xmlns:p14="http://schemas.microsoft.com/office/powerpoint/2010/main" val="113258577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EDM </a:t>
            </a:r>
            <a:r>
              <a:rPr lang="en-US" dirty="0" smtClean="0"/>
              <a:t>layers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To see the EDM layers, you can </a:t>
            </a:r>
            <a:r>
              <a:rPr lang="en-US" sz="2000" dirty="0">
                <a:solidFill>
                  <a:srgbClr val="0070C0"/>
                </a:solidFill>
              </a:rPr>
              <a:t>right-click</a:t>
            </a:r>
            <a:r>
              <a:rPr lang="en-US" sz="2000" dirty="0"/>
              <a:t> on the </a:t>
            </a:r>
            <a:r>
              <a:rPr lang="en-US" sz="2000" dirty="0">
                <a:solidFill>
                  <a:srgbClr val="FF0000"/>
                </a:solidFill>
              </a:rPr>
              <a:t>.edmx</a:t>
            </a:r>
            <a:r>
              <a:rPr lang="en-US" sz="2000" dirty="0"/>
              <a:t> </a:t>
            </a:r>
            <a:r>
              <a:rPr lang="en-US" sz="2000" dirty="0">
                <a:solidFill>
                  <a:srgbClr val="0070C0"/>
                </a:solidFill>
              </a:rPr>
              <a:t>file</a:t>
            </a:r>
            <a:r>
              <a:rPr lang="en-US" sz="2000" dirty="0"/>
              <a:t> in the solution explorer and open it in </a:t>
            </a:r>
            <a:r>
              <a:rPr lang="en-US" sz="2000" dirty="0">
                <a:solidFill>
                  <a:srgbClr val="FF0000"/>
                </a:solidFill>
              </a:rPr>
              <a:t>XML editor</a:t>
            </a:r>
            <a:r>
              <a:rPr lang="en-US" sz="2000" dirty="0"/>
              <a:t>. </a:t>
            </a:r>
            <a:endParaRPr lang="en-US" sz="2000" dirty="0" smtClean="0"/>
          </a:p>
          <a:p>
            <a:pPr marL="461963">
              <a:buFont typeface="Wingdings" panose="05000000000000000000" pitchFamily="2" charset="2"/>
              <a:buChar char="§"/>
            </a:pPr>
            <a:r>
              <a:rPr lang="en-US" sz="2000" dirty="0" smtClean="0"/>
              <a:t>Now</a:t>
            </a:r>
            <a:r>
              <a:rPr lang="en-US" sz="2000" dirty="0"/>
              <a:t>, when you open our Security DataModel file in its XML view, you can see three major sections including: </a:t>
            </a:r>
            <a:endParaRPr lang="en-US" sz="2000" dirty="0" smtClean="0"/>
          </a:p>
          <a:p>
            <a:pPr marL="687388" indent="-225425">
              <a:buFont typeface="Wingdings" panose="05000000000000000000" pitchFamily="2" charset="2"/>
              <a:buChar char="ü"/>
            </a:pPr>
            <a:r>
              <a:rPr lang="en-US" sz="2000" dirty="0" smtClean="0"/>
              <a:t>The </a:t>
            </a:r>
            <a:r>
              <a:rPr lang="en-US" sz="2000" dirty="0"/>
              <a:t>Conceptual Model (</a:t>
            </a:r>
            <a:r>
              <a:rPr lang="en-US" sz="2000" dirty="0" smtClean="0"/>
              <a:t>CSDL)</a:t>
            </a:r>
          </a:p>
          <a:p>
            <a:pPr marL="687388" indent="-225425">
              <a:buFont typeface="Wingdings" panose="05000000000000000000" pitchFamily="2" charset="2"/>
              <a:buChar char="ü"/>
            </a:pPr>
            <a:r>
              <a:rPr lang="en-US" sz="2000" dirty="0" smtClean="0"/>
              <a:t>The </a:t>
            </a:r>
            <a:r>
              <a:rPr lang="en-US" sz="2000" dirty="0"/>
              <a:t>Storage Model (</a:t>
            </a:r>
            <a:r>
              <a:rPr lang="en-US" sz="2000" dirty="0" smtClean="0"/>
              <a:t>SSDL)</a:t>
            </a:r>
          </a:p>
          <a:p>
            <a:pPr marL="687388" indent="-225425">
              <a:buFont typeface="Wingdings" panose="05000000000000000000" pitchFamily="2" charset="2"/>
              <a:buChar char="ü"/>
            </a:pPr>
            <a:r>
              <a:rPr lang="en-US" sz="2000" dirty="0" smtClean="0"/>
              <a:t>The </a:t>
            </a:r>
            <a:r>
              <a:rPr lang="en-US" sz="2000" dirty="0"/>
              <a:t>Mapping Layer (</a:t>
            </a:r>
            <a:r>
              <a:rPr lang="en-US" sz="2000" dirty="0" smtClean="0"/>
              <a:t>MSL)</a:t>
            </a:r>
          </a:p>
          <a:p>
            <a:pPr marL="461963">
              <a:buFont typeface="Wingdings" panose="05000000000000000000" pitchFamily="2" charset="2"/>
              <a:buChar char="§"/>
            </a:pPr>
            <a:r>
              <a:rPr lang="en-US" sz="2000" dirty="0" smtClean="0"/>
              <a:t>In </a:t>
            </a:r>
            <a:r>
              <a:rPr lang="en-US" sz="2000" dirty="0"/>
              <a:t>the sections that follow, we will take a look at each of these sections of our Security DataModel</a:t>
            </a:r>
            <a:r>
              <a:rPr lang="en-US" sz="2000" dirty="0" smtClean="0"/>
              <a:t>.</a:t>
            </a:r>
            <a:endParaRPr lang="en-US" sz="2000" dirty="0"/>
          </a:p>
        </p:txBody>
      </p:sp>
      <p:sp>
        <p:nvSpPr>
          <p:cNvPr id="3" name="Date Placeholder 2"/>
          <p:cNvSpPr>
            <a:spLocks noGrp="1"/>
          </p:cNvSpPr>
          <p:nvPr>
            <p:ph type="dt" sz="half" idx="2"/>
          </p:nvPr>
        </p:nvSpPr>
        <p:spPr/>
        <p:txBody>
          <a:bodyPr/>
          <a:lstStyle/>
          <a:p>
            <a:fld id="{25963D29-B07E-444B-BDC7-9870A3CD7C0E}"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154</a:t>
            </a:fld>
            <a:endParaRPr lang="en-US"/>
          </a:p>
        </p:txBody>
      </p:sp>
    </p:spTree>
    <p:extLst>
      <p:ext uri="{BB962C8B-B14F-4D97-AF65-F5344CB8AC3E}">
        <p14:creationId xmlns:p14="http://schemas.microsoft.com/office/powerpoint/2010/main" val="3950901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CSDL </a:t>
            </a:r>
            <a:r>
              <a:rPr lang="en-US" dirty="0" smtClean="0"/>
              <a:t>schema</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EDM uses the Conceptual Schema Definition Language (CSDL) to define entities and their relationships. </a:t>
            </a:r>
            <a:endParaRPr lang="en-US" sz="2000" dirty="0" smtClean="0"/>
          </a:p>
          <a:p>
            <a:pPr marL="461963">
              <a:buFont typeface="Wingdings" panose="05000000000000000000" pitchFamily="2" charset="2"/>
              <a:buChar char="§"/>
            </a:pPr>
            <a:r>
              <a:rPr lang="en-US" sz="2000" dirty="0" smtClean="0"/>
              <a:t>Note </a:t>
            </a:r>
            <a:r>
              <a:rPr lang="en-US" sz="2000" dirty="0"/>
              <a:t>that this </a:t>
            </a:r>
            <a:r>
              <a:rPr lang="en-US" sz="2000" dirty="0">
                <a:solidFill>
                  <a:srgbClr val="FF0000"/>
                </a:solidFill>
              </a:rPr>
              <a:t>CSDL schema</a:t>
            </a:r>
            <a:r>
              <a:rPr lang="en-US" sz="2000" dirty="0"/>
              <a:t> is generated when the </a:t>
            </a:r>
            <a:r>
              <a:rPr lang="en-US" sz="2000" dirty="0">
                <a:solidFill>
                  <a:srgbClr val="FF0000"/>
                </a:solidFill>
              </a:rPr>
              <a:t>.edmx</a:t>
            </a:r>
            <a:r>
              <a:rPr lang="en-US" sz="2000" dirty="0"/>
              <a:t> file is </a:t>
            </a:r>
            <a:r>
              <a:rPr lang="en-US" sz="2000" dirty="0" smtClean="0"/>
              <a:t>created.</a:t>
            </a:r>
          </a:p>
          <a:p>
            <a:pPr marL="461963">
              <a:buFont typeface="Wingdings" panose="05000000000000000000" pitchFamily="2" charset="2"/>
              <a:buChar char="§"/>
            </a:pPr>
            <a:r>
              <a:rPr lang="en-US" sz="2000" dirty="0" smtClean="0"/>
              <a:t>The </a:t>
            </a:r>
            <a:r>
              <a:rPr lang="en-US" sz="2000" dirty="0"/>
              <a:t>CSDL Schema defines a </a:t>
            </a:r>
            <a:r>
              <a:rPr lang="en-US" sz="2000" dirty="0">
                <a:solidFill>
                  <a:srgbClr val="FF0000"/>
                </a:solidFill>
              </a:rPr>
              <a:t>namespace</a:t>
            </a:r>
            <a:r>
              <a:rPr lang="en-US" sz="2000" dirty="0"/>
              <a:t> and an </a:t>
            </a:r>
            <a:r>
              <a:rPr lang="en-US" sz="2000" dirty="0">
                <a:solidFill>
                  <a:srgbClr val="FF0000"/>
                </a:solidFill>
              </a:rPr>
              <a:t>alias</a:t>
            </a:r>
            <a:r>
              <a:rPr lang="en-US" sz="2000" dirty="0"/>
              <a:t> that can be used for </a:t>
            </a:r>
            <a:r>
              <a:rPr lang="en-US" sz="2000" dirty="0" smtClean="0"/>
              <a:t>referencing.</a:t>
            </a:r>
          </a:p>
          <a:p>
            <a:pPr marL="461963">
              <a:buFont typeface="Wingdings" panose="05000000000000000000" pitchFamily="2" charset="2"/>
              <a:buChar char="§"/>
            </a:pPr>
            <a:r>
              <a:rPr lang="en-US" sz="2000" dirty="0" smtClean="0"/>
              <a:t>The </a:t>
            </a:r>
            <a:r>
              <a:rPr lang="en-US" sz="2000" dirty="0"/>
              <a:t>CSDL content comprises mainly </a:t>
            </a:r>
            <a:r>
              <a:rPr lang="en-US" sz="2000" dirty="0" smtClean="0"/>
              <a:t>of:</a:t>
            </a:r>
          </a:p>
          <a:p>
            <a:pPr marL="687388" indent="-225425">
              <a:buFont typeface="Wingdings" panose="05000000000000000000" pitchFamily="2" charset="2"/>
              <a:buChar char="ü"/>
            </a:pPr>
            <a:r>
              <a:rPr lang="en-US" sz="2000" dirty="0" smtClean="0"/>
              <a:t>An </a:t>
            </a:r>
            <a:r>
              <a:rPr lang="en-US" sz="2000" dirty="0"/>
              <a:t>entity </a:t>
            </a:r>
            <a:r>
              <a:rPr lang="en-US" sz="2000" dirty="0" smtClean="0"/>
              <a:t>container</a:t>
            </a:r>
          </a:p>
          <a:p>
            <a:pPr marL="687388" indent="-225425">
              <a:buFont typeface="Wingdings" panose="05000000000000000000" pitchFamily="2" charset="2"/>
              <a:buChar char="ü"/>
            </a:pPr>
            <a:r>
              <a:rPr lang="en-US" sz="2000" dirty="0" smtClean="0"/>
              <a:t>A </a:t>
            </a:r>
            <a:r>
              <a:rPr lang="en-US" sz="2000" dirty="0"/>
              <a:t>collection of </a:t>
            </a:r>
            <a:r>
              <a:rPr lang="en-US" sz="2000" dirty="0" smtClean="0"/>
              <a:t>EntityTypes</a:t>
            </a:r>
          </a:p>
          <a:p>
            <a:pPr marL="687388" indent="-225425">
              <a:buFont typeface="Wingdings" panose="05000000000000000000" pitchFamily="2" charset="2"/>
              <a:buChar char="ü"/>
            </a:pPr>
            <a:r>
              <a:rPr lang="en-US" sz="2000" dirty="0" smtClean="0"/>
              <a:t>A </a:t>
            </a:r>
            <a:r>
              <a:rPr lang="en-US" sz="2000" dirty="0"/>
              <a:t>collection of </a:t>
            </a:r>
            <a:r>
              <a:rPr lang="en-US" sz="2000" dirty="0" smtClean="0"/>
              <a:t>associations</a:t>
            </a:r>
          </a:p>
          <a:p>
            <a:pPr marL="461963">
              <a:buFont typeface="Wingdings" panose="05000000000000000000" pitchFamily="2" charset="2"/>
              <a:buChar char="§"/>
            </a:pPr>
            <a:r>
              <a:rPr lang="en-US" sz="2000" dirty="0" smtClean="0"/>
              <a:t>The </a:t>
            </a:r>
            <a:r>
              <a:rPr lang="en-US" sz="2000" dirty="0"/>
              <a:t>CSDL schema is organized as a collection of EntitySets, AssociationSets, EntityTypes, and AssociationTypes as shown </a:t>
            </a:r>
            <a:r>
              <a:rPr lang="en-US" sz="2000" dirty="0" smtClean="0"/>
              <a:t>in </a:t>
            </a:r>
            <a:r>
              <a:rPr lang="en-US" sz="2000" dirty="0" smtClean="0">
                <a:solidFill>
                  <a:srgbClr val="FF0000"/>
                </a:solidFill>
              </a:rPr>
              <a:t>Figure 3-17</a:t>
            </a:r>
            <a:r>
              <a:rPr lang="en-US" sz="2000" dirty="0" smtClean="0"/>
              <a:t>.</a:t>
            </a:r>
          </a:p>
          <a:p>
            <a:pPr marL="461963">
              <a:buFont typeface="Wingdings" panose="05000000000000000000" pitchFamily="2" charset="2"/>
              <a:buChar char="§"/>
            </a:pPr>
            <a:r>
              <a:rPr lang="en-US" sz="2000" dirty="0"/>
              <a:t>We have an </a:t>
            </a:r>
            <a:r>
              <a:rPr lang="en-US" sz="2000" dirty="0">
                <a:solidFill>
                  <a:srgbClr val="FF0000"/>
                </a:solidFill>
              </a:rPr>
              <a:t>EntityContainer</a:t>
            </a:r>
            <a:r>
              <a:rPr lang="en-US" sz="2000" dirty="0"/>
              <a:t> </a:t>
            </a:r>
            <a:r>
              <a:rPr lang="en-US" sz="2000" dirty="0">
                <a:solidFill>
                  <a:srgbClr val="0070C0"/>
                </a:solidFill>
              </a:rPr>
              <a:t>attribute</a:t>
            </a:r>
            <a:r>
              <a:rPr lang="en-US" sz="2000" dirty="0"/>
              <a:t> called </a:t>
            </a:r>
            <a:r>
              <a:rPr lang="en-US" sz="2000" dirty="0">
                <a:solidFill>
                  <a:srgbClr val="FF0000"/>
                </a:solidFill>
              </a:rPr>
              <a:t>SecurityDBModelStoreContainer</a:t>
            </a:r>
            <a:r>
              <a:rPr lang="en-US" sz="2000" dirty="0"/>
              <a:t>, a collection of EntitySets including Control, ControlType, Role, User, UserAuthentication, UserAuthenticationType, UserLoginHistory, and UserRole</a:t>
            </a:r>
            <a:r>
              <a:rPr lang="en-US" sz="2000" dirty="0" smtClean="0"/>
              <a:t>.</a:t>
            </a:r>
          </a:p>
        </p:txBody>
      </p:sp>
      <p:sp>
        <p:nvSpPr>
          <p:cNvPr id="4" name="Date Placeholder 3"/>
          <p:cNvSpPr>
            <a:spLocks noGrp="1"/>
          </p:cNvSpPr>
          <p:nvPr>
            <p:ph type="dt" sz="half" idx="2"/>
          </p:nvPr>
        </p:nvSpPr>
        <p:spPr/>
        <p:txBody>
          <a:bodyPr/>
          <a:lstStyle/>
          <a:p>
            <a:fld id="{0BB6F30D-3472-4ACC-A206-34739FA3E219}"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155</a:t>
            </a:fld>
            <a:endParaRPr lang="en-US"/>
          </a:p>
        </p:txBody>
      </p:sp>
    </p:spTree>
    <p:extLst>
      <p:ext uri="{BB962C8B-B14F-4D97-AF65-F5344CB8AC3E}">
        <p14:creationId xmlns:p14="http://schemas.microsoft.com/office/powerpoint/2010/main" val="270262302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CSDL </a:t>
            </a:r>
            <a:r>
              <a:rPr lang="en-US" dirty="0" smtClean="0"/>
              <a:t>schema							   </a:t>
            </a:r>
            <a:r>
              <a:rPr lang="en-US" dirty="0" smtClean="0">
                <a:solidFill>
                  <a:srgbClr val="C00000"/>
                </a:solidFill>
              </a:rPr>
              <a:t>|</a:t>
            </a:r>
            <a:endParaRPr lang="en-US" dirty="0">
              <a:solidFill>
                <a:srgbClr val="C00000"/>
              </a:solidFill>
            </a:endParaRPr>
          </a:p>
        </p:txBody>
      </p:sp>
      <p:sp>
        <p:nvSpPr>
          <p:cNvPr id="3" name="Content Placeholder 3"/>
          <p:cNvSpPr>
            <a:spLocks noGrp="1"/>
          </p:cNvSpPr>
          <p:nvPr>
            <p:ph idx="1"/>
          </p:nvPr>
        </p:nvSpPr>
        <p:spPr/>
        <p:txBody>
          <a:bodyPr>
            <a:normAutofit/>
          </a:bodyPr>
          <a:lstStyle/>
          <a:p>
            <a:pPr marL="461963">
              <a:buFont typeface="Wingdings" panose="05000000000000000000" pitchFamily="2" charset="2"/>
              <a:buChar char="§"/>
            </a:pPr>
            <a:r>
              <a:rPr lang="en-US" dirty="0"/>
              <a:t>We also have a collection of EntityType attributes with their properties and navigation properties defined. An entity type is defined as a logical specification for a data type that includes a key and a named set of properties.</a:t>
            </a:r>
          </a:p>
          <a:p>
            <a:pPr marL="461963">
              <a:buFont typeface="Wingdings" panose="05000000000000000000" pitchFamily="2" charset="2"/>
              <a:buChar char="§"/>
            </a:pPr>
            <a:r>
              <a:rPr lang="en-US" sz="2000" dirty="0" smtClean="0"/>
              <a:t>Next </a:t>
            </a:r>
            <a:r>
              <a:rPr lang="en-US" sz="2000" dirty="0"/>
              <a:t>we have several associations and </a:t>
            </a:r>
            <a:r>
              <a:rPr lang="en-US" sz="2000" dirty="0" smtClean="0"/>
              <a:t>AssociationSet </a:t>
            </a:r>
            <a:r>
              <a:rPr lang="en-US" sz="2000" dirty="0"/>
              <a:t>elements that comprise a set of association definitions with each </a:t>
            </a:r>
            <a:r>
              <a:rPr lang="en-US" sz="2000" dirty="0">
                <a:solidFill>
                  <a:srgbClr val="FF0000"/>
                </a:solidFill>
              </a:rPr>
              <a:t>association</a:t>
            </a:r>
            <a:r>
              <a:rPr lang="en-US" sz="2000" dirty="0"/>
              <a:t> </a:t>
            </a:r>
            <a:r>
              <a:rPr lang="en-US" sz="2000" dirty="0">
                <a:solidFill>
                  <a:srgbClr val="0070C0"/>
                </a:solidFill>
              </a:rPr>
              <a:t>depicting</a:t>
            </a:r>
            <a:r>
              <a:rPr lang="en-US" sz="2000" dirty="0"/>
              <a:t> a </a:t>
            </a:r>
            <a:r>
              <a:rPr lang="en-US" sz="2000" dirty="0">
                <a:solidFill>
                  <a:srgbClr val="FF0000"/>
                </a:solidFill>
              </a:rPr>
              <a:t>foreign key </a:t>
            </a:r>
            <a:r>
              <a:rPr lang="en-US" sz="2000" dirty="0" smtClean="0">
                <a:solidFill>
                  <a:srgbClr val="FF0000"/>
                </a:solidFill>
              </a:rPr>
              <a:t>relation</a:t>
            </a:r>
            <a:r>
              <a:rPr lang="en-US" sz="2000" dirty="0" smtClean="0"/>
              <a:t>.</a:t>
            </a:r>
          </a:p>
          <a:p>
            <a:pPr marL="461963">
              <a:buFont typeface="Wingdings" panose="05000000000000000000" pitchFamily="2" charset="2"/>
              <a:buChar char="§"/>
            </a:pPr>
            <a:r>
              <a:rPr lang="en-US" sz="2000" dirty="0" smtClean="0"/>
              <a:t>Note </a:t>
            </a:r>
            <a:r>
              <a:rPr lang="en-US" sz="2000" dirty="0"/>
              <a:t>that the End Role attribute of the AssociationSet element defines the end point of the foreign key relation</a:t>
            </a:r>
            <a:r>
              <a:rPr lang="en-US" sz="2000" dirty="0" smtClean="0"/>
              <a:t>.</a:t>
            </a:r>
          </a:p>
          <a:p>
            <a:pPr marL="461963">
              <a:buFont typeface="Wingdings" panose="05000000000000000000" pitchFamily="2" charset="2"/>
              <a:buChar char="§"/>
            </a:pPr>
            <a:r>
              <a:rPr lang="en-US" sz="2000" dirty="0" smtClean="0"/>
              <a:t>The </a:t>
            </a:r>
            <a:r>
              <a:rPr lang="en-US" sz="2000" dirty="0">
                <a:solidFill>
                  <a:srgbClr val="FF0000"/>
                </a:solidFill>
              </a:rPr>
              <a:t>AssociationSet</a:t>
            </a:r>
            <a:r>
              <a:rPr lang="en-US" sz="2000" dirty="0"/>
              <a:t> </a:t>
            </a:r>
            <a:r>
              <a:rPr lang="en-US" sz="2000" dirty="0">
                <a:solidFill>
                  <a:srgbClr val="0070C0"/>
                </a:solidFill>
              </a:rPr>
              <a:t>attribute</a:t>
            </a:r>
            <a:r>
              <a:rPr lang="en-US" sz="2000" dirty="0"/>
              <a:t> called </a:t>
            </a:r>
            <a:r>
              <a:rPr lang="en-US" sz="2000" dirty="0">
                <a:solidFill>
                  <a:srgbClr val="FF0000"/>
                </a:solidFill>
              </a:rPr>
              <a:t>FK_UserRole_Role</a:t>
            </a:r>
            <a:r>
              <a:rPr lang="en-US" sz="2000" dirty="0"/>
              <a:t> defines a </a:t>
            </a:r>
            <a:r>
              <a:rPr lang="en-US" sz="2000" dirty="0">
                <a:solidFill>
                  <a:srgbClr val="FF0000"/>
                </a:solidFill>
              </a:rPr>
              <a:t>foreign key</a:t>
            </a:r>
            <a:r>
              <a:rPr lang="en-US" sz="2000" dirty="0"/>
              <a:t> </a:t>
            </a:r>
            <a:r>
              <a:rPr lang="en-US" sz="2000" dirty="0">
                <a:solidFill>
                  <a:srgbClr val="0070C0"/>
                </a:solidFill>
              </a:rPr>
              <a:t>relation</a:t>
            </a:r>
            <a:r>
              <a:rPr lang="en-US" sz="2000" dirty="0"/>
              <a:t> between the User and UserRole </a:t>
            </a:r>
            <a:r>
              <a:rPr lang="en-US" sz="2000" dirty="0" smtClean="0"/>
              <a:t>entities.</a:t>
            </a:r>
          </a:p>
          <a:p>
            <a:pPr marL="461963">
              <a:buFont typeface="Wingdings" panose="05000000000000000000" pitchFamily="2" charset="2"/>
              <a:buChar char="§"/>
            </a:pPr>
            <a:r>
              <a:rPr lang="en-US" sz="2000" dirty="0" smtClean="0"/>
              <a:t>In </a:t>
            </a:r>
            <a:r>
              <a:rPr lang="en-US" sz="2000" dirty="0"/>
              <a:t>the next section, we will take a look at the SSDL section in the Security DataModel</a:t>
            </a:r>
            <a:r>
              <a:rPr lang="en-US" sz="2000" dirty="0" smtClean="0"/>
              <a:t>.</a:t>
            </a:r>
            <a:endParaRPr lang="en-US" sz="2000" dirty="0"/>
          </a:p>
        </p:txBody>
      </p:sp>
      <p:sp>
        <p:nvSpPr>
          <p:cNvPr id="4" name="Date Placeholder 3"/>
          <p:cNvSpPr>
            <a:spLocks noGrp="1"/>
          </p:cNvSpPr>
          <p:nvPr>
            <p:ph type="dt" sz="half" idx="2"/>
          </p:nvPr>
        </p:nvSpPr>
        <p:spPr/>
        <p:txBody>
          <a:bodyPr/>
          <a:lstStyle/>
          <a:p>
            <a:fld id="{07DD986F-3761-4708-AE90-D14CDACC7A9D}"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156</a:t>
            </a:fld>
            <a:endParaRPr lang="en-US"/>
          </a:p>
        </p:txBody>
      </p:sp>
    </p:spTree>
    <p:extLst>
      <p:ext uri="{BB962C8B-B14F-4D97-AF65-F5344CB8AC3E}">
        <p14:creationId xmlns:p14="http://schemas.microsoft.com/office/powerpoint/2010/main" val="17933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3-17</a:t>
            </a:r>
            <a:endParaRPr lang="en-US" dirty="0"/>
          </a:p>
        </p:txBody>
      </p:sp>
      <p:sp>
        <p:nvSpPr>
          <p:cNvPr id="4" name="Date Placeholder 3"/>
          <p:cNvSpPr>
            <a:spLocks noGrp="1"/>
          </p:cNvSpPr>
          <p:nvPr>
            <p:ph type="dt" sz="half" idx="2"/>
          </p:nvPr>
        </p:nvSpPr>
        <p:spPr/>
        <p:txBody>
          <a:bodyPr/>
          <a:lstStyle/>
          <a:p>
            <a:fld id="{076AEFCE-CC84-4C5F-AE3B-1EF0AA2B3436}"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157</a:t>
            </a:fld>
            <a:endParaRPr lang="en-US"/>
          </a:p>
        </p:txBody>
      </p:sp>
      <p:pic>
        <p:nvPicPr>
          <p:cNvPr id="3" name="Picture 2"/>
          <p:cNvPicPr>
            <a:picLocks noChangeAspect="1"/>
          </p:cNvPicPr>
          <p:nvPr/>
        </p:nvPicPr>
        <p:blipFill>
          <a:blip r:embed="rId2"/>
          <a:stretch>
            <a:fillRect/>
          </a:stretch>
        </p:blipFill>
        <p:spPr>
          <a:xfrm>
            <a:off x="152400" y="1268362"/>
            <a:ext cx="2015704" cy="5089155"/>
          </a:xfrm>
          <a:prstGeom prst="rect">
            <a:avLst/>
          </a:prstGeom>
          <a:ln>
            <a:solidFill>
              <a:schemeClr val="accent1"/>
            </a:solidFill>
          </a:ln>
        </p:spPr>
      </p:pic>
    </p:spTree>
    <p:extLst>
      <p:ext uri="{BB962C8B-B14F-4D97-AF65-F5344CB8AC3E}">
        <p14:creationId xmlns:p14="http://schemas.microsoft.com/office/powerpoint/2010/main" val="7122187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a:t>
            </a:r>
            <a:r>
              <a:rPr lang="en-US" dirty="0" smtClean="0"/>
              <a:t>SSDL schema</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schema definition for the Store Schema Definition Language or </a:t>
            </a:r>
            <a:r>
              <a:rPr lang="en-US" sz="2000" dirty="0">
                <a:solidFill>
                  <a:srgbClr val="FF0000"/>
                </a:solidFill>
              </a:rPr>
              <a:t>SSDL</a:t>
            </a:r>
            <a:r>
              <a:rPr lang="en-US" sz="2000" dirty="0"/>
              <a:t> (automatically generated by Visual Studio when the .edmx file is created) section is similar to its </a:t>
            </a:r>
            <a:r>
              <a:rPr lang="en-US" sz="2000" dirty="0">
                <a:solidFill>
                  <a:srgbClr val="FF0000"/>
                </a:solidFill>
              </a:rPr>
              <a:t>CSDL </a:t>
            </a:r>
            <a:r>
              <a:rPr lang="en-US" sz="2000" dirty="0" smtClean="0">
                <a:solidFill>
                  <a:srgbClr val="0070C0"/>
                </a:solidFill>
              </a:rPr>
              <a:t>counterpart</a:t>
            </a:r>
            <a:r>
              <a:rPr lang="en-US" sz="2000" dirty="0" smtClean="0"/>
              <a:t>.</a:t>
            </a:r>
          </a:p>
          <a:p>
            <a:pPr marL="461963">
              <a:buFont typeface="Wingdings" panose="05000000000000000000" pitchFamily="2" charset="2"/>
              <a:buChar char="§"/>
            </a:pPr>
            <a:r>
              <a:rPr lang="en-US" sz="2000" dirty="0" smtClean="0"/>
              <a:t>In </a:t>
            </a:r>
            <a:r>
              <a:rPr lang="en-US" sz="2000" dirty="0"/>
              <a:t>addition to what we have just seen in the CSDL schema, we have field types, field lengths, and identity properties that specify whether a particular </a:t>
            </a:r>
            <a:r>
              <a:rPr lang="en-US" sz="2000" dirty="0">
                <a:solidFill>
                  <a:srgbClr val="0070C0"/>
                </a:solidFill>
              </a:rPr>
              <a:t>column</a:t>
            </a:r>
            <a:r>
              <a:rPr lang="en-US" sz="2000" dirty="0"/>
              <a:t> in the </a:t>
            </a:r>
            <a:r>
              <a:rPr lang="en-US" sz="2000" dirty="0">
                <a:solidFill>
                  <a:srgbClr val="FF0000"/>
                </a:solidFill>
              </a:rPr>
              <a:t>database</a:t>
            </a:r>
            <a:r>
              <a:rPr lang="en-US" sz="2000" dirty="0"/>
              <a:t> </a:t>
            </a:r>
            <a:r>
              <a:rPr lang="en-US" sz="2000" dirty="0">
                <a:solidFill>
                  <a:srgbClr val="0070C0"/>
                </a:solidFill>
              </a:rPr>
              <a:t>table</a:t>
            </a:r>
            <a:r>
              <a:rPr lang="en-US" sz="2000" dirty="0"/>
              <a:t> is an </a:t>
            </a:r>
            <a:r>
              <a:rPr lang="en-US" sz="2000" dirty="0">
                <a:solidFill>
                  <a:srgbClr val="FF0000"/>
                </a:solidFill>
              </a:rPr>
              <a:t>identity</a:t>
            </a:r>
            <a:r>
              <a:rPr lang="en-US" sz="2000" dirty="0"/>
              <a:t> </a:t>
            </a:r>
            <a:r>
              <a:rPr lang="en-US" sz="2000" dirty="0" smtClean="0">
                <a:solidFill>
                  <a:srgbClr val="0070C0"/>
                </a:solidFill>
              </a:rPr>
              <a:t>column</a:t>
            </a:r>
            <a:r>
              <a:rPr lang="en-US" sz="2000" dirty="0" smtClean="0"/>
              <a:t>.</a:t>
            </a:r>
          </a:p>
          <a:p>
            <a:pPr marL="461963">
              <a:buFont typeface="Wingdings" panose="05000000000000000000" pitchFamily="2" charset="2"/>
              <a:buChar char="§"/>
            </a:pPr>
            <a:r>
              <a:rPr lang="en-US" sz="2000" dirty="0" smtClean="0"/>
              <a:t>The </a:t>
            </a:r>
            <a:r>
              <a:rPr lang="en-US" sz="2000" dirty="0"/>
              <a:t>SSDL schema is also organized much the same as CSDL with the relational schema information of the database in </a:t>
            </a:r>
            <a:r>
              <a:rPr lang="en-US" sz="2000" dirty="0" smtClean="0"/>
              <a:t>use.</a:t>
            </a:r>
          </a:p>
          <a:p>
            <a:pPr marL="461963">
              <a:buFont typeface="Wingdings" panose="05000000000000000000" pitchFamily="2" charset="2"/>
              <a:buChar char="§"/>
            </a:pPr>
            <a:r>
              <a:rPr lang="en-US" sz="2000" dirty="0" smtClean="0"/>
              <a:t>Here </a:t>
            </a:r>
            <a:r>
              <a:rPr lang="en-US" sz="2000" dirty="0"/>
              <a:t>is how the entities are represented in </a:t>
            </a:r>
            <a:r>
              <a:rPr lang="en-US" sz="2000" dirty="0" smtClean="0"/>
              <a:t>SSDL – </a:t>
            </a:r>
            <a:r>
              <a:rPr lang="en-US" sz="2000" dirty="0" smtClean="0">
                <a:solidFill>
                  <a:srgbClr val="FF0000"/>
                </a:solidFill>
              </a:rPr>
              <a:t>Figure 3-18</a:t>
            </a:r>
            <a:r>
              <a:rPr lang="en-US" sz="2000" dirty="0" smtClean="0"/>
              <a:t>.</a:t>
            </a:r>
            <a:endParaRPr lang="en-US" sz="2000" dirty="0"/>
          </a:p>
        </p:txBody>
      </p:sp>
      <p:sp>
        <p:nvSpPr>
          <p:cNvPr id="4" name="Date Placeholder 3"/>
          <p:cNvSpPr>
            <a:spLocks noGrp="1"/>
          </p:cNvSpPr>
          <p:nvPr>
            <p:ph type="dt" sz="half" idx="2"/>
          </p:nvPr>
        </p:nvSpPr>
        <p:spPr/>
        <p:txBody>
          <a:bodyPr/>
          <a:lstStyle/>
          <a:p>
            <a:fld id="{B1A367CE-AF10-488F-A220-30E3D22A0546}"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158</a:t>
            </a:fld>
            <a:endParaRPr lang="en-US"/>
          </a:p>
        </p:txBody>
      </p:sp>
    </p:spTree>
    <p:extLst>
      <p:ext uri="{BB962C8B-B14F-4D97-AF65-F5344CB8AC3E}">
        <p14:creationId xmlns:p14="http://schemas.microsoft.com/office/powerpoint/2010/main" val="217649108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3-18</a:t>
            </a:r>
            <a:endParaRPr lang="en-US" dirty="0"/>
          </a:p>
        </p:txBody>
      </p:sp>
      <p:sp>
        <p:nvSpPr>
          <p:cNvPr id="3" name="Date Placeholder 2"/>
          <p:cNvSpPr>
            <a:spLocks noGrp="1"/>
          </p:cNvSpPr>
          <p:nvPr>
            <p:ph type="dt" sz="half" idx="2"/>
          </p:nvPr>
        </p:nvSpPr>
        <p:spPr/>
        <p:txBody>
          <a:bodyPr/>
          <a:lstStyle/>
          <a:p>
            <a:fld id="{3846B659-1B35-40F4-B43F-83F2587BF80A}"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159</a:t>
            </a:fld>
            <a:endParaRPr lang="en-US"/>
          </a:p>
        </p:txBody>
      </p:sp>
      <p:pic>
        <p:nvPicPr>
          <p:cNvPr id="4" name="Picture 3"/>
          <p:cNvPicPr>
            <a:picLocks noChangeAspect="1"/>
          </p:cNvPicPr>
          <p:nvPr/>
        </p:nvPicPr>
        <p:blipFill>
          <a:blip r:embed="rId2"/>
          <a:stretch>
            <a:fillRect/>
          </a:stretch>
        </p:blipFill>
        <p:spPr>
          <a:xfrm>
            <a:off x="152400" y="1268362"/>
            <a:ext cx="11589116" cy="5064873"/>
          </a:xfrm>
          <a:prstGeom prst="rect">
            <a:avLst/>
          </a:prstGeom>
          <a:ln>
            <a:solidFill>
              <a:schemeClr val="accent1"/>
            </a:solidFill>
          </a:ln>
        </p:spPr>
      </p:pic>
    </p:spTree>
    <p:extLst>
      <p:ext uri="{BB962C8B-B14F-4D97-AF65-F5344CB8AC3E}">
        <p14:creationId xmlns:p14="http://schemas.microsoft.com/office/powerpoint/2010/main" val="2582138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What is the ADO.NET Entity Framework</a:t>
            </a:r>
            <a:r>
              <a:rPr lang="en-US" dirty="0" smtClean="0">
                <a:solidFill>
                  <a:schemeClr val="bg1"/>
                </a:solidFill>
              </a:rPr>
              <a:t>?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61963">
              <a:buFont typeface="Wingdings" panose="05000000000000000000" pitchFamily="2" charset="2"/>
              <a:buChar char="§"/>
            </a:pPr>
            <a:r>
              <a:rPr lang="en-US" sz="2000" dirty="0" smtClean="0"/>
              <a:t>The </a:t>
            </a:r>
            <a:r>
              <a:rPr lang="en-US" sz="2000" dirty="0"/>
              <a:t>framework can take care of the necessary </a:t>
            </a:r>
            <a:r>
              <a:rPr lang="en-US" sz="2000" dirty="0">
                <a:solidFill>
                  <a:srgbClr val="FF0000"/>
                </a:solidFill>
              </a:rPr>
              <a:t>translations</a:t>
            </a:r>
            <a:r>
              <a:rPr lang="en-US" sz="2000" dirty="0"/>
              <a:t> to either retrieve data from your data store or perform inserts, updates, and </a:t>
            </a:r>
            <a:r>
              <a:rPr lang="en-US" sz="2000" dirty="0" smtClean="0"/>
              <a:t>deletes.</a:t>
            </a:r>
          </a:p>
          <a:p>
            <a:pPr marL="461963">
              <a:buFont typeface="Wingdings" panose="05000000000000000000" pitchFamily="2" charset="2"/>
              <a:buChar char="§"/>
            </a:pPr>
            <a:r>
              <a:rPr lang="en-US" sz="2000" dirty="0" smtClean="0"/>
              <a:t>Also, Entity Framework provides support to </a:t>
            </a:r>
            <a:r>
              <a:rPr lang="en-US" sz="2000" dirty="0" smtClean="0">
                <a:solidFill>
                  <a:srgbClr val="FF0000"/>
                </a:solidFill>
              </a:rPr>
              <a:t>cache</a:t>
            </a:r>
            <a:r>
              <a:rPr lang="en-US" sz="2000" dirty="0" smtClean="0"/>
              <a:t> </a:t>
            </a:r>
            <a:r>
              <a:rPr lang="en-US" sz="2000" dirty="0" smtClean="0">
                <a:solidFill>
                  <a:srgbClr val="FF0000"/>
                </a:solidFill>
              </a:rPr>
              <a:t>data</a:t>
            </a:r>
            <a:r>
              <a:rPr lang="en-US" sz="2000" dirty="0" smtClean="0"/>
              <a:t> </a:t>
            </a:r>
            <a:r>
              <a:rPr lang="en-US" sz="2000" dirty="0" smtClean="0">
                <a:solidFill>
                  <a:srgbClr val="0070C0"/>
                </a:solidFill>
              </a:rPr>
              <a:t>automatically</a:t>
            </a:r>
            <a:r>
              <a:rPr lang="en-US" sz="2000" dirty="0" smtClean="0"/>
              <a:t> by </a:t>
            </a:r>
            <a:r>
              <a:rPr lang="en-US" sz="2000" dirty="0" smtClean="0">
                <a:solidFill>
                  <a:srgbClr val="FF0000"/>
                </a:solidFill>
              </a:rPr>
              <a:t>default</a:t>
            </a:r>
            <a:r>
              <a:rPr lang="en-US" sz="2000" dirty="0" smtClean="0"/>
              <a:t>.</a:t>
            </a:r>
            <a:endParaRPr lang="en-US" sz="2000" dirty="0"/>
          </a:p>
        </p:txBody>
      </p:sp>
      <p:sp>
        <p:nvSpPr>
          <p:cNvPr id="3" name="Date Placeholder 2"/>
          <p:cNvSpPr>
            <a:spLocks noGrp="1"/>
          </p:cNvSpPr>
          <p:nvPr>
            <p:ph type="dt" sz="half" idx="4294967295"/>
          </p:nvPr>
        </p:nvSpPr>
        <p:spPr>
          <a:xfrm>
            <a:off x="0" y="6538913"/>
            <a:ext cx="2743200" cy="254000"/>
          </a:xfrm>
        </p:spPr>
        <p:txBody>
          <a:bodyPr/>
          <a:lstStyle/>
          <a:p>
            <a:fld id="{62E55816-AC00-4265-A718-C246BCFEBAFC}" type="datetime1">
              <a:rPr lang="en-US" smtClean="0"/>
              <a:t>5/7/2018</a:t>
            </a:fld>
            <a:endParaRPr lang="en-US"/>
          </a:p>
        </p:txBody>
      </p:sp>
      <p:sp>
        <p:nvSpPr>
          <p:cNvPr id="6" name="Slide Number Placeholder 5"/>
          <p:cNvSpPr>
            <a:spLocks noGrp="1"/>
          </p:cNvSpPr>
          <p:nvPr>
            <p:ph type="sldNum" sz="quarter" idx="4294967295"/>
          </p:nvPr>
        </p:nvSpPr>
        <p:spPr>
          <a:xfrm>
            <a:off x="9448800" y="6538913"/>
            <a:ext cx="2743200" cy="254000"/>
          </a:xfrm>
        </p:spPr>
        <p:txBody>
          <a:bodyPr/>
          <a:lstStyle/>
          <a:p>
            <a:fld id="{062D6987-FB6D-4DB8-81B8-AD0F35E3BB5F}" type="slidenum">
              <a:rPr lang="en-US" smtClean="0"/>
              <a:t>16</a:t>
            </a:fld>
            <a:endParaRPr lang="en-US"/>
          </a:p>
        </p:txBody>
      </p:sp>
    </p:spTree>
    <p:extLst>
      <p:ext uri="{BB962C8B-B14F-4D97-AF65-F5344CB8AC3E}">
        <p14:creationId xmlns:p14="http://schemas.microsoft.com/office/powerpoint/2010/main" val="8783757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a:t>
            </a:r>
            <a:r>
              <a:rPr lang="en-US" dirty="0" smtClean="0"/>
              <a:t>MSL schema</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We will now take a look at the Mapping Specification Language or MSL schema (automatically generated by Visual Studio when the .edmx file is produced) that defines the C-S mapping, which maps the Conceptual Model to the Relational </a:t>
            </a:r>
            <a:r>
              <a:rPr lang="en-US" sz="2000" dirty="0" smtClean="0"/>
              <a:t>Store.</a:t>
            </a:r>
          </a:p>
          <a:p>
            <a:pPr marL="461963">
              <a:buFont typeface="Wingdings" panose="05000000000000000000" pitchFamily="2" charset="2"/>
              <a:buChar char="§"/>
            </a:pPr>
            <a:r>
              <a:rPr lang="en-US" sz="2000" dirty="0" smtClean="0"/>
              <a:t>Here </a:t>
            </a:r>
            <a:r>
              <a:rPr lang="en-US" sz="2000" dirty="0"/>
              <a:t>is the MSL schema for our Security </a:t>
            </a:r>
            <a:r>
              <a:rPr lang="en-US" sz="2000" dirty="0" smtClean="0"/>
              <a:t>DataModel – </a:t>
            </a:r>
            <a:r>
              <a:rPr lang="en-US" sz="2000" dirty="0" smtClean="0">
                <a:solidFill>
                  <a:srgbClr val="FF0000"/>
                </a:solidFill>
              </a:rPr>
              <a:t>Figure 3-19</a:t>
            </a:r>
            <a:r>
              <a:rPr lang="en-US" sz="2000" dirty="0" smtClean="0"/>
              <a:t>.</a:t>
            </a:r>
          </a:p>
          <a:p>
            <a:pPr marL="461963">
              <a:buFont typeface="Wingdings" panose="05000000000000000000" pitchFamily="2" charset="2"/>
              <a:buChar char="§"/>
            </a:pPr>
            <a:r>
              <a:rPr lang="en-US" sz="2000" dirty="0"/>
              <a:t>As you can see in the MSL schema just mentioned, the </a:t>
            </a:r>
            <a:r>
              <a:rPr lang="en-US" sz="2000" dirty="0">
                <a:solidFill>
                  <a:srgbClr val="FF0000"/>
                </a:solidFill>
              </a:rPr>
              <a:t>EntityContainerMapping</a:t>
            </a:r>
            <a:r>
              <a:rPr lang="en-US" sz="2000" dirty="0"/>
              <a:t> </a:t>
            </a:r>
            <a:r>
              <a:rPr lang="en-US" sz="2000" dirty="0">
                <a:solidFill>
                  <a:srgbClr val="0070C0"/>
                </a:solidFill>
              </a:rPr>
              <a:t>attribute</a:t>
            </a:r>
            <a:r>
              <a:rPr lang="en-US" sz="2000" dirty="0"/>
              <a:t> is used to indicate that the </a:t>
            </a:r>
            <a:r>
              <a:rPr lang="en-US" sz="2000" dirty="0">
                <a:solidFill>
                  <a:srgbClr val="FF0000"/>
                </a:solidFill>
              </a:rPr>
              <a:t>StorageEntityContainer</a:t>
            </a:r>
            <a:r>
              <a:rPr lang="en-US" sz="2000" dirty="0"/>
              <a:t> </a:t>
            </a:r>
            <a:r>
              <a:rPr lang="en-US" sz="2000" dirty="0">
                <a:solidFill>
                  <a:srgbClr val="0070C0"/>
                </a:solidFill>
              </a:rPr>
              <a:t>attribute</a:t>
            </a:r>
            <a:r>
              <a:rPr lang="en-US" sz="2000" dirty="0"/>
              <a:t> is mapped to the </a:t>
            </a:r>
            <a:r>
              <a:rPr lang="en-US" sz="2000" dirty="0">
                <a:solidFill>
                  <a:srgbClr val="FF0000"/>
                </a:solidFill>
              </a:rPr>
              <a:t>conceptual model</a:t>
            </a:r>
            <a:r>
              <a:rPr lang="en-US" sz="2000" dirty="0"/>
              <a:t> </a:t>
            </a:r>
            <a:r>
              <a:rPr lang="en-US" sz="2000" dirty="0" smtClean="0">
                <a:solidFill>
                  <a:srgbClr val="0070C0"/>
                </a:solidFill>
              </a:rPr>
              <a:t>container</a:t>
            </a:r>
            <a:r>
              <a:rPr lang="en-US" sz="2000" dirty="0" smtClean="0"/>
              <a:t>.</a:t>
            </a:r>
          </a:p>
          <a:p>
            <a:pPr marL="461963">
              <a:buFont typeface="Wingdings" panose="05000000000000000000" pitchFamily="2" charset="2"/>
              <a:buChar char="§"/>
            </a:pPr>
            <a:r>
              <a:rPr lang="en-US" sz="2000" dirty="0" smtClean="0"/>
              <a:t>But </a:t>
            </a:r>
            <a:r>
              <a:rPr lang="en-US" sz="2000" dirty="0"/>
              <a:t>how is this mapping achieved? Entity Framework does this by mapping each EntitySet and AssociationSet attributes to the corresponding elements in the data </a:t>
            </a:r>
            <a:r>
              <a:rPr lang="en-US" sz="2000" dirty="0" smtClean="0"/>
              <a:t>store.</a:t>
            </a:r>
          </a:p>
          <a:p>
            <a:pPr marL="461963">
              <a:buFont typeface="Wingdings" panose="05000000000000000000" pitchFamily="2" charset="2"/>
              <a:buChar char="§"/>
            </a:pPr>
            <a:r>
              <a:rPr lang="en-US" sz="2000" dirty="0" smtClean="0"/>
              <a:t>As </a:t>
            </a:r>
            <a:r>
              <a:rPr lang="en-US" sz="2000" dirty="0"/>
              <a:t>an example, it uses the </a:t>
            </a:r>
            <a:r>
              <a:rPr lang="en-US" sz="2000" dirty="0">
                <a:solidFill>
                  <a:srgbClr val="FF0000"/>
                </a:solidFill>
              </a:rPr>
              <a:t>StoreEntitySet</a:t>
            </a:r>
            <a:r>
              <a:rPr lang="en-US" sz="2000" dirty="0"/>
              <a:t> </a:t>
            </a:r>
            <a:r>
              <a:rPr lang="en-US" sz="2000" dirty="0">
                <a:solidFill>
                  <a:srgbClr val="0070C0"/>
                </a:solidFill>
              </a:rPr>
              <a:t>attribute</a:t>
            </a:r>
            <a:r>
              <a:rPr lang="en-US" sz="2000" dirty="0"/>
              <a:t> to map a particular </a:t>
            </a:r>
            <a:r>
              <a:rPr lang="en-US" sz="2000" dirty="0">
                <a:solidFill>
                  <a:srgbClr val="FF0000"/>
                </a:solidFill>
              </a:rPr>
              <a:t>EntityType</a:t>
            </a:r>
            <a:r>
              <a:rPr lang="en-US" sz="2000" dirty="0"/>
              <a:t> to the corresponding database </a:t>
            </a:r>
            <a:r>
              <a:rPr lang="en-US" sz="2000" dirty="0" smtClean="0"/>
              <a:t>table.</a:t>
            </a:r>
          </a:p>
          <a:p>
            <a:pPr marL="461963">
              <a:buFont typeface="Wingdings" panose="05000000000000000000" pitchFamily="2" charset="2"/>
              <a:buChar char="§"/>
            </a:pPr>
            <a:r>
              <a:rPr lang="en-US" sz="2000" dirty="0" smtClean="0"/>
              <a:t>There </a:t>
            </a:r>
            <a:r>
              <a:rPr lang="en-US" sz="2000" dirty="0"/>
              <a:t>are also many </a:t>
            </a:r>
            <a:r>
              <a:rPr lang="en-US" sz="2000" dirty="0">
                <a:solidFill>
                  <a:srgbClr val="FF0000"/>
                </a:solidFill>
              </a:rPr>
              <a:t>ScalarProperty</a:t>
            </a:r>
            <a:r>
              <a:rPr lang="en-US" sz="2000" dirty="0"/>
              <a:t> </a:t>
            </a:r>
            <a:r>
              <a:rPr lang="en-US" sz="2000" dirty="0">
                <a:solidFill>
                  <a:srgbClr val="0070C0"/>
                </a:solidFill>
              </a:rPr>
              <a:t>attributes</a:t>
            </a:r>
            <a:r>
              <a:rPr lang="en-US" sz="2000" dirty="0"/>
              <a:t> that define how a particular property is mapped to its corresponding column name in the database table</a:t>
            </a:r>
            <a:r>
              <a:rPr lang="en-US" sz="2000" dirty="0" smtClean="0"/>
              <a:t>.</a:t>
            </a:r>
          </a:p>
          <a:p>
            <a:pPr marL="461963">
              <a:buFont typeface="Wingdings" panose="05000000000000000000" pitchFamily="2" charset="2"/>
              <a:buChar char="§"/>
            </a:pPr>
            <a:r>
              <a:rPr lang="en-US" sz="2000" dirty="0"/>
              <a:t>The </a:t>
            </a:r>
            <a:r>
              <a:rPr lang="en-US" sz="2000" dirty="0">
                <a:solidFill>
                  <a:srgbClr val="FF0000"/>
                </a:solidFill>
              </a:rPr>
              <a:t>EntityTypeMapping</a:t>
            </a:r>
            <a:r>
              <a:rPr lang="en-US" sz="2000" dirty="0"/>
              <a:t> </a:t>
            </a:r>
            <a:r>
              <a:rPr lang="en-US" sz="2000" dirty="0">
                <a:solidFill>
                  <a:srgbClr val="0070C0"/>
                </a:solidFill>
              </a:rPr>
              <a:t>attribute</a:t>
            </a:r>
            <a:r>
              <a:rPr lang="en-US" sz="2000" dirty="0"/>
              <a:t> </a:t>
            </a:r>
            <a:r>
              <a:rPr lang="en-US" sz="2000" dirty="0" smtClean="0"/>
              <a:t>is </a:t>
            </a:r>
            <a:r>
              <a:rPr lang="en-US" sz="2000" dirty="0"/>
              <a:t>used to specify the type of the </a:t>
            </a:r>
            <a:r>
              <a:rPr lang="en-US" sz="2000" dirty="0">
                <a:solidFill>
                  <a:srgbClr val="FF0000"/>
                </a:solidFill>
              </a:rPr>
              <a:t>entity</a:t>
            </a:r>
            <a:r>
              <a:rPr lang="en-US" sz="2000" dirty="0"/>
              <a:t> being </a:t>
            </a:r>
            <a:r>
              <a:rPr lang="en-US" sz="2000" dirty="0" smtClean="0"/>
              <a:t>represented.</a:t>
            </a:r>
          </a:p>
          <a:p>
            <a:pPr marL="461963">
              <a:buFont typeface="Wingdings" panose="05000000000000000000" pitchFamily="2" charset="2"/>
              <a:buChar char="§"/>
            </a:pPr>
            <a:r>
              <a:rPr lang="en-US" sz="2000" dirty="0" smtClean="0"/>
              <a:t>The MSL schema maps the CSDL and SSDL sections of the EDM.</a:t>
            </a:r>
            <a:endParaRPr lang="en-US" sz="2000" dirty="0"/>
          </a:p>
        </p:txBody>
      </p:sp>
      <p:sp>
        <p:nvSpPr>
          <p:cNvPr id="4" name="Date Placeholder 3"/>
          <p:cNvSpPr>
            <a:spLocks noGrp="1"/>
          </p:cNvSpPr>
          <p:nvPr>
            <p:ph type="dt" sz="half" idx="2"/>
          </p:nvPr>
        </p:nvSpPr>
        <p:spPr/>
        <p:txBody>
          <a:bodyPr/>
          <a:lstStyle/>
          <a:p>
            <a:fld id="{7BC73D7F-9D79-4577-84E7-16CC4E219391}"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160</a:t>
            </a:fld>
            <a:endParaRPr lang="en-US"/>
          </a:p>
        </p:txBody>
      </p:sp>
    </p:spTree>
    <p:extLst>
      <p:ext uri="{BB962C8B-B14F-4D97-AF65-F5344CB8AC3E}">
        <p14:creationId xmlns:p14="http://schemas.microsoft.com/office/powerpoint/2010/main" val="172740152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3-19</a:t>
            </a:r>
            <a:endParaRPr lang="en-US" dirty="0"/>
          </a:p>
        </p:txBody>
      </p:sp>
      <p:sp>
        <p:nvSpPr>
          <p:cNvPr id="4" name="Date Placeholder 3"/>
          <p:cNvSpPr>
            <a:spLocks noGrp="1"/>
          </p:cNvSpPr>
          <p:nvPr>
            <p:ph type="dt" sz="half" idx="2"/>
          </p:nvPr>
        </p:nvSpPr>
        <p:spPr/>
        <p:txBody>
          <a:bodyPr/>
          <a:lstStyle/>
          <a:p>
            <a:fld id="{31031808-6558-4BA2-A5F7-3982D815BDCD}"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161</a:t>
            </a:fld>
            <a:endParaRPr lang="en-US"/>
          </a:p>
        </p:txBody>
      </p:sp>
      <p:pic>
        <p:nvPicPr>
          <p:cNvPr id="3" name="Picture 2"/>
          <p:cNvPicPr>
            <a:picLocks noChangeAspect="1"/>
          </p:cNvPicPr>
          <p:nvPr/>
        </p:nvPicPr>
        <p:blipFill>
          <a:blip r:embed="rId2"/>
          <a:stretch>
            <a:fillRect/>
          </a:stretch>
        </p:blipFill>
        <p:spPr>
          <a:xfrm>
            <a:off x="152400" y="1268362"/>
            <a:ext cx="9566366" cy="5157876"/>
          </a:xfrm>
          <a:prstGeom prst="rect">
            <a:avLst/>
          </a:prstGeom>
          <a:ln>
            <a:solidFill>
              <a:schemeClr val="accent1"/>
            </a:solidFill>
          </a:ln>
        </p:spPr>
      </p:pic>
    </p:spTree>
    <p:extLst>
      <p:ext uri="{BB962C8B-B14F-4D97-AF65-F5344CB8AC3E}">
        <p14:creationId xmlns:p14="http://schemas.microsoft.com/office/powerpoint/2010/main" val="42974650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Entity Classes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These are </a:t>
            </a:r>
            <a:r>
              <a:rPr lang="en-US" sz="2000" dirty="0">
                <a:solidFill>
                  <a:srgbClr val="FF0000"/>
                </a:solidFill>
              </a:rPr>
              <a:t>.NET classes</a:t>
            </a:r>
            <a:r>
              <a:rPr lang="en-US" sz="2000" dirty="0"/>
              <a:t> that are automatically generated from the </a:t>
            </a:r>
            <a:r>
              <a:rPr lang="en-US" sz="2000" dirty="0">
                <a:solidFill>
                  <a:srgbClr val="FF0000"/>
                </a:solidFill>
              </a:rPr>
              <a:t>CSDL </a:t>
            </a:r>
            <a:r>
              <a:rPr lang="en-US" sz="2000" dirty="0" smtClean="0">
                <a:solidFill>
                  <a:srgbClr val="FF0000"/>
                </a:solidFill>
              </a:rPr>
              <a:t>definition</a:t>
            </a:r>
            <a:r>
              <a:rPr lang="en-US" sz="2000" dirty="0" smtClean="0"/>
              <a:t>.</a:t>
            </a:r>
          </a:p>
          <a:p>
            <a:pPr marL="461963">
              <a:buFont typeface="Wingdings" panose="05000000000000000000" pitchFamily="2" charset="2"/>
              <a:buChar char="§"/>
            </a:pPr>
            <a:r>
              <a:rPr lang="en-US" sz="2000" dirty="0" smtClean="0"/>
              <a:t>You </a:t>
            </a:r>
            <a:r>
              <a:rPr lang="en-US" sz="2000" dirty="0"/>
              <a:t>can create POCO classes from .edmx files using Entity Framework </a:t>
            </a:r>
            <a:r>
              <a:rPr lang="en-US" sz="2000" dirty="0">
                <a:solidFill>
                  <a:srgbClr val="FF0000"/>
                </a:solidFill>
              </a:rPr>
              <a:t>DbContext Fluent </a:t>
            </a:r>
            <a:r>
              <a:rPr lang="en-US" sz="2000" dirty="0" smtClean="0">
                <a:solidFill>
                  <a:srgbClr val="FF0000"/>
                </a:solidFill>
              </a:rPr>
              <a:t>Generator</a:t>
            </a:r>
            <a:r>
              <a:rPr lang="en-US" sz="2000" dirty="0" smtClean="0"/>
              <a:t>.</a:t>
            </a:r>
          </a:p>
          <a:p>
            <a:pPr marL="461963">
              <a:buFont typeface="Wingdings" panose="05000000000000000000" pitchFamily="2" charset="2"/>
              <a:buChar char="§"/>
            </a:pPr>
            <a:r>
              <a:rPr lang="en-US" sz="2000" dirty="0" smtClean="0"/>
              <a:t>When </a:t>
            </a:r>
            <a:r>
              <a:rPr lang="en-US" sz="2000" dirty="0"/>
              <a:t>you do this, </a:t>
            </a:r>
            <a:r>
              <a:rPr lang="en-US" sz="2000" dirty="0">
                <a:solidFill>
                  <a:srgbClr val="FF0000"/>
                </a:solidFill>
              </a:rPr>
              <a:t>T4 templates</a:t>
            </a:r>
            <a:r>
              <a:rPr lang="en-US" sz="2000" dirty="0"/>
              <a:t> will be automatically added to your </a:t>
            </a:r>
            <a:r>
              <a:rPr lang="en-US" sz="2000" dirty="0" smtClean="0"/>
              <a:t>project.</a:t>
            </a:r>
          </a:p>
          <a:p>
            <a:pPr marL="461963">
              <a:buFont typeface="Wingdings" panose="05000000000000000000" pitchFamily="2" charset="2"/>
              <a:buChar char="§"/>
            </a:pPr>
            <a:r>
              <a:rPr lang="en-US" sz="2000" dirty="0" smtClean="0"/>
              <a:t>You </a:t>
            </a:r>
            <a:r>
              <a:rPr lang="en-US" sz="2000" dirty="0"/>
              <a:t>can download the DbContext Fluent Generator from https:// </a:t>
            </a:r>
            <a:r>
              <a:rPr lang="en-US" sz="2000" dirty="0" smtClean="0"/>
              <a:t>visualstudiogallery.msdn.microsoft.com/5d663b99-ed3b-481d-b7bcb947d2457e3c.</a:t>
            </a:r>
          </a:p>
          <a:p>
            <a:pPr marL="461963">
              <a:buFont typeface="Wingdings" panose="05000000000000000000" pitchFamily="2" charset="2"/>
              <a:buChar char="§"/>
            </a:pPr>
            <a:r>
              <a:rPr lang="en-US" sz="2000" dirty="0" smtClean="0"/>
              <a:t>These </a:t>
            </a:r>
            <a:r>
              <a:rPr lang="en-US" sz="2000" dirty="0"/>
              <a:t>are similar to business entities and can be used to populate data and pass instances of these classes across the layers of the </a:t>
            </a:r>
            <a:r>
              <a:rPr lang="en-US" sz="2000" dirty="0" smtClean="0"/>
              <a:t>application.</a:t>
            </a:r>
          </a:p>
          <a:p>
            <a:pPr marL="461963">
              <a:buFont typeface="Wingdings" panose="05000000000000000000" pitchFamily="2" charset="2"/>
              <a:buChar char="§"/>
            </a:pPr>
            <a:r>
              <a:rPr lang="en-US" sz="2000" dirty="0" smtClean="0"/>
              <a:t>Note </a:t>
            </a:r>
            <a:r>
              <a:rPr lang="en-US" sz="2000" dirty="0"/>
              <a:t>that whenever the CSDL definition changes, these classes are automatically updated to reflect the </a:t>
            </a:r>
            <a:r>
              <a:rPr lang="en-US" sz="2000" dirty="0" smtClean="0"/>
              <a:t>changes.</a:t>
            </a:r>
          </a:p>
          <a:p>
            <a:pPr marL="461963">
              <a:buFont typeface="Wingdings" panose="05000000000000000000" pitchFamily="2" charset="2"/>
              <a:buChar char="§"/>
            </a:pPr>
            <a:r>
              <a:rPr lang="en-US" sz="2000" dirty="0" smtClean="0"/>
              <a:t>Also</a:t>
            </a:r>
            <a:r>
              <a:rPr lang="en-US" sz="2000" dirty="0"/>
              <a:t>, these classes are </a:t>
            </a:r>
            <a:r>
              <a:rPr lang="en-US" sz="2000" dirty="0">
                <a:solidFill>
                  <a:srgbClr val="FF0000"/>
                </a:solidFill>
              </a:rPr>
              <a:t>partial</a:t>
            </a:r>
            <a:r>
              <a:rPr lang="en-US" sz="2000" dirty="0"/>
              <a:t> classes and hence you can extend them to create your own custom classes too. </a:t>
            </a:r>
            <a:endParaRPr lang="en-US" sz="2000" dirty="0" smtClean="0"/>
          </a:p>
          <a:p>
            <a:pPr marL="461963">
              <a:buFont typeface="Wingdings" panose="05000000000000000000" pitchFamily="2" charset="2"/>
              <a:buChar char="§"/>
            </a:pPr>
            <a:r>
              <a:rPr lang="en-US" sz="2000" dirty="0" smtClean="0"/>
              <a:t>These </a:t>
            </a:r>
            <a:r>
              <a:rPr lang="en-US" sz="2000" dirty="0"/>
              <a:t>are also partial because you want to keep your extensions in a separate file so they are not overridden if the class is regenerated—this facilitates extensibility and also </a:t>
            </a:r>
            <a:r>
              <a:rPr lang="en-US" sz="2000" dirty="0" smtClean="0"/>
              <a:t>convenience.</a:t>
            </a:r>
          </a:p>
          <a:p>
            <a:pPr marL="461963">
              <a:buFont typeface="Wingdings" panose="05000000000000000000" pitchFamily="2" charset="2"/>
              <a:buChar char="§"/>
            </a:pPr>
            <a:r>
              <a:rPr lang="en-US" sz="2000" dirty="0" smtClean="0"/>
              <a:t>The </a:t>
            </a:r>
            <a:r>
              <a:rPr lang="en-US" sz="2000" dirty="0" smtClean="0">
                <a:solidFill>
                  <a:srgbClr val="FF0000"/>
                </a:solidFill>
              </a:rPr>
              <a:t>Figure 3-20</a:t>
            </a:r>
            <a:r>
              <a:rPr lang="en-US" sz="2000" dirty="0" smtClean="0"/>
              <a:t> shows </a:t>
            </a:r>
            <a:r>
              <a:rPr lang="en-US" sz="2000" dirty="0"/>
              <a:t>what the Control and ControlType </a:t>
            </a:r>
            <a:r>
              <a:rPr lang="en-US" sz="2000" dirty="0">
                <a:solidFill>
                  <a:srgbClr val="FF0000"/>
                </a:solidFill>
              </a:rPr>
              <a:t>entity</a:t>
            </a:r>
            <a:r>
              <a:rPr lang="en-US" sz="2000" dirty="0"/>
              <a:t> classes look like</a:t>
            </a:r>
            <a:r>
              <a:rPr lang="en-US" sz="2000" dirty="0" smtClean="0"/>
              <a:t>:</a:t>
            </a:r>
          </a:p>
        </p:txBody>
      </p:sp>
      <p:sp>
        <p:nvSpPr>
          <p:cNvPr id="3" name="Date Placeholder 2"/>
          <p:cNvSpPr>
            <a:spLocks noGrp="1"/>
          </p:cNvSpPr>
          <p:nvPr>
            <p:ph type="dt" sz="half" idx="2"/>
          </p:nvPr>
        </p:nvSpPr>
        <p:spPr/>
        <p:txBody>
          <a:bodyPr/>
          <a:lstStyle/>
          <a:p>
            <a:fld id="{0AD6D56B-B792-4C9E-BD38-19911811F567}"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162</a:t>
            </a:fld>
            <a:endParaRPr lang="en-US"/>
          </a:p>
        </p:txBody>
      </p:sp>
    </p:spTree>
    <p:extLst>
      <p:ext uri="{BB962C8B-B14F-4D97-AF65-F5344CB8AC3E}">
        <p14:creationId xmlns:p14="http://schemas.microsoft.com/office/powerpoint/2010/main" val="274861491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Entity Classes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61963">
              <a:buFont typeface="Wingdings" panose="05000000000000000000" pitchFamily="2" charset="2"/>
              <a:buChar char="§"/>
            </a:pPr>
            <a:r>
              <a:rPr lang="en-US" dirty="0" smtClean="0"/>
              <a:t>Note </a:t>
            </a:r>
            <a:r>
              <a:rPr lang="en-US" dirty="0"/>
              <a:t>the use of the </a:t>
            </a:r>
            <a:r>
              <a:rPr lang="en-US" dirty="0">
                <a:solidFill>
                  <a:srgbClr val="FF0000"/>
                </a:solidFill>
              </a:rPr>
              <a:t>virtual</a:t>
            </a:r>
            <a:r>
              <a:rPr lang="en-US" dirty="0"/>
              <a:t> keyword in the ControlType class. This is used to promote </a:t>
            </a:r>
            <a:r>
              <a:rPr lang="en-US" dirty="0">
                <a:solidFill>
                  <a:srgbClr val="FF0000"/>
                </a:solidFill>
              </a:rPr>
              <a:t>lazy loading</a:t>
            </a:r>
            <a:r>
              <a:rPr lang="en-US" dirty="0"/>
              <a:t>.</a:t>
            </a:r>
          </a:p>
          <a:p>
            <a:pPr marL="461963">
              <a:buFont typeface="Wingdings" panose="05000000000000000000" pitchFamily="2" charset="2"/>
              <a:buChar char="§"/>
            </a:pPr>
            <a:r>
              <a:rPr lang="en-US" dirty="0"/>
              <a:t>The virtual keyword is used to facilitate lazy loading—if the virtual keyword is not there, the property would be </a:t>
            </a:r>
            <a:r>
              <a:rPr lang="en-US" dirty="0">
                <a:solidFill>
                  <a:srgbClr val="FF0000"/>
                </a:solidFill>
              </a:rPr>
              <a:t>eager loaded</a:t>
            </a:r>
            <a:r>
              <a:rPr lang="en-US" dirty="0"/>
              <a:t>. </a:t>
            </a:r>
          </a:p>
          <a:p>
            <a:pPr marL="461963">
              <a:buFont typeface="Wingdings" panose="05000000000000000000" pitchFamily="2" charset="2"/>
              <a:buChar char="§"/>
            </a:pPr>
            <a:r>
              <a:rPr lang="en-US" sz="2000" dirty="0" smtClean="0"/>
              <a:t>The </a:t>
            </a:r>
            <a:r>
              <a:rPr lang="en-US" sz="2000" dirty="0">
                <a:solidFill>
                  <a:srgbClr val="0070C0"/>
                </a:solidFill>
              </a:rPr>
              <a:t>usage</a:t>
            </a:r>
            <a:r>
              <a:rPr lang="en-US" sz="2000" dirty="0"/>
              <a:t> of the </a:t>
            </a:r>
            <a:r>
              <a:rPr lang="en-US" sz="2000" dirty="0">
                <a:solidFill>
                  <a:srgbClr val="FF0000"/>
                </a:solidFill>
              </a:rPr>
              <a:t>virtual</a:t>
            </a:r>
            <a:r>
              <a:rPr lang="en-US" sz="2000" dirty="0"/>
              <a:t> </a:t>
            </a:r>
            <a:r>
              <a:rPr lang="en-US" sz="2000" dirty="0">
                <a:solidFill>
                  <a:srgbClr val="0070C0"/>
                </a:solidFill>
              </a:rPr>
              <a:t>keyword</a:t>
            </a:r>
            <a:r>
              <a:rPr lang="en-US" sz="2000" dirty="0"/>
              <a:t> also helps in efficient </a:t>
            </a:r>
            <a:r>
              <a:rPr lang="en-US" sz="2000" dirty="0">
                <a:solidFill>
                  <a:srgbClr val="FF0000"/>
                </a:solidFill>
              </a:rPr>
              <a:t>change </a:t>
            </a:r>
            <a:r>
              <a:rPr lang="en-US" sz="2000" dirty="0" smtClean="0">
                <a:solidFill>
                  <a:srgbClr val="FF0000"/>
                </a:solidFill>
              </a:rPr>
              <a:t>tracking</a:t>
            </a:r>
            <a:r>
              <a:rPr lang="en-US" sz="2000" dirty="0" smtClean="0"/>
              <a:t>.</a:t>
            </a:r>
          </a:p>
          <a:p>
            <a:pPr marL="461963">
              <a:buFont typeface="Wingdings" panose="05000000000000000000" pitchFamily="2" charset="2"/>
              <a:buChar char="§"/>
            </a:pPr>
            <a:r>
              <a:rPr lang="en-US" sz="2000" dirty="0" smtClean="0"/>
              <a:t>The </a:t>
            </a:r>
            <a:r>
              <a:rPr lang="en-US" sz="2000" dirty="0"/>
              <a:t>Role and User entity classes are </a:t>
            </a:r>
            <a:r>
              <a:rPr lang="en-US" sz="2000" dirty="0" smtClean="0"/>
              <a:t>shown in </a:t>
            </a:r>
            <a:r>
              <a:rPr lang="en-US" sz="2000" dirty="0" smtClean="0">
                <a:solidFill>
                  <a:srgbClr val="FF0000"/>
                </a:solidFill>
              </a:rPr>
              <a:t>Figure 3-21</a:t>
            </a:r>
            <a:r>
              <a:rPr lang="en-US" sz="2000" dirty="0" smtClean="0"/>
              <a:t>.</a:t>
            </a:r>
          </a:p>
          <a:p>
            <a:pPr marL="461963">
              <a:buFont typeface="Wingdings" panose="05000000000000000000" pitchFamily="2" charset="2"/>
              <a:buChar char="§"/>
            </a:pPr>
            <a:r>
              <a:rPr lang="en-US" sz="2000" dirty="0"/>
              <a:t>Note the use of </a:t>
            </a:r>
            <a:r>
              <a:rPr lang="en-US" sz="2000" dirty="0">
                <a:solidFill>
                  <a:srgbClr val="FF0000"/>
                </a:solidFill>
              </a:rPr>
              <a:t>HashSet</a:t>
            </a:r>
            <a:r>
              <a:rPr lang="en-US" sz="2000" dirty="0"/>
              <a:t> in the User </a:t>
            </a:r>
            <a:r>
              <a:rPr lang="en-US" sz="2000" dirty="0" smtClean="0"/>
              <a:t>class.</a:t>
            </a:r>
          </a:p>
          <a:p>
            <a:pPr marL="687388" indent="-225425">
              <a:buFont typeface="Wingdings" panose="05000000000000000000" pitchFamily="2" charset="2"/>
              <a:buChar char="ü"/>
            </a:pPr>
            <a:r>
              <a:rPr lang="en-US" sz="2000" dirty="0" smtClean="0"/>
              <a:t>HashSet </a:t>
            </a:r>
            <a:r>
              <a:rPr lang="en-US" sz="2000" dirty="0"/>
              <a:t>is used to ensure that the collection contains one instance (</a:t>
            </a:r>
            <a:r>
              <a:rPr lang="en-US" sz="2000" dirty="0">
                <a:solidFill>
                  <a:srgbClr val="FF0000"/>
                </a:solidFill>
              </a:rPr>
              <a:t>no duplicates</a:t>
            </a:r>
            <a:r>
              <a:rPr lang="en-US" sz="2000" dirty="0"/>
              <a:t>) of an </a:t>
            </a:r>
            <a:r>
              <a:rPr lang="en-US" sz="2000" dirty="0" smtClean="0"/>
              <a:t>instance.</a:t>
            </a:r>
          </a:p>
        </p:txBody>
      </p:sp>
      <p:sp>
        <p:nvSpPr>
          <p:cNvPr id="3" name="Date Placeholder 2"/>
          <p:cNvSpPr>
            <a:spLocks noGrp="1"/>
          </p:cNvSpPr>
          <p:nvPr>
            <p:ph type="dt" sz="half" idx="2"/>
          </p:nvPr>
        </p:nvSpPr>
        <p:spPr/>
        <p:txBody>
          <a:bodyPr/>
          <a:lstStyle/>
          <a:p>
            <a:fld id="{C9AF29E5-1264-415F-AD4A-169262BC9DF5}"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163</a:t>
            </a:fld>
            <a:endParaRPr lang="en-US"/>
          </a:p>
        </p:txBody>
      </p:sp>
    </p:spTree>
    <p:extLst>
      <p:ext uri="{BB962C8B-B14F-4D97-AF65-F5344CB8AC3E}">
        <p14:creationId xmlns:p14="http://schemas.microsoft.com/office/powerpoint/2010/main" val="375496638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3-20 || 3-21</a:t>
            </a:r>
            <a:endParaRPr lang="en-US" dirty="0"/>
          </a:p>
        </p:txBody>
      </p:sp>
      <p:sp>
        <p:nvSpPr>
          <p:cNvPr id="3" name="Date Placeholder 2"/>
          <p:cNvSpPr>
            <a:spLocks noGrp="1"/>
          </p:cNvSpPr>
          <p:nvPr>
            <p:ph type="dt" sz="half" idx="2"/>
          </p:nvPr>
        </p:nvSpPr>
        <p:spPr/>
        <p:txBody>
          <a:bodyPr/>
          <a:lstStyle/>
          <a:p>
            <a:fld id="{C38E5BF8-B1FA-4D95-80DE-B495F6CD140A}" type="datetime1">
              <a:rPr lang="en-US" smtClean="0"/>
              <a:t>5/7/2018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164</a:t>
            </a:fld>
            <a:endParaRPr lang="en-US"/>
          </a:p>
        </p:txBody>
      </p:sp>
      <p:pic>
        <p:nvPicPr>
          <p:cNvPr id="4" name="Picture 3"/>
          <p:cNvPicPr>
            <a:picLocks noChangeAspect="1"/>
          </p:cNvPicPr>
          <p:nvPr/>
        </p:nvPicPr>
        <p:blipFill>
          <a:blip r:embed="rId2"/>
          <a:stretch>
            <a:fillRect/>
          </a:stretch>
        </p:blipFill>
        <p:spPr>
          <a:xfrm>
            <a:off x="152400" y="1268362"/>
            <a:ext cx="5566107" cy="4139792"/>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543675" y="1268362"/>
            <a:ext cx="5314950" cy="5086350"/>
          </a:xfrm>
          <a:prstGeom prst="rect">
            <a:avLst/>
          </a:prstGeom>
          <a:ln>
            <a:solidFill>
              <a:schemeClr val="accent1"/>
            </a:solidFill>
          </a:ln>
        </p:spPr>
      </p:pic>
    </p:spTree>
    <p:extLst>
      <p:ext uri="{BB962C8B-B14F-4D97-AF65-F5344CB8AC3E}">
        <p14:creationId xmlns:p14="http://schemas.microsoft.com/office/powerpoint/2010/main" val="56147016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95092" y="4678747"/>
            <a:ext cx="4563533" cy="1828999"/>
          </a:xfrm>
          <a:prstGeom prst="rect">
            <a:avLst/>
          </a:prstGeom>
          <a:ln>
            <a:solidFill>
              <a:schemeClr val="accent1"/>
            </a:solidFill>
          </a:ln>
        </p:spPr>
      </p:pic>
      <p:sp>
        <p:nvSpPr>
          <p:cNvPr id="8" name="Text Placeholder 7"/>
          <p:cNvSpPr>
            <a:spLocks noGrp="1"/>
          </p:cNvSpPr>
          <p:nvPr>
            <p:ph type="body" sz="quarter" idx="13"/>
          </p:nvPr>
        </p:nvSpPr>
        <p:spPr/>
        <p:txBody>
          <a:bodyPr/>
          <a:lstStyle/>
          <a:p>
            <a:r>
              <a:rPr lang="en-US" dirty="0"/>
              <a:t>Working with Stored Procedures in the Entity Data Model</a:t>
            </a:r>
          </a:p>
        </p:txBody>
      </p:sp>
      <p:sp>
        <p:nvSpPr>
          <p:cNvPr id="4" name="Date Placeholder 3"/>
          <p:cNvSpPr>
            <a:spLocks noGrp="1"/>
          </p:cNvSpPr>
          <p:nvPr>
            <p:ph type="dt" sz="half" idx="2"/>
          </p:nvPr>
        </p:nvSpPr>
        <p:spPr/>
        <p:txBody>
          <a:bodyPr/>
          <a:lstStyle/>
          <a:p>
            <a:fld id="{4F8F5284-2951-4E54-86FD-1A3D4F702383}" type="datetime1">
              <a:rPr lang="en-US" smtClean="0"/>
              <a:t>5/7/2018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165</a:t>
            </a:fld>
            <a:endParaRPr lang="en-US"/>
          </a:p>
        </p:txBody>
      </p:sp>
      <p:sp>
        <p:nvSpPr>
          <p:cNvPr id="9" name="Text Placeholder 8"/>
          <p:cNvSpPr>
            <a:spLocks noGrp="1"/>
          </p:cNvSpPr>
          <p:nvPr>
            <p:ph type="body" sz="quarter" idx="16"/>
          </p:nvPr>
        </p:nvSpPr>
        <p:spPr/>
        <p:txBody>
          <a:bodyPr/>
          <a:lstStyle/>
          <a:p>
            <a:r>
              <a:rPr lang="en-US" dirty="0" smtClean="0"/>
              <a:t>4</a:t>
            </a:r>
            <a:endParaRPr lang="en-US" dirty="0"/>
          </a:p>
        </p:txBody>
      </p:sp>
    </p:spTree>
    <p:extLst>
      <p:ext uri="{BB962C8B-B14F-4D97-AF65-F5344CB8AC3E}">
        <p14:creationId xmlns:p14="http://schemas.microsoft.com/office/powerpoint/2010/main" val="49234615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Entity Framework is an </a:t>
            </a:r>
            <a:r>
              <a:rPr lang="en-US" sz="2000" dirty="0">
                <a:solidFill>
                  <a:srgbClr val="FF0000"/>
                </a:solidFill>
              </a:rPr>
              <a:t>extended</a:t>
            </a:r>
            <a:r>
              <a:rPr lang="en-US" sz="2000" dirty="0"/>
              <a:t> Object Relational Mapping (</a:t>
            </a:r>
            <a:r>
              <a:rPr lang="en-US" sz="2000" dirty="0">
                <a:solidFill>
                  <a:srgbClr val="FF0000"/>
                </a:solidFill>
              </a:rPr>
              <a:t>ORM</a:t>
            </a:r>
            <a:r>
              <a:rPr lang="en-US" sz="2000" dirty="0"/>
              <a:t>) technology from Microsoft that abstracts the object model of an application from its relational or logical </a:t>
            </a:r>
            <a:r>
              <a:rPr lang="en-US" sz="2000" dirty="0" smtClean="0"/>
              <a:t>model.</a:t>
            </a:r>
          </a:p>
          <a:p>
            <a:pPr marL="461963">
              <a:buFont typeface="Wingdings" panose="05000000000000000000" pitchFamily="2" charset="2"/>
              <a:buChar char="§"/>
            </a:pPr>
            <a:r>
              <a:rPr lang="en-US" sz="2000" dirty="0" smtClean="0"/>
              <a:t>The </a:t>
            </a:r>
            <a:r>
              <a:rPr lang="en-US" sz="2000" dirty="0"/>
              <a:t>newer versions of this framework provide you with many exciting features—</a:t>
            </a:r>
            <a:r>
              <a:rPr lang="en-US" sz="2000" dirty="0">
                <a:solidFill>
                  <a:srgbClr val="FF0000"/>
                </a:solidFill>
              </a:rPr>
              <a:t>model-first development</a:t>
            </a:r>
            <a:r>
              <a:rPr lang="en-US" sz="2000" dirty="0"/>
              <a:t> being one of these </a:t>
            </a:r>
            <a:r>
              <a:rPr lang="en-US" sz="2000" dirty="0" smtClean="0"/>
              <a:t>things.</a:t>
            </a:r>
          </a:p>
          <a:p>
            <a:pPr marL="461963">
              <a:buFont typeface="Wingdings" panose="05000000000000000000" pitchFamily="2" charset="2"/>
              <a:buChar char="§"/>
            </a:pPr>
            <a:r>
              <a:rPr lang="en-US" sz="2000" dirty="0" smtClean="0"/>
              <a:t>In </a:t>
            </a:r>
            <a:r>
              <a:rPr lang="en-US" sz="2000" dirty="0"/>
              <a:t>this chapter, we will explore how we can work with </a:t>
            </a:r>
            <a:r>
              <a:rPr lang="en-US" sz="2000" dirty="0">
                <a:solidFill>
                  <a:srgbClr val="FF0000"/>
                </a:solidFill>
              </a:rPr>
              <a:t>stored procedures</a:t>
            </a:r>
            <a:r>
              <a:rPr lang="en-US" sz="2000" dirty="0"/>
              <a:t> in Entity Framework </a:t>
            </a:r>
            <a:r>
              <a:rPr lang="en-US" sz="2000" dirty="0" smtClean="0"/>
              <a:t>6.</a:t>
            </a:r>
          </a:p>
          <a:p>
            <a:pPr marL="461963">
              <a:buFont typeface="Wingdings" panose="05000000000000000000" pitchFamily="2" charset="2"/>
              <a:buChar char="§"/>
            </a:pPr>
            <a:r>
              <a:rPr lang="en-US" sz="2000" dirty="0" smtClean="0"/>
              <a:t>We </a:t>
            </a:r>
            <a:r>
              <a:rPr lang="en-US" sz="2000" dirty="0"/>
              <a:t>will discuss the following </a:t>
            </a:r>
            <a:r>
              <a:rPr lang="en-US" sz="2000" dirty="0" smtClean="0"/>
              <a:t>points:</a:t>
            </a:r>
          </a:p>
          <a:p>
            <a:pPr marL="687388" indent="-225425">
              <a:buFont typeface="Wingdings" panose="05000000000000000000" pitchFamily="2" charset="2"/>
              <a:buChar char="ü"/>
            </a:pPr>
            <a:r>
              <a:rPr lang="en-US" sz="2000" dirty="0" smtClean="0"/>
              <a:t>Creating </a:t>
            </a:r>
            <a:r>
              <a:rPr lang="en-US" sz="2000" dirty="0"/>
              <a:t>a database using model-first </a:t>
            </a:r>
            <a:r>
              <a:rPr lang="en-US" sz="2000" dirty="0" smtClean="0"/>
              <a:t>development</a:t>
            </a:r>
          </a:p>
          <a:p>
            <a:pPr marL="687388" indent="-225425">
              <a:buFont typeface="Wingdings" panose="05000000000000000000" pitchFamily="2" charset="2"/>
              <a:buChar char="ü"/>
            </a:pPr>
            <a:r>
              <a:rPr lang="en-US" sz="2000" dirty="0" smtClean="0"/>
              <a:t>Creating </a:t>
            </a:r>
            <a:r>
              <a:rPr lang="en-US" sz="2000" dirty="0"/>
              <a:t>stored procedures for the </a:t>
            </a:r>
            <a:r>
              <a:rPr lang="en-US" sz="2000" dirty="0" smtClean="0"/>
              <a:t>database</a:t>
            </a:r>
          </a:p>
          <a:p>
            <a:pPr marL="687388" indent="-225425">
              <a:buFont typeface="Wingdings" panose="05000000000000000000" pitchFamily="2" charset="2"/>
              <a:buChar char="ü"/>
            </a:pPr>
            <a:r>
              <a:rPr lang="en-US" sz="2000" dirty="0" smtClean="0"/>
              <a:t>Mapping </a:t>
            </a:r>
            <a:r>
              <a:rPr lang="en-US" sz="2000" dirty="0"/>
              <a:t>stored procedures to functions in the </a:t>
            </a:r>
            <a:r>
              <a:rPr lang="en-US" sz="2000" dirty="0" smtClean="0"/>
              <a:t>EDM</a:t>
            </a:r>
          </a:p>
          <a:p>
            <a:pPr marL="687388" indent="-225425">
              <a:buFont typeface="Wingdings" panose="05000000000000000000" pitchFamily="2" charset="2"/>
              <a:buChar char="ü"/>
            </a:pPr>
            <a:r>
              <a:rPr lang="en-US" sz="2000" dirty="0" smtClean="0"/>
              <a:t>Using </a:t>
            </a:r>
            <a:r>
              <a:rPr lang="en-US" sz="2000" dirty="0"/>
              <a:t>the stored procedures in the Object </a:t>
            </a:r>
            <a:r>
              <a:rPr lang="en-US" sz="2000" dirty="0" smtClean="0"/>
              <a:t>Layer</a:t>
            </a:r>
          </a:p>
          <a:p>
            <a:pPr marL="687388" indent="-225425">
              <a:buFont typeface="Wingdings" panose="05000000000000000000" pitchFamily="2" charset="2"/>
              <a:buChar char="ü"/>
            </a:pPr>
            <a:r>
              <a:rPr lang="en-US" sz="2000" dirty="0" smtClean="0"/>
              <a:t>Mapping </a:t>
            </a:r>
            <a:r>
              <a:rPr lang="en-US" sz="2000" dirty="0"/>
              <a:t>stored procedures that return custom entity </a:t>
            </a:r>
            <a:r>
              <a:rPr lang="en-US" sz="2000" dirty="0" smtClean="0"/>
              <a:t>types</a:t>
            </a:r>
          </a:p>
          <a:p>
            <a:pPr marL="687388" indent="-225425">
              <a:buFont typeface="Wingdings" panose="05000000000000000000" pitchFamily="2" charset="2"/>
              <a:buChar char="ü"/>
            </a:pPr>
            <a:r>
              <a:rPr lang="en-US" sz="2000" dirty="0" smtClean="0"/>
              <a:t>Adding </a:t>
            </a:r>
            <a:r>
              <a:rPr lang="en-US" sz="2000" dirty="0"/>
              <a:t>stored procedures to the </a:t>
            </a:r>
            <a:r>
              <a:rPr lang="en-US" sz="2000" dirty="0" smtClean="0"/>
              <a:t>EDM</a:t>
            </a:r>
          </a:p>
          <a:p>
            <a:pPr marL="687388" indent="-225425">
              <a:buFont typeface="Wingdings" panose="05000000000000000000" pitchFamily="2" charset="2"/>
              <a:buChar char="ü"/>
            </a:pPr>
            <a:r>
              <a:rPr lang="en-US" sz="2000" dirty="0" smtClean="0"/>
              <a:t>Mapping stored procedures that return custom entity types</a:t>
            </a:r>
            <a:endParaRPr lang="en-US" sz="2000" dirty="0"/>
          </a:p>
        </p:txBody>
      </p:sp>
      <p:sp>
        <p:nvSpPr>
          <p:cNvPr id="3" name="Date Placeholder 2"/>
          <p:cNvSpPr>
            <a:spLocks noGrp="1"/>
          </p:cNvSpPr>
          <p:nvPr>
            <p:ph type="dt" sz="half" idx="2"/>
          </p:nvPr>
        </p:nvSpPr>
        <p:spPr/>
        <p:txBody>
          <a:bodyPr/>
          <a:lstStyle/>
          <a:p>
            <a:fld id="{FF6E5EAA-D702-4185-879C-43F5552692E8}"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166</a:t>
            </a:fld>
            <a:endParaRPr lang="en-US"/>
          </a:p>
        </p:txBody>
      </p:sp>
    </p:spTree>
    <p:extLst>
      <p:ext uri="{BB962C8B-B14F-4D97-AF65-F5344CB8AC3E}">
        <p14:creationId xmlns:p14="http://schemas.microsoft.com/office/powerpoint/2010/main" val="34406871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Note</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Note that as of this writing, support for stored procedures is not yet included in Entity Framework </a:t>
            </a:r>
            <a:r>
              <a:rPr lang="en-US" sz="2000" dirty="0" smtClean="0"/>
              <a:t>7.</a:t>
            </a:r>
          </a:p>
          <a:p>
            <a:pPr marL="461963">
              <a:buFont typeface="Wingdings" panose="05000000000000000000" pitchFamily="2" charset="2"/>
              <a:buChar char="§"/>
            </a:pPr>
            <a:r>
              <a:rPr lang="en-US" sz="2000" dirty="0" smtClean="0"/>
              <a:t>However</a:t>
            </a:r>
            <a:r>
              <a:rPr lang="en-US" sz="2000" dirty="0"/>
              <a:t>, you can do it using plain ADO.NET statements, as shown in the code snippet that follows</a:t>
            </a:r>
            <a:r>
              <a:rPr lang="en-US" sz="2000" dirty="0" smtClean="0"/>
              <a:t>:</a:t>
            </a:r>
            <a:endParaRPr lang="en-US" sz="2000" dirty="0"/>
          </a:p>
        </p:txBody>
      </p:sp>
      <p:sp>
        <p:nvSpPr>
          <p:cNvPr id="5" name="Date Placeholder 4"/>
          <p:cNvSpPr>
            <a:spLocks noGrp="1"/>
          </p:cNvSpPr>
          <p:nvPr>
            <p:ph type="dt" sz="half" idx="2"/>
          </p:nvPr>
        </p:nvSpPr>
        <p:spPr/>
        <p:txBody>
          <a:bodyPr/>
          <a:lstStyle/>
          <a:p>
            <a:fld id="{C8F5479A-D160-49BD-83A3-4113A97C1CE6}" type="datetime1">
              <a:rPr lang="en-US" smtClean="0"/>
              <a:t>5/7/2018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167</a:t>
            </a:fld>
            <a:endParaRPr lang="en-US"/>
          </a:p>
        </p:txBody>
      </p:sp>
      <p:pic>
        <p:nvPicPr>
          <p:cNvPr id="3" name="Picture 2"/>
          <p:cNvPicPr>
            <a:picLocks noChangeAspect="1"/>
          </p:cNvPicPr>
          <p:nvPr/>
        </p:nvPicPr>
        <p:blipFill>
          <a:blip r:embed="rId2"/>
          <a:stretch>
            <a:fillRect/>
          </a:stretch>
        </p:blipFill>
        <p:spPr>
          <a:xfrm>
            <a:off x="588103" y="2134081"/>
            <a:ext cx="5045996" cy="1716466"/>
          </a:xfrm>
          <a:prstGeom prst="rect">
            <a:avLst/>
          </a:prstGeom>
          <a:ln>
            <a:solidFill>
              <a:schemeClr val="accent1"/>
            </a:solidFill>
          </a:ln>
        </p:spPr>
      </p:pic>
    </p:spTree>
    <p:extLst>
      <p:ext uri="{BB962C8B-B14F-4D97-AF65-F5344CB8AC3E}">
        <p14:creationId xmlns:p14="http://schemas.microsoft.com/office/powerpoint/2010/main" val="26446314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dirty="0">
                <a:solidFill>
                  <a:schemeClr val="bg1"/>
                </a:solidFill>
              </a:rPr>
              <a:t>Creating a database using model-first </a:t>
            </a:r>
            <a:r>
              <a:rPr lang="en-US" dirty="0" smtClean="0">
                <a:solidFill>
                  <a:schemeClr val="bg1"/>
                </a:solidFill>
              </a:rPr>
              <a:t>development</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One of the most interesting new features and enhancements introduced in Entity Framework 6 is its ability to generate a database from an existing object </a:t>
            </a:r>
            <a:r>
              <a:rPr lang="en-US" sz="2000" dirty="0" smtClean="0"/>
              <a:t>model.</a:t>
            </a:r>
          </a:p>
          <a:p>
            <a:pPr marL="461963">
              <a:buFont typeface="Wingdings" panose="05000000000000000000" pitchFamily="2" charset="2"/>
              <a:buChar char="§"/>
            </a:pPr>
            <a:r>
              <a:rPr lang="en-US" sz="2000" dirty="0" smtClean="0"/>
              <a:t>This </a:t>
            </a:r>
            <a:r>
              <a:rPr lang="en-US" sz="2000" dirty="0"/>
              <a:t>approach provides you with better control over your design and promotes </a:t>
            </a:r>
            <a:r>
              <a:rPr lang="en-US" sz="2000" dirty="0">
                <a:solidFill>
                  <a:srgbClr val="0070C0"/>
                </a:solidFill>
              </a:rPr>
              <a:t>domain-driven design</a:t>
            </a:r>
            <a:r>
              <a:rPr lang="en-US" sz="2000" dirty="0"/>
              <a:t> (</a:t>
            </a:r>
            <a:r>
              <a:rPr lang="en-US" sz="2000" dirty="0">
                <a:solidFill>
                  <a:srgbClr val="FF0000"/>
                </a:solidFill>
              </a:rPr>
              <a:t>DDD</a:t>
            </a:r>
            <a:r>
              <a:rPr lang="en-US" sz="2000" dirty="0"/>
              <a:t>). </a:t>
            </a:r>
            <a:endParaRPr lang="en-US" sz="2000" dirty="0" smtClean="0"/>
          </a:p>
          <a:p>
            <a:pPr marL="461963">
              <a:buFont typeface="Wingdings" panose="05000000000000000000" pitchFamily="2" charset="2"/>
              <a:buChar char="§"/>
            </a:pPr>
            <a:r>
              <a:rPr lang="en-US" sz="2000" dirty="0" smtClean="0"/>
              <a:t>In </a:t>
            </a:r>
            <a:r>
              <a:rPr lang="en-US" sz="2000" dirty="0"/>
              <a:t>this approach, you can design your domain model based on the business requirements first and then generate the database from </a:t>
            </a:r>
            <a:r>
              <a:rPr lang="en-US" sz="2000" dirty="0" smtClean="0"/>
              <a:t>it.</a:t>
            </a:r>
          </a:p>
          <a:p>
            <a:pPr marL="461963">
              <a:buFont typeface="Wingdings" panose="05000000000000000000" pitchFamily="2" charset="2"/>
              <a:buChar char="§"/>
            </a:pPr>
            <a:r>
              <a:rPr lang="en-US" sz="2000" dirty="0" smtClean="0"/>
              <a:t>Before </a:t>
            </a:r>
            <a:r>
              <a:rPr lang="en-US" sz="2000" dirty="0"/>
              <a:t>we explore this further, let's take a quick tour of the modeling approaches that are </a:t>
            </a:r>
            <a:r>
              <a:rPr lang="en-US" sz="2000" dirty="0" smtClean="0"/>
              <a:t>supported.</a:t>
            </a:r>
          </a:p>
          <a:p>
            <a:pPr marL="461963">
              <a:buFont typeface="Wingdings" panose="05000000000000000000" pitchFamily="2" charset="2"/>
              <a:buChar char="§"/>
            </a:pPr>
            <a:r>
              <a:rPr lang="en-US" sz="2000" dirty="0" smtClean="0"/>
              <a:t>The </a:t>
            </a:r>
            <a:r>
              <a:rPr lang="en-US" sz="2000" dirty="0"/>
              <a:t>domain modeling approaches in Entity Framework include the following</a:t>
            </a:r>
            <a:r>
              <a:rPr lang="en-US" sz="2000" dirty="0" smtClean="0"/>
              <a:t>:</a:t>
            </a:r>
          </a:p>
          <a:p>
            <a:pPr marL="687388" indent="-225425">
              <a:buFont typeface="Wingdings" panose="05000000000000000000" pitchFamily="2" charset="2"/>
              <a:buChar char="ü"/>
            </a:pPr>
            <a:r>
              <a:rPr lang="en-US" sz="2000" dirty="0" smtClean="0"/>
              <a:t>Code-first				Model-first			Database-first</a:t>
            </a:r>
          </a:p>
          <a:p>
            <a:pPr marL="461963" indent="-234950">
              <a:buFont typeface="Wingdings" panose="05000000000000000000" pitchFamily="2" charset="2"/>
              <a:buChar char="§"/>
            </a:pPr>
            <a:r>
              <a:rPr lang="en-US" sz="2000" dirty="0"/>
              <a:t>Microsoft has planned to </a:t>
            </a:r>
            <a:r>
              <a:rPr lang="en-US" sz="2000" dirty="0">
                <a:solidFill>
                  <a:srgbClr val="FF0000"/>
                </a:solidFill>
              </a:rPr>
              <a:t>retire</a:t>
            </a:r>
            <a:r>
              <a:rPr lang="en-US" sz="2000" dirty="0"/>
              <a:t> the </a:t>
            </a:r>
            <a:r>
              <a:rPr lang="en-US" sz="2000" dirty="0">
                <a:solidFill>
                  <a:srgbClr val="FF0000"/>
                </a:solidFill>
              </a:rPr>
              <a:t>Visual Design tool</a:t>
            </a:r>
            <a:r>
              <a:rPr lang="en-US" sz="2000" dirty="0"/>
              <a:t> for the </a:t>
            </a:r>
            <a:r>
              <a:rPr lang="en-US" sz="2000" dirty="0" smtClean="0">
                <a:solidFill>
                  <a:srgbClr val="FF0000"/>
                </a:solidFill>
              </a:rPr>
              <a:t>EF 7 </a:t>
            </a:r>
            <a:r>
              <a:rPr lang="en-US" sz="2000" dirty="0" smtClean="0"/>
              <a:t>(</a:t>
            </a:r>
            <a:r>
              <a:rPr lang="en-US" sz="2000" dirty="0" smtClean="0">
                <a:solidFill>
                  <a:srgbClr val="FF0000"/>
                </a:solidFill>
              </a:rPr>
              <a:t>EF Core 1.0</a:t>
            </a:r>
            <a:r>
              <a:rPr lang="en-US" sz="2000" dirty="0" smtClean="0"/>
              <a:t>)  </a:t>
            </a:r>
            <a:r>
              <a:rPr lang="en-US" sz="2000" dirty="0"/>
              <a:t>of the </a:t>
            </a:r>
            <a:r>
              <a:rPr lang="en-US" sz="2000" dirty="0" smtClean="0"/>
              <a:t>framework.</a:t>
            </a:r>
          </a:p>
          <a:p>
            <a:pPr marL="687388" indent="-225425">
              <a:buFont typeface="Wingdings" panose="05000000000000000000" pitchFamily="2" charset="2"/>
              <a:buChar char="ü"/>
            </a:pPr>
            <a:r>
              <a:rPr lang="en-US" sz="2000" dirty="0" smtClean="0"/>
              <a:t>As </a:t>
            </a:r>
            <a:r>
              <a:rPr lang="en-US" sz="2000" dirty="0"/>
              <a:t>a result, you will only have the </a:t>
            </a:r>
            <a:r>
              <a:rPr lang="en-US" sz="2000" dirty="0">
                <a:solidFill>
                  <a:srgbClr val="FF0000"/>
                </a:solidFill>
              </a:rPr>
              <a:t>code-first</a:t>
            </a:r>
            <a:r>
              <a:rPr lang="en-US" sz="2000" dirty="0"/>
              <a:t> </a:t>
            </a:r>
            <a:r>
              <a:rPr lang="en-US" sz="2000" dirty="0">
                <a:solidFill>
                  <a:srgbClr val="FF0000"/>
                </a:solidFill>
              </a:rPr>
              <a:t>approach</a:t>
            </a:r>
            <a:r>
              <a:rPr lang="en-US" sz="2000" dirty="0"/>
              <a:t> to build your entity </a:t>
            </a:r>
            <a:r>
              <a:rPr lang="en-US" sz="2000" dirty="0" smtClean="0"/>
              <a:t>classes.</a:t>
            </a:r>
          </a:p>
          <a:p>
            <a:pPr marL="687388" indent="-225425">
              <a:buFont typeface="Wingdings" panose="05000000000000000000" pitchFamily="2" charset="2"/>
              <a:buChar char="ü"/>
            </a:pPr>
            <a:r>
              <a:rPr lang="en-US" sz="2000" dirty="0" smtClean="0"/>
              <a:t>This </a:t>
            </a:r>
            <a:r>
              <a:rPr lang="en-US" sz="2000" dirty="0"/>
              <a:t>is also known as the code-first only approach</a:t>
            </a:r>
            <a:r>
              <a:rPr lang="en-US" sz="2000" dirty="0" smtClean="0"/>
              <a:t>.</a:t>
            </a:r>
          </a:p>
          <a:p>
            <a:pPr marL="461963" indent="-234950">
              <a:buFont typeface="Wingdings" panose="05000000000000000000" pitchFamily="2" charset="2"/>
              <a:buChar char="§"/>
            </a:pPr>
            <a:r>
              <a:rPr lang="en-US" sz="2000" dirty="0" smtClean="0"/>
              <a:t>In this section, we will explore how we can make use of Entity Framework to create a database using Visual Studio 2015 and Entity Framework.</a:t>
            </a:r>
            <a:endParaRPr lang="en-US" sz="2000" dirty="0"/>
          </a:p>
        </p:txBody>
      </p:sp>
      <p:sp>
        <p:nvSpPr>
          <p:cNvPr id="3" name="Date Placeholder 2"/>
          <p:cNvSpPr>
            <a:spLocks noGrp="1"/>
          </p:cNvSpPr>
          <p:nvPr>
            <p:ph type="dt" sz="half" idx="2"/>
          </p:nvPr>
        </p:nvSpPr>
        <p:spPr/>
        <p:txBody>
          <a:bodyPr/>
          <a:lstStyle/>
          <a:p>
            <a:fld id="{B5B4BA92-5352-46D2-8F84-DD85DBAC9F37}"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168</a:t>
            </a:fld>
            <a:endParaRPr lang="en-US"/>
          </a:p>
        </p:txBody>
      </p:sp>
    </p:spTree>
    <p:extLst>
      <p:ext uri="{BB962C8B-B14F-4D97-AF65-F5344CB8AC3E}">
        <p14:creationId xmlns:p14="http://schemas.microsoft.com/office/powerpoint/2010/main" val="11006723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Domain Modeling Approaches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domain modeling approaches in Entity Framework include the following: </a:t>
            </a:r>
          </a:p>
          <a:p>
            <a:pPr marL="461963">
              <a:buFont typeface="Wingdings" panose="05000000000000000000" pitchFamily="2" charset="2"/>
              <a:buChar char="§"/>
            </a:pPr>
            <a:r>
              <a:rPr lang="en-US" sz="2000" dirty="0" smtClean="0">
                <a:solidFill>
                  <a:srgbClr val="0070C0"/>
                </a:solidFill>
              </a:rPr>
              <a:t>Code-first</a:t>
            </a:r>
            <a:r>
              <a:rPr lang="en-US" sz="2000" dirty="0">
                <a:solidFill>
                  <a:srgbClr val="0070C0"/>
                </a:solidFill>
              </a:rPr>
              <a:t>:</a:t>
            </a:r>
            <a:r>
              <a:rPr lang="en-US" sz="2000" dirty="0"/>
              <a:t> In this approach, the domain model is first defined using the </a:t>
            </a:r>
            <a:r>
              <a:rPr lang="en-US" sz="2000" dirty="0">
                <a:solidFill>
                  <a:srgbClr val="FF0000"/>
                </a:solidFill>
              </a:rPr>
              <a:t>POCO</a:t>
            </a:r>
            <a:r>
              <a:rPr lang="en-US" sz="2000" dirty="0"/>
              <a:t> </a:t>
            </a:r>
            <a:r>
              <a:rPr lang="en-US" sz="2000" dirty="0">
                <a:solidFill>
                  <a:srgbClr val="0070C0"/>
                </a:solidFill>
              </a:rPr>
              <a:t>classes</a:t>
            </a:r>
            <a:r>
              <a:rPr lang="en-US" sz="2000" dirty="0"/>
              <a:t> and then the database is created from these </a:t>
            </a:r>
            <a:r>
              <a:rPr lang="en-US" sz="2000" dirty="0" smtClean="0"/>
              <a:t>classes.</a:t>
            </a:r>
          </a:p>
          <a:p>
            <a:pPr marL="461963" indent="0">
              <a:buNone/>
            </a:pPr>
            <a:r>
              <a:rPr lang="en-US" sz="2000" dirty="0" smtClean="0"/>
              <a:t>This </a:t>
            </a:r>
            <a:r>
              <a:rPr lang="en-US" sz="2000" dirty="0"/>
              <a:t>approach is popular and provides much more control over your code—you just need to define the database mappings and leave the creating of the database entirely to Entity </a:t>
            </a:r>
            <a:r>
              <a:rPr lang="en-US" sz="2000" dirty="0" smtClean="0"/>
              <a:t>Framework. Note </a:t>
            </a:r>
            <a:r>
              <a:rPr lang="en-US" sz="2000" dirty="0"/>
              <a:t>that as your code drives the database, manual changes to the database are not preferred in this </a:t>
            </a:r>
            <a:r>
              <a:rPr lang="en-US" sz="2000" dirty="0" smtClean="0"/>
              <a:t>approach.</a:t>
            </a:r>
          </a:p>
          <a:p>
            <a:pPr marL="461963">
              <a:buFont typeface="Wingdings" panose="05000000000000000000" pitchFamily="2" charset="2"/>
              <a:buChar char="§"/>
            </a:pPr>
            <a:r>
              <a:rPr lang="en-US" sz="2000" dirty="0" smtClean="0">
                <a:solidFill>
                  <a:srgbClr val="0070C0"/>
                </a:solidFill>
              </a:rPr>
              <a:t>Model-first</a:t>
            </a:r>
            <a:r>
              <a:rPr lang="en-US" sz="2000" dirty="0">
                <a:solidFill>
                  <a:srgbClr val="0070C0"/>
                </a:solidFill>
              </a:rPr>
              <a:t>:</a:t>
            </a:r>
            <a:r>
              <a:rPr lang="en-US" sz="2000" dirty="0"/>
              <a:t> In the model-first approach you create your entities, relationships, and the inheritance hierarchies directly on the design surface of the EDM Designer in Visual Studio, and then generate the database from the model </a:t>
            </a:r>
            <a:r>
              <a:rPr lang="en-US" sz="2000" dirty="0" smtClean="0"/>
              <a:t>designed.</a:t>
            </a:r>
          </a:p>
          <a:p>
            <a:pPr marL="461963" indent="0">
              <a:buNone/>
            </a:pPr>
            <a:r>
              <a:rPr lang="en-US" sz="2000" dirty="0" smtClean="0"/>
              <a:t>If </a:t>
            </a:r>
            <a:r>
              <a:rPr lang="en-US" sz="2000" dirty="0"/>
              <a:t>you need additional features, you can use partial classes. In essence, in this approach, the model drives and defines the database. This is also known as a model-driven </a:t>
            </a:r>
            <a:r>
              <a:rPr lang="en-US" sz="2000" dirty="0" smtClean="0"/>
              <a:t>approach.</a:t>
            </a:r>
          </a:p>
          <a:p>
            <a:pPr marL="461963" indent="0">
              <a:buNone/>
            </a:pPr>
            <a:r>
              <a:rPr lang="en-US" sz="2000" dirty="0" smtClean="0"/>
              <a:t>This </a:t>
            </a:r>
            <a:r>
              <a:rPr lang="en-US" sz="2000" dirty="0"/>
              <a:t>approach is good for small projects, but with complex databases and large projects, this is not a preferred approach as you don't have much control over the database and making manual changes to the database schema is also not preferred</a:t>
            </a:r>
            <a:r>
              <a:rPr lang="en-US" sz="2000" dirty="0" smtClean="0"/>
              <a:t>.</a:t>
            </a:r>
          </a:p>
        </p:txBody>
      </p:sp>
      <p:sp>
        <p:nvSpPr>
          <p:cNvPr id="3" name="Date Placeholder 2"/>
          <p:cNvSpPr>
            <a:spLocks noGrp="1"/>
          </p:cNvSpPr>
          <p:nvPr>
            <p:ph type="dt" sz="half" idx="2"/>
          </p:nvPr>
        </p:nvSpPr>
        <p:spPr/>
        <p:txBody>
          <a:bodyPr/>
          <a:lstStyle/>
          <a:p>
            <a:fld id="{B53DACC2-1C21-4644-B280-5E0155DD508D}"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169</a:t>
            </a:fld>
            <a:endParaRPr lang="en-US"/>
          </a:p>
        </p:txBody>
      </p:sp>
    </p:spTree>
    <p:extLst>
      <p:ext uri="{BB962C8B-B14F-4D97-AF65-F5344CB8AC3E}">
        <p14:creationId xmlns:p14="http://schemas.microsoft.com/office/powerpoint/2010/main" val="3023585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1-4</a:t>
            </a:r>
            <a:endParaRPr lang="en-US" dirty="0"/>
          </a:p>
        </p:txBody>
      </p:sp>
      <p:sp>
        <p:nvSpPr>
          <p:cNvPr id="3" name="Date Placeholder 2"/>
          <p:cNvSpPr>
            <a:spLocks noGrp="1"/>
          </p:cNvSpPr>
          <p:nvPr>
            <p:ph type="dt" sz="half" idx="2"/>
          </p:nvPr>
        </p:nvSpPr>
        <p:spPr/>
        <p:txBody>
          <a:bodyPr/>
          <a:lstStyle/>
          <a:p>
            <a:fld id="{D65DC700-84DA-4077-B078-2374F7AE71F6}"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17</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891" y="1275125"/>
            <a:ext cx="2315405" cy="5174697"/>
          </a:xfrm>
          <a:prstGeom prst="rect">
            <a:avLst/>
          </a:prstGeom>
          <a:ln>
            <a:solidFill>
              <a:schemeClr val="accent1"/>
            </a:solidFill>
          </a:ln>
        </p:spPr>
      </p:pic>
    </p:spTree>
    <p:extLst>
      <p:ext uri="{BB962C8B-B14F-4D97-AF65-F5344CB8AC3E}">
        <p14:creationId xmlns:p14="http://schemas.microsoft.com/office/powerpoint/2010/main" val="256357756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Domain Modeling Approaches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61963">
              <a:buFont typeface="Wingdings" panose="05000000000000000000" pitchFamily="2" charset="2"/>
              <a:buChar char="§"/>
            </a:pPr>
            <a:r>
              <a:rPr lang="en-US" sz="2000" dirty="0" smtClean="0">
                <a:solidFill>
                  <a:srgbClr val="0070C0"/>
                </a:solidFill>
              </a:rPr>
              <a:t>Database-first:</a:t>
            </a:r>
            <a:r>
              <a:rPr lang="en-US" sz="2000" dirty="0" smtClean="0"/>
              <a:t> In this approach, the database is first designed and then the model is generated from the database. In this approach, you can make manual changes to the database and then regenerate the model from the database.</a:t>
            </a:r>
            <a:endParaRPr lang="en-US" sz="2000" dirty="0"/>
          </a:p>
        </p:txBody>
      </p:sp>
      <p:sp>
        <p:nvSpPr>
          <p:cNvPr id="3" name="Date Placeholder 2"/>
          <p:cNvSpPr>
            <a:spLocks noGrp="1"/>
          </p:cNvSpPr>
          <p:nvPr>
            <p:ph type="dt" sz="half" idx="2"/>
          </p:nvPr>
        </p:nvSpPr>
        <p:spPr/>
        <p:txBody>
          <a:bodyPr/>
          <a:lstStyle/>
          <a:p>
            <a:fld id="{B53DACC2-1C21-4644-B280-5E0155DD508D}"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170</a:t>
            </a:fld>
            <a:endParaRPr lang="en-US"/>
          </a:p>
        </p:txBody>
      </p:sp>
    </p:spTree>
    <p:extLst>
      <p:ext uri="{BB962C8B-B14F-4D97-AF65-F5344CB8AC3E}">
        <p14:creationId xmlns:p14="http://schemas.microsoft.com/office/powerpoint/2010/main" val="97871729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Model-first Approach</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dirty="0"/>
              <a:t>Follow these </a:t>
            </a:r>
            <a:r>
              <a:rPr lang="en-US" dirty="0" smtClean="0"/>
              <a:t>steps:</a:t>
            </a:r>
          </a:p>
          <a:p>
            <a:pPr marL="687388" indent="-225425">
              <a:buFont typeface="Wingdings" panose="05000000000000000000" pitchFamily="2" charset="2"/>
              <a:buChar char="ü"/>
            </a:pPr>
            <a:r>
              <a:rPr lang="en-US" dirty="0" smtClean="0"/>
              <a:t>Open </a:t>
            </a:r>
            <a:r>
              <a:rPr lang="en-US" dirty="0"/>
              <a:t>Visual Studio 2015, create a </a:t>
            </a:r>
            <a:r>
              <a:rPr lang="en-US" dirty="0">
                <a:solidFill>
                  <a:srgbClr val="0070C0"/>
                </a:solidFill>
              </a:rPr>
              <a:t>blank</a:t>
            </a:r>
            <a:r>
              <a:rPr lang="en-US" dirty="0"/>
              <a:t> </a:t>
            </a:r>
            <a:r>
              <a:rPr lang="en-US" dirty="0">
                <a:solidFill>
                  <a:srgbClr val="FF0000"/>
                </a:solidFill>
              </a:rPr>
              <a:t>new</a:t>
            </a:r>
            <a:r>
              <a:rPr lang="en-US" dirty="0"/>
              <a:t> </a:t>
            </a:r>
            <a:r>
              <a:rPr lang="en-US" dirty="0">
                <a:solidFill>
                  <a:srgbClr val="FF0000"/>
                </a:solidFill>
              </a:rPr>
              <a:t>ASP.NET</a:t>
            </a:r>
            <a:r>
              <a:rPr lang="en-US" dirty="0"/>
              <a:t> </a:t>
            </a:r>
            <a:r>
              <a:rPr lang="en-US" dirty="0">
                <a:solidFill>
                  <a:srgbClr val="0070C0"/>
                </a:solidFill>
              </a:rPr>
              <a:t>project</a:t>
            </a:r>
            <a:r>
              <a:rPr lang="en-US" dirty="0"/>
              <a:t>, and save it with a </a:t>
            </a:r>
            <a:r>
              <a:rPr lang="en-US" dirty="0" smtClean="0"/>
              <a:t>name.</a:t>
            </a:r>
          </a:p>
          <a:p>
            <a:pPr marL="687388" indent="-225425">
              <a:buFont typeface="Wingdings" panose="05000000000000000000" pitchFamily="2" charset="2"/>
              <a:buChar char="ü"/>
            </a:pPr>
            <a:r>
              <a:rPr lang="en-US" dirty="0" smtClean="0"/>
              <a:t>Right-click </a:t>
            </a:r>
            <a:r>
              <a:rPr lang="en-US" dirty="0"/>
              <a:t>on the project created in the Solution Explorer window and select Add | New Item</a:t>
            </a:r>
            <a:r>
              <a:rPr lang="en-US" dirty="0" smtClean="0"/>
              <a:t>...,.</a:t>
            </a:r>
          </a:p>
          <a:p>
            <a:pPr marL="687388" indent="-225425">
              <a:buFont typeface="Wingdings" panose="05000000000000000000" pitchFamily="2" charset="2"/>
              <a:buChar char="ü"/>
            </a:pPr>
            <a:r>
              <a:rPr lang="en-US" dirty="0"/>
              <a:t>Select </a:t>
            </a:r>
            <a:r>
              <a:rPr lang="en-US" dirty="0">
                <a:solidFill>
                  <a:srgbClr val="FF0000"/>
                </a:solidFill>
              </a:rPr>
              <a:t>ADO.NET Entity Data Model</a:t>
            </a:r>
            <a:r>
              <a:rPr lang="en-US" dirty="0"/>
              <a:t> from the list of the templates displayed and provide the name, </a:t>
            </a:r>
            <a:r>
              <a:rPr lang="en-US" dirty="0" smtClean="0"/>
              <a:t>Payroll.</a:t>
            </a:r>
          </a:p>
          <a:p>
            <a:pPr marL="687388" indent="0">
              <a:buNone/>
            </a:pPr>
            <a:r>
              <a:rPr lang="en-US" dirty="0" smtClean="0"/>
              <a:t>Then</a:t>
            </a:r>
            <a:r>
              <a:rPr lang="en-US" dirty="0"/>
              <a:t>, click on Add:</a:t>
            </a:r>
          </a:p>
          <a:p>
            <a:pPr marL="687388" indent="-225425">
              <a:buFont typeface="Wingdings" panose="05000000000000000000" pitchFamily="2" charset="2"/>
              <a:buChar char="ü"/>
            </a:pPr>
            <a:r>
              <a:rPr lang="en-US" dirty="0"/>
              <a:t>On the Entity Data Model Wizard screen that is displayed next, select </a:t>
            </a:r>
            <a:r>
              <a:rPr lang="en-US" dirty="0">
                <a:solidFill>
                  <a:srgbClr val="FF0000"/>
                </a:solidFill>
              </a:rPr>
              <a:t>Empty</a:t>
            </a:r>
            <a:r>
              <a:rPr lang="en-US" dirty="0"/>
              <a:t> model since we will be generating our database from the </a:t>
            </a:r>
            <a:r>
              <a:rPr lang="en-US" dirty="0" smtClean="0"/>
              <a:t>model - </a:t>
            </a:r>
            <a:r>
              <a:rPr lang="en-US" dirty="0">
                <a:solidFill>
                  <a:srgbClr val="FF0000"/>
                </a:solidFill>
              </a:rPr>
              <a:t>Figure </a:t>
            </a:r>
            <a:r>
              <a:rPr lang="en-US" dirty="0" smtClean="0">
                <a:solidFill>
                  <a:srgbClr val="FF0000"/>
                </a:solidFill>
              </a:rPr>
              <a:t>4-1</a:t>
            </a:r>
            <a:r>
              <a:rPr lang="en-US" dirty="0" smtClean="0"/>
              <a:t>.</a:t>
            </a:r>
            <a:endParaRPr lang="en-US" dirty="0"/>
          </a:p>
          <a:p>
            <a:pPr marL="687388" indent="-225425">
              <a:buFont typeface="Wingdings" panose="05000000000000000000" pitchFamily="2" charset="2"/>
              <a:buChar char="ü"/>
            </a:pPr>
            <a:r>
              <a:rPr lang="en-US" dirty="0"/>
              <a:t>Click on Finish. The </a:t>
            </a:r>
            <a:r>
              <a:rPr lang="en-US" dirty="0">
                <a:solidFill>
                  <a:srgbClr val="FF0000"/>
                </a:solidFill>
              </a:rPr>
              <a:t>Payroll.edmx</a:t>
            </a:r>
            <a:r>
              <a:rPr lang="en-US" dirty="0"/>
              <a:t> file will be created and added to the </a:t>
            </a:r>
            <a:r>
              <a:rPr lang="en-US" dirty="0" smtClean="0"/>
              <a:t>project.</a:t>
            </a:r>
          </a:p>
          <a:p>
            <a:pPr marL="687388" indent="0">
              <a:buNone/>
            </a:pPr>
            <a:r>
              <a:rPr lang="en-US" dirty="0" smtClean="0"/>
              <a:t>The </a:t>
            </a:r>
            <a:r>
              <a:rPr lang="en-US" dirty="0"/>
              <a:t>EDM we just created looks like the </a:t>
            </a:r>
            <a:r>
              <a:rPr lang="en-US" dirty="0" smtClean="0">
                <a:solidFill>
                  <a:srgbClr val="FF0000"/>
                </a:solidFill>
              </a:rPr>
              <a:t>Figure 4-2</a:t>
            </a:r>
            <a:r>
              <a:rPr lang="en-US" dirty="0" smtClean="0"/>
              <a:t>.</a:t>
            </a:r>
            <a:endParaRPr lang="en-US" dirty="0"/>
          </a:p>
          <a:p>
            <a:pPr marL="461963">
              <a:buFont typeface="Wingdings" panose="05000000000000000000" pitchFamily="2" charset="2"/>
              <a:buChar char="§"/>
            </a:pPr>
            <a:r>
              <a:rPr lang="en-US" dirty="0"/>
              <a:t>The next step is to create </a:t>
            </a:r>
            <a:r>
              <a:rPr lang="en-US" dirty="0">
                <a:solidFill>
                  <a:srgbClr val="FF0000"/>
                </a:solidFill>
              </a:rPr>
              <a:t>entities</a:t>
            </a:r>
            <a:r>
              <a:rPr lang="en-US" dirty="0"/>
              <a:t> and </a:t>
            </a:r>
            <a:r>
              <a:rPr lang="en-US" dirty="0">
                <a:solidFill>
                  <a:srgbClr val="FF0000"/>
                </a:solidFill>
              </a:rPr>
              <a:t>associations</a:t>
            </a:r>
            <a:r>
              <a:rPr lang="en-US" dirty="0"/>
              <a:t>. To do this, follow these </a:t>
            </a:r>
            <a:r>
              <a:rPr lang="en-US" dirty="0" smtClean="0"/>
              <a:t>steps:</a:t>
            </a:r>
          </a:p>
          <a:p>
            <a:pPr marL="687388" indent="-225425">
              <a:buFont typeface="Wingdings" panose="05000000000000000000" pitchFamily="2" charset="2"/>
              <a:buChar char="ü"/>
            </a:pPr>
            <a:r>
              <a:rPr lang="en-US" dirty="0" smtClean="0"/>
              <a:t>Right-click </a:t>
            </a:r>
            <a:r>
              <a:rPr lang="en-US" dirty="0"/>
              <a:t>on the Entity Data Model Designer and navigate to Add New | Entity... from the pop-up menu </a:t>
            </a:r>
            <a:r>
              <a:rPr lang="en-US" dirty="0" smtClean="0"/>
              <a:t>displayed in </a:t>
            </a:r>
            <a:r>
              <a:rPr lang="en-US" dirty="0">
                <a:solidFill>
                  <a:srgbClr val="FF0000"/>
                </a:solidFill>
              </a:rPr>
              <a:t>Figure </a:t>
            </a:r>
            <a:r>
              <a:rPr lang="en-US" dirty="0" smtClean="0">
                <a:solidFill>
                  <a:srgbClr val="FF0000"/>
                </a:solidFill>
              </a:rPr>
              <a:t>4-3</a:t>
            </a:r>
            <a:r>
              <a:rPr lang="en-US" dirty="0" smtClean="0"/>
              <a:t>.</a:t>
            </a:r>
          </a:p>
          <a:p>
            <a:pPr marL="687388" indent="-225425">
              <a:buFont typeface="Wingdings" panose="05000000000000000000" pitchFamily="2" charset="2"/>
              <a:buChar char="ü"/>
            </a:pPr>
            <a:r>
              <a:rPr lang="en-US" dirty="0" smtClean="0"/>
              <a:t>Provide the name of the entity as Employee and specify the key property name as EmployeeID, as shown in </a:t>
            </a:r>
            <a:r>
              <a:rPr lang="en-US" dirty="0" smtClean="0">
                <a:solidFill>
                  <a:srgbClr val="FF0000"/>
                </a:solidFill>
              </a:rPr>
              <a:t>Figure 4-4</a:t>
            </a:r>
            <a:r>
              <a:rPr lang="en-US" dirty="0" smtClean="0"/>
              <a:t>. </a:t>
            </a:r>
            <a:endParaRPr lang="en-US" dirty="0"/>
          </a:p>
        </p:txBody>
      </p:sp>
      <p:sp>
        <p:nvSpPr>
          <p:cNvPr id="3" name="Date Placeholder 2"/>
          <p:cNvSpPr>
            <a:spLocks noGrp="1"/>
          </p:cNvSpPr>
          <p:nvPr>
            <p:ph type="dt" sz="half" idx="2"/>
          </p:nvPr>
        </p:nvSpPr>
        <p:spPr/>
        <p:txBody>
          <a:bodyPr/>
          <a:lstStyle/>
          <a:p>
            <a:fld id="{333A175D-9270-4A70-8A84-5F0A6B7DA9B2}"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171</a:t>
            </a:fld>
            <a:endParaRPr lang="en-US"/>
          </a:p>
        </p:txBody>
      </p:sp>
    </p:spTree>
    <p:extLst>
      <p:ext uri="{BB962C8B-B14F-4D97-AF65-F5344CB8AC3E}">
        <p14:creationId xmlns:p14="http://schemas.microsoft.com/office/powerpoint/2010/main" val="42658439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Model-first Approach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61963">
              <a:buFont typeface="Wingdings" panose="05000000000000000000" pitchFamily="2" charset="2"/>
              <a:buChar char="§"/>
            </a:pPr>
            <a:r>
              <a:rPr lang="en-US" sz="2000" dirty="0"/>
              <a:t>The next step is to create the properties for the entity we just created</a:t>
            </a:r>
            <a:r>
              <a:rPr lang="en-US" sz="2000" dirty="0" smtClean="0"/>
              <a:t>.</a:t>
            </a:r>
            <a:endParaRPr lang="en-US" sz="2000" dirty="0"/>
          </a:p>
          <a:p>
            <a:pPr marL="687388" indent="-225425">
              <a:buFont typeface="Wingdings" panose="05000000000000000000" pitchFamily="2" charset="2"/>
              <a:buChar char="ü"/>
            </a:pPr>
            <a:r>
              <a:rPr lang="en-US" sz="2000" dirty="0"/>
              <a:t>To create a </a:t>
            </a:r>
            <a:r>
              <a:rPr lang="en-US" sz="2000" dirty="0">
                <a:solidFill>
                  <a:srgbClr val="FF0000"/>
                </a:solidFill>
              </a:rPr>
              <a:t>scalar property</a:t>
            </a:r>
            <a:r>
              <a:rPr lang="en-US" sz="2000" dirty="0"/>
              <a:t> for the Employee entity, right-click on the entity in the Entity Data Model Designer and navigate to Add New | Scalar </a:t>
            </a:r>
            <a:r>
              <a:rPr lang="en-US" sz="2000" dirty="0" smtClean="0"/>
              <a:t>Property </a:t>
            </a:r>
            <a:r>
              <a:rPr lang="en-US" sz="2000" dirty="0">
                <a:solidFill>
                  <a:srgbClr val="FF0000"/>
                </a:solidFill>
              </a:rPr>
              <a:t>Figure </a:t>
            </a:r>
            <a:r>
              <a:rPr lang="en-US" sz="2000" dirty="0" smtClean="0">
                <a:solidFill>
                  <a:srgbClr val="FF0000"/>
                </a:solidFill>
              </a:rPr>
              <a:t>4-5</a:t>
            </a:r>
            <a:r>
              <a:rPr lang="en-US" sz="2000" dirty="0" smtClean="0"/>
              <a:t>.</a:t>
            </a:r>
          </a:p>
          <a:p>
            <a:pPr marL="687388" indent="-225425">
              <a:buFont typeface="Wingdings" panose="05000000000000000000" pitchFamily="2" charset="2"/>
              <a:buChar char="ü"/>
            </a:pPr>
            <a:r>
              <a:rPr lang="en-US" sz="2000" dirty="0"/>
              <a:t>Specify the name, length, and type of the scalar </a:t>
            </a:r>
            <a:r>
              <a:rPr lang="en-US" sz="2000" dirty="0" smtClean="0"/>
              <a:t>property.</a:t>
            </a:r>
          </a:p>
          <a:p>
            <a:pPr marL="687388" indent="-225425">
              <a:buFont typeface="Wingdings" panose="05000000000000000000" pitchFamily="2" charset="2"/>
              <a:buChar char="ü"/>
            </a:pPr>
            <a:r>
              <a:rPr lang="en-US" sz="2000" dirty="0" smtClean="0"/>
              <a:t>Repeat </a:t>
            </a:r>
            <a:r>
              <a:rPr lang="en-US" sz="2000" dirty="0"/>
              <a:t>the same for all the properties you need for the Employee entity</a:t>
            </a:r>
            <a:r>
              <a:rPr lang="en-US" sz="2000" dirty="0" smtClean="0"/>
              <a:t>.</a:t>
            </a:r>
            <a:endParaRPr lang="en-US" sz="2000" dirty="0"/>
          </a:p>
          <a:p>
            <a:pPr marL="687388" indent="-225425">
              <a:buFont typeface="Wingdings" panose="05000000000000000000" pitchFamily="2" charset="2"/>
              <a:buChar char="ü"/>
            </a:pPr>
            <a:r>
              <a:rPr lang="en-US" sz="2000" dirty="0" smtClean="0"/>
              <a:t>Now</a:t>
            </a:r>
            <a:r>
              <a:rPr lang="en-US" sz="2000" dirty="0"/>
              <a:t>, create the Department entity and its properties by using the same procedure you followed for the Employee entity</a:t>
            </a:r>
            <a:r>
              <a:rPr lang="en-US" sz="2000" dirty="0" smtClean="0"/>
              <a:t>.</a:t>
            </a:r>
          </a:p>
          <a:p>
            <a:pPr marL="461963">
              <a:buFont typeface="Wingdings" panose="05000000000000000000" pitchFamily="2" charset="2"/>
              <a:buChar char="§"/>
            </a:pPr>
            <a:r>
              <a:rPr lang="en-US" sz="2000" dirty="0"/>
              <a:t>So, we have two entities, namely Employee and Department, created. The next step is to associate these entities.</a:t>
            </a:r>
          </a:p>
          <a:p>
            <a:pPr marL="687388" indent="-225425">
              <a:buFont typeface="Wingdings" panose="05000000000000000000" pitchFamily="2" charset="2"/>
              <a:buChar char="ü"/>
            </a:pPr>
            <a:r>
              <a:rPr lang="en-US" sz="2000" dirty="0"/>
              <a:t>To create an association between the entities, select the Department entity in the designer and navigate to Add | </a:t>
            </a:r>
            <a:r>
              <a:rPr lang="en-US" sz="2000" dirty="0" smtClean="0">
                <a:solidFill>
                  <a:srgbClr val="FF0000"/>
                </a:solidFill>
              </a:rPr>
              <a:t>Association</a:t>
            </a:r>
            <a:r>
              <a:rPr lang="en-US" sz="2000" dirty="0" smtClean="0"/>
              <a:t>.</a:t>
            </a:r>
          </a:p>
          <a:p>
            <a:pPr marL="687388" indent="-225425">
              <a:buFont typeface="Wingdings" panose="05000000000000000000" pitchFamily="2" charset="2"/>
              <a:buChar char="ü"/>
            </a:pPr>
            <a:r>
              <a:rPr lang="en-US" sz="2000" dirty="0" smtClean="0"/>
              <a:t>The </a:t>
            </a:r>
            <a:r>
              <a:rPr lang="en-US" sz="2000" dirty="0"/>
              <a:t>Add Association dialog appears as shown in the </a:t>
            </a:r>
            <a:r>
              <a:rPr lang="en-US" sz="2000" dirty="0" smtClean="0">
                <a:solidFill>
                  <a:srgbClr val="FF0000"/>
                </a:solidFill>
              </a:rPr>
              <a:t>Figure 4-6</a:t>
            </a:r>
            <a:r>
              <a:rPr lang="en-US" sz="2000" dirty="0" smtClean="0"/>
              <a:t>.</a:t>
            </a:r>
          </a:p>
          <a:p>
            <a:pPr marL="687388" indent="-225425">
              <a:buFont typeface="Wingdings" panose="05000000000000000000" pitchFamily="2" charset="2"/>
              <a:buChar char="ü"/>
            </a:pPr>
            <a:r>
              <a:rPr lang="en-US" sz="2000" dirty="0" smtClean="0"/>
              <a:t>You can specify the </a:t>
            </a:r>
            <a:r>
              <a:rPr lang="en-US" sz="2000" dirty="0" smtClean="0">
                <a:solidFill>
                  <a:srgbClr val="0070C0"/>
                </a:solidFill>
              </a:rPr>
              <a:t>variations</a:t>
            </a:r>
            <a:r>
              <a:rPr lang="en-US" sz="2000" dirty="0" smtClean="0"/>
              <a:t> in the association by using the multiplicity drop-down controls, as shown in the preceding screenshot.</a:t>
            </a:r>
          </a:p>
        </p:txBody>
      </p:sp>
      <p:sp>
        <p:nvSpPr>
          <p:cNvPr id="3" name="Date Placeholder 2"/>
          <p:cNvSpPr>
            <a:spLocks noGrp="1"/>
          </p:cNvSpPr>
          <p:nvPr>
            <p:ph type="dt" sz="half" idx="2"/>
          </p:nvPr>
        </p:nvSpPr>
        <p:spPr/>
        <p:txBody>
          <a:bodyPr/>
          <a:lstStyle/>
          <a:p>
            <a:fld id="{5741080C-16D6-4BB0-B57D-E51FBF9C0753}"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172</a:t>
            </a:fld>
            <a:endParaRPr lang="en-US"/>
          </a:p>
        </p:txBody>
      </p:sp>
    </p:spTree>
    <p:extLst>
      <p:ext uri="{BB962C8B-B14F-4D97-AF65-F5344CB8AC3E}">
        <p14:creationId xmlns:p14="http://schemas.microsoft.com/office/powerpoint/2010/main" val="95166438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Model-first Approach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687388" indent="0">
              <a:buNone/>
            </a:pPr>
            <a:r>
              <a:rPr lang="en-US" dirty="0"/>
              <a:t>In this example, we will go ahead with the default association. So, click on OK to save the association.</a:t>
            </a:r>
          </a:p>
          <a:p>
            <a:pPr marL="687388" indent="0">
              <a:buNone/>
            </a:pPr>
            <a:r>
              <a:rPr lang="en-US" dirty="0"/>
              <a:t>The </a:t>
            </a:r>
            <a:r>
              <a:rPr lang="en-US" dirty="0">
                <a:solidFill>
                  <a:srgbClr val="FF0000"/>
                </a:solidFill>
              </a:rPr>
              <a:t>Figure 4-7</a:t>
            </a:r>
            <a:r>
              <a:rPr lang="en-US" dirty="0"/>
              <a:t> illustrates what the EDM now looks like in the </a:t>
            </a:r>
            <a:r>
              <a:rPr lang="en-US" dirty="0">
                <a:solidFill>
                  <a:srgbClr val="FF0000"/>
                </a:solidFill>
              </a:rPr>
              <a:t>Model Browser window</a:t>
            </a:r>
            <a:r>
              <a:rPr lang="en-US" dirty="0"/>
              <a:t>.</a:t>
            </a:r>
          </a:p>
          <a:p>
            <a:pPr marL="461963">
              <a:buFont typeface="Wingdings" panose="05000000000000000000" pitchFamily="2" charset="2"/>
              <a:buChar char="§"/>
            </a:pPr>
            <a:r>
              <a:rPr lang="en-US" sz="2000" dirty="0" smtClean="0"/>
              <a:t>Now </a:t>
            </a:r>
            <a:r>
              <a:rPr lang="en-US" sz="2000" dirty="0"/>
              <a:t>that the entity, its properties, and associations have been created, we can go ahead and generate our database from the model we created:</a:t>
            </a:r>
          </a:p>
          <a:p>
            <a:pPr marL="687388" indent="-225425">
              <a:buFont typeface="Wingdings" panose="05000000000000000000" pitchFamily="2" charset="2"/>
              <a:buChar char="ü"/>
            </a:pPr>
            <a:r>
              <a:rPr lang="en-US" sz="2000" dirty="0"/>
              <a:t>To do this, right-click on the </a:t>
            </a:r>
            <a:r>
              <a:rPr lang="en-US" sz="2000" dirty="0">
                <a:solidFill>
                  <a:srgbClr val="FF0000"/>
                </a:solidFill>
              </a:rPr>
              <a:t>designer</a:t>
            </a:r>
            <a:r>
              <a:rPr lang="en-US" sz="2000" dirty="0"/>
              <a:t> and select </a:t>
            </a:r>
            <a:r>
              <a:rPr lang="en-US" sz="2000" dirty="0">
                <a:solidFill>
                  <a:srgbClr val="FF0000"/>
                </a:solidFill>
              </a:rPr>
              <a:t>Generate Database from Model</a:t>
            </a:r>
            <a:r>
              <a:rPr lang="en-US" sz="2000" dirty="0"/>
              <a:t>..., as shown in the </a:t>
            </a:r>
            <a:r>
              <a:rPr lang="en-US" sz="2000" dirty="0" smtClean="0">
                <a:solidFill>
                  <a:srgbClr val="FF0000"/>
                </a:solidFill>
              </a:rPr>
              <a:t>Figure 4-8.</a:t>
            </a:r>
          </a:p>
          <a:p>
            <a:pPr marL="687388" indent="-225425">
              <a:buFont typeface="Wingdings" panose="05000000000000000000" pitchFamily="2" charset="2"/>
              <a:buChar char="ü"/>
            </a:pPr>
            <a:r>
              <a:rPr lang="en-US" sz="2000" dirty="0"/>
              <a:t>In the Generate Database Wizard window that appears next, select New Connection... and specify the connection </a:t>
            </a:r>
            <a:r>
              <a:rPr lang="en-US" sz="2000" dirty="0" smtClean="0"/>
              <a:t>properties – </a:t>
            </a:r>
            <a:r>
              <a:rPr lang="en-US" sz="2000" dirty="0" smtClean="0">
                <a:solidFill>
                  <a:srgbClr val="FF0000"/>
                </a:solidFill>
              </a:rPr>
              <a:t>Figure 4-9</a:t>
            </a:r>
            <a:r>
              <a:rPr lang="en-US" sz="2000" dirty="0" smtClean="0"/>
              <a:t>.</a:t>
            </a:r>
            <a:endParaRPr lang="en-US" sz="2000" dirty="0"/>
          </a:p>
          <a:p>
            <a:pPr marL="687388" indent="-225425">
              <a:buFont typeface="Wingdings" panose="05000000000000000000" pitchFamily="2" charset="2"/>
              <a:buChar char="ü"/>
            </a:pPr>
            <a:r>
              <a:rPr lang="en-US" sz="2000" dirty="0"/>
              <a:t>Specify the database name as Payroll and click on OK:</a:t>
            </a:r>
          </a:p>
          <a:p>
            <a:pPr marL="687388" indent="-225425">
              <a:buFont typeface="Wingdings" panose="05000000000000000000" pitchFamily="2" charset="2"/>
              <a:buChar char="ü"/>
            </a:pPr>
            <a:r>
              <a:rPr lang="en-US" sz="2000" dirty="0"/>
              <a:t>You will be prompted to create a new database as none exist with this </a:t>
            </a:r>
            <a:r>
              <a:rPr lang="en-US" sz="2000" dirty="0" smtClean="0"/>
              <a:t>name - </a:t>
            </a:r>
            <a:r>
              <a:rPr lang="en-US" sz="2000" dirty="0">
                <a:solidFill>
                  <a:srgbClr val="FF0000"/>
                </a:solidFill>
              </a:rPr>
              <a:t>Figure </a:t>
            </a:r>
            <a:r>
              <a:rPr lang="en-US" sz="2000" dirty="0" smtClean="0">
                <a:solidFill>
                  <a:srgbClr val="FF0000"/>
                </a:solidFill>
              </a:rPr>
              <a:t>4-10</a:t>
            </a:r>
            <a:r>
              <a:rPr lang="en-US" sz="2000" dirty="0" smtClean="0"/>
              <a:t>.</a:t>
            </a:r>
            <a:endParaRPr lang="en-US" sz="2000" dirty="0"/>
          </a:p>
          <a:p>
            <a:pPr marL="687388" indent="-225425">
              <a:buFont typeface="Wingdings" panose="05000000000000000000" pitchFamily="2" charset="2"/>
              <a:buChar char="ü"/>
            </a:pPr>
            <a:r>
              <a:rPr lang="en-US" sz="2000" dirty="0"/>
              <a:t>Click on </a:t>
            </a:r>
            <a:r>
              <a:rPr lang="en-US" sz="2000" dirty="0" smtClean="0"/>
              <a:t>Yes.</a:t>
            </a:r>
          </a:p>
          <a:p>
            <a:pPr marL="687388" indent="-225425">
              <a:buFont typeface="Wingdings" panose="05000000000000000000" pitchFamily="2" charset="2"/>
              <a:buChar char="ü"/>
            </a:pPr>
            <a:r>
              <a:rPr lang="en-US" sz="2000" dirty="0" smtClean="0"/>
              <a:t>You'll be returned to the Generate Database Wizard dialog again. Now, select the checkbox and the second radio button and click on Next, as shown in the - </a:t>
            </a:r>
            <a:r>
              <a:rPr lang="en-US" sz="2000" dirty="0" smtClean="0">
                <a:solidFill>
                  <a:srgbClr val="FF0000"/>
                </a:solidFill>
              </a:rPr>
              <a:t>Figure 4-11</a:t>
            </a:r>
            <a:r>
              <a:rPr lang="en-US" sz="2000" dirty="0" smtClean="0"/>
              <a:t>.</a:t>
            </a:r>
          </a:p>
        </p:txBody>
      </p:sp>
      <p:sp>
        <p:nvSpPr>
          <p:cNvPr id="3" name="Date Placeholder 2"/>
          <p:cNvSpPr>
            <a:spLocks noGrp="1"/>
          </p:cNvSpPr>
          <p:nvPr>
            <p:ph type="dt" sz="half" idx="2"/>
          </p:nvPr>
        </p:nvSpPr>
        <p:spPr/>
        <p:txBody>
          <a:bodyPr/>
          <a:lstStyle/>
          <a:p>
            <a:fld id="{1CC82A47-5BB7-4600-AF54-F012401229F8}"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173</a:t>
            </a:fld>
            <a:endParaRPr lang="en-US"/>
          </a:p>
        </p:txBody>
      </p:sp>
    </p:spTree>
    <p:extLst>
      <p:ext uri="{BB962C8B-B14F-4D97-AF65-F5344CB8AC3E}">
        <p14:creationId xmlns:p14="http://schemas.microsoft.com/office/powerpoint/2010/main" val="14103939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Model-first Approach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687388" indent="-225425">
              <a:buFont typeface="Wingdings" panose="05000000000000000000" pitchFamily="2" charset="2"/>
              <a:buChar char="ü"/>
            </a:pPr>
            <a:r>
              <a:rPr lang="en-US" dirty="0"/>
              <a:t>The Generate Database Wizard dialog will now generate the necessary DDL statements to create the database - </a:t>
            </a:r>
            <a:r>
              <a:rPr lang="en-US" dirty="0">
                <a:solidFill>
                  <a:srgbClr val="FF0000"/>
                </a:solidFill>
              </a:rPr>
              <a:t>Figure 4-12</a:t>
            </a:r>
            <a:r>
              <a:rPr lang="en-US" dirty="0"/>
              <a:t>.</a:t>
            </a:r>
          </a:p>
          <a:p>
            <a:pPr marL="687388" indent="-225425">
              <a:buFont typeface="Wingdings" panose="05000000000000000000" pitchFamily="2" charset="2"/>
              <a:buChar char="ü"/>
            </a:pPr>
            <a:r>
              <a:rPr lang="en-US" dirty="0"/>
              <a:t>Click on Finish.</a:t>
            </a:r>
          </a:p>
          <a:p>
            <a:pPr marL="461963">
              <a:buFont typeface="Wingdings" panose="05000000000000000000" pitchFamily="2" charset="2"/>
              <a:buChar char="§"/>
            </a:pPr>
            <a:r>
              <a:rPr lang="en-US" sz="2000" dirty="0" smtClean="0"/>
              <a:t>A </a:t>
            </a:r>
            <a:r>
              <a:rPr lang="en-US" sz="2000" dirty="0"/>
              <a:t>new file called </a:t>
            </a:r>
            <a:r>
              <a:rPr lang="en-US" sz="2000" dirty="0">
                <a:solidFill>
                  <a:srgbClr val="FF0000"/>
                </a:solidFill>
              </a:rPr>
              <a:t>Payroll.edmx.sql</a:t>
            </a:r>
            <a:r>
              <a:rPr lang="en-US" sz="2000" dirty="0"/>
              <a:t> will be created with the necessary DDL statements to create the database from the model we created earlier in this chapter.</a:t>
            </a:r>
          </a:p>
          <a:p>
            <a:pPr marL="461963">
              <a:buFont typeface="Wingdings" panose="05000000000000000000" pitchFamily="2" charset="2"/>
              <a:buChar char="§"/>
            </a:pPr>
            <a:r>
              <a:rPr lang="en-US" sz="2000" dirty="0"/>
              <a:t>Note that the </a:t>
            </a:r>
            <a:r>
              <a:rPr lang="en-US" sz="2000" dirty="0">
                <a:solidFill>
                  <a:srgbClr val="FF0000"/>
                </a:solidFill>
              </a:rPr>
              <a:t>database tables </a:t>
            </a:r>
            <a:r>
              <a:rPr lang="en-US" sz="2000" dirty="0">
                <a:solidFill>
                  <a:srgbClr val="0070C0"/>
                </a:solidFill>
              </a:rPr>
              <a:t>haven't been created yet</a:t>
            </a:r>
            <a:r>
              <a:rPr lang="en-US" sz="2000" dirty="0"/>
              <a:t>—you will need to actually execute this script to have the necessary database tables created in the </a:t>
            </a:r>
            <a:r>
              <a:rPr lang="en-US" sz="2000" dirty="0" smtClean="0"/>
              <a:t>database.</a:t>
            </a:r>
          </a:p>
          <a:p>
            <a:pPr marL="461963">
              <a:buFont typeface="Wingdings" panose="05000000000000000000" pitchFamily="2" charset="2"/>
              <a:buChar char="§"/>
            </a:pPr>
            <a:r>
              <a:rPr lang="en-US" sz="2000" dirty="0" smtClean="0"/>
              <a:t>To </a:t>
            </a:r>
            <a:r>
              <a:rPr lang="en-US" sz="2000" dirty="0"/>
              <a:t>do this, follow these </a:t>
            </a:r>
            <a:r>
              <a:rPr lang="en-US" sz="2000" dirty="0" smtClean="0"/>
              <a:t>steps:</a:t>
            </a:r>
          </a:p>
          <a:p>
            <a:pPr marL="687388" indent="-225425">
              <a:buFont typeface="Wingdings" panose="05000000000000000000" pitchFamily="2" charset="2"/>
              <a:buChar char="ü"/>
            </a:pPr>
            <a:r>
              <a:rPr lang="en-US" sz="2000" dirty="0" smtClean="0"/>
              <a:t>Open </a:t>
            </a:r>
            <a:r>
              <a:rPr lang="en-US" sz="2000" dirty="0"/>
              <a:t>the Payroll.edmx.sql </a:t>
            </a:r>
            <a:r>
              <a:rPr lang="en-US" sz="2000" dirty="0" smtClean="0"/>
              <a:t>file.</a:t>
            </a:r>
          </a:p>
          <a:p>
            <a:pPr marL="687388" indent="-225425">
              <a:buFont typeface="Wingdings" panose="05000000000000000000" pitchFamily="2" charset="2"/>
              <a:buChar char="ü"/>
            </a:pPr>
            <a:r>
              <a:rPr lang="en-US" sz="2000" dirty="0" smtClean="0"/>
              <a:t>Right-click </a:t>
            </a:r>
            <a:r>
              <a:rPr lang="en-US" sz="2000" dirty="0"/>
              <a:t>on it and then select Execute SQL from the pop-up </a:t>
            </a:r>
            <a:r>
              <a:rPr lang="en-US" sz="2000" dirty="0" smtClean="0"/>
              <a:t>menu.</a:t>
            </a:r>
          </a:p>
          <a:p>
            <a:pPr marL="687388" indent="-225425">
              <a:buFont typeface="Wingdings" panose="05000000000000000000" pitchFamily="2" charset="2"/>
              <a:buChar char="ü"/>
            </a:pPr>
            <a:r>
              <a:rPr lang="en-US" sz="2000" dirty="0" smtClean="0"/>
              <a:t>Specify </a:t>
            </a:r>
            <a:r>
              <a:rPr lang="en-US" sz="2000" dirty="0"/>
              <a:t>the connection properties for the database server and click on </a:t>
            </a:r>
            <a:r>
              <a:rPr lang="en-US" sz="2000" dirty="0" smtClean="0"/>
              <a:t>Connect.</a:t>
            </a:r>
          </a:p>
          <a:p>
            <a:pPr marL="687388" indent="-225425">
              <a:buFont typeface="Wingdings" panose="05000000000000000000" pitchFamily="2" charset="2"/>
              <a:buChar char="ü"/>
            </a:pPr>
            <a:r>
              <a:rPr lang="en-US" sz="2000" dirty="0" smtClean="0"/>
              <a:t>If </a:t>
            </a:r>
            <a:r>
              <a:rPr lang="en-US" sz="2000" dirty="0"/>
              <a:t>the connection is successful, the database and the tables will be created</a:t>
            </a:r>
            <a:r>
              <a:rPr lang="en-US" sz="2000" dirty="0" smtClean="0"/>
              <a:t>.</a:t>
            </a:r>
            <a:endParaRPr lang="en-US" sz="2000" dirty="0"/>
          </a:p>
        </p:txBody>
      </p:sp>
      <p:sp>
        <p:nvSpPr>
          <p:cNvPr id="3" name="Date Placeholder 2"/>
          <p:cNvSpPr>
            <a:spLocks noGrp="1"/>
          </p:cNvSpPr>
          <p:nvPr>
            <p:ph type="dt" sz="half" idx="2"/>
          </p:nvPr>
        </p:nvSpPr>
        <p:spPr/>
        <p:txBody>
          <a:bodyPr/>
          <a:lstStyle/>
          <a:p>
            <a:fld id="{B5E4AC1E-FF65-495C-96E7-0522CA105002}"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174</a:t>
            </a:fld>
            <a:endParaRPr lang="en-US"/>
          </a:p>
        </p:txBody>
      </p:sp>
    </p:spTree>
    <p:extLst>
      <p:ext uri="{BB962C8B-B14F-4D97-AF65-F5344CB8AC3E}">
        <p14:creationId xmlns:p14="http://schemas.microsoft.com/office/powerpoint/2010/main" val="409491882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4-1 || 4-2</a:t>
            </a:r>
            <a:endParaRPr lang="en-US" dirty="0"/>
          </a:p>
        </p:txBody>
      </p:sp>
      <p:sp>
        <p:nvSpPr>
          <p:cNvPr id="3" name="Date Placeholder 2"/>
          <p:cNvSpPr>
            <a:spLocks noGrp="1"/>
          </p:cNvSpPr>
          <p:nvPr>
            <p:ph type="dt" sz="half" idx="2"/>
          </p:nvPr>
        </p:nvSpPr>
        <p:spPr/>
        <p:txBody>
          <a:bodyPr/>
          <a:lstStyle/>
          <a:p>
            <a:fld id="{4A86D288-44C1-426F-A86E-EBEEA703B7FE}" type="datetime1">
              <a:rPr lang="en-US" smtClean="0"/>
              <a:t>5/7/2018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175</a:t>
            </a:fld>
            <a:endParaRPr lang="en-US"/>
          </a:p>
        </p:txBody>
      </p:sp>
      <p:pic>
        <p:nvPicPr>
          <p:cNvPr id="4" name="Picture 3"/>
          <p:cNvPicPr>
            <a:picLocks noChangeAspect="1"/>
          </p:cNvPicPr>
          <p:nvPr/>
        </p:nvPicPr>
        <p:blipFill>
          <a:blip r:embed="rId2"/>
          <a:stretch>
            <a:fillRect/>
          </a:stretch>
        </p:blipFill>
        <p:spPr>
          <a:xfrm>
            <a:off x="182603" y="1268362"/>
            <a:ext cx="5064044" cy="3393522"/>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5816015" y="1268362"/>
            <a:ext cx="4959485" cy="3464654"/>
          </a:xfrm>
          <a:prstGeom prst="rect">
            <a:avLst/>
          </a:prstGeom>
          <a:ln>
            <a:solidFill>
              <a:schemeClr val="accent1"/>
            </a:solidFill>
          </a:ln>
        </p:spPr>
      </p:pic>
    </p:spTree>
    <p:extLst>
      <p:ext uri="{BB962C8B-B14F-4D97-AF65-F5344CB8AC3E}">
        <p14:creationId xmlns:p14="http://schemas.microsoft.com/office/powerpoint/2010/main" val="15362004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4-3 || 4-4</a:t>
            </a:r>
            <a:endParaRPr lang="en-US" dirty="0"/>
          </a:p>
        </p:txBody>
      </p:sp>
      <p:sp>
        <p:nvSpPr>
          <p:cNvPr id="3" name="Date Placeholder 2"/>
          <p:cNvSpPr>
            <a:spLocks noGrp="1"/>
          </p:cNvSpPr>
          <p:nvPr>
            <p:ph type="dt" sz="half" idx="2"/>
          </p:nvPr>
        </p:nvSpPr>
        <p:spPr/>
        <p:txBody>
          <a:bodyPr/>
          <a:lstStyle/>
          <a:p>
            <a:fld id="{3BEBFC69-33D3-440D-8654-B97F310CB7C1}" type="datetime1">
              <a:rPr lang="en-US" smtClean="0"/>
              <a:t>5/7/2018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176</a:t>
            </a:fld>
            <a:endParaRPr lang="en-US"/>
          </a:p>
        </p:txBody>
      </p:sp>
      <p:pic>
        <p:nvPicPr>
          <p:cNvPr id="5" name="Picture 4"/>
          <p:cNvPicPr>
            <a:picLocks noChangeAspect="1"/>
          </p:cNvPicPr>
          <p:nvPr/>
        </p:nvPicPr>
        <p:blipFill>
          <a:blip r:embed="rId2"/>
          <a:stretch>
            <a:fillRect/>
          </a:stretch>
        </p:blipFill>
        <p:spPr>
          <a:xfrm>
            <a:off x="152400" y="1268362"/>
            <a:ext cx="5516551" cy="3296874"/>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6518104" y="1268362"/>
            <a:ext cx="3826002" cy="4645447"/>
          </a:xfrm>
          <a:prstGeom prst="rect">
            <a:avLst/>
          </a:prstGeom>
          <a:ln>
            <a:solidFill>
              <a:schemeClr val="accent1"/>
            </a:solidFill>
          </a:ln>
        </p:spPr>
      </p:pic>
    </p:spTree>
    <p:extLst>
      <p:ext uri="{BB962C8B-B14F-4D97-AF65-F5344CB8AC3E}">
        <p14:creationId xmlns:p14="http://schemas.microsoft.com/office/powerpoint/2010/main" val="254098296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4-5 || 4-6</a:t>
            </a:r>
            <a:endParaRPr lang="en-US" dirty="0"/>
          </a:p>
        </p:txBody>
      </p:sp>
      <p:sp>
        <p:nvSpPr>
          <p:cNvPr id="5" name="Date Placeholder 4"/>
          <p:cNvSpPr>
            <a:spLocks noGrp="1"/>
          </p:cNvSpPr>
          <p:nvPr>
            <p:ph type="dt" sz="half" idx="2"/>
          </p:nvPr>
        </p:nvSpPr>
        <p:spPr/>
        <p:txBody>
          <a:bodyPr/>
          <a:lstStyle/>
          <a:p>
            <a:fld id="{0C927779-4813-45E3-ACC7-5BC5B3FCC803}" type="datetime1">
              <a:rPr lang="en-US" smtClean="0"/>
              <a:t>5/7/2018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177</a:t>
            </a:fld>
            <a:endParaRPr lang="en-US"/>
          </a:p>
        </p:txBody>
      </p:sp>
      <p:pic>
        <p:nvPicPr>
          <p:cNvPr id="3" name="Picture 2"/>
          <p:cNvPicPr>
            <a:picLocks noChangeAspect="1"/>
          </p:cNvPicPr>
          <p:nvPr/>
        </p:nvPicPr>
        <p:blipFill>
          <a:blip r:embed="rId2"/>
          <a:stretch>
            <a:fillRect/>
          </a:stretch>
        </p:blipFill>
        <p:spPr>
          <a:xfrm>
            <a:off x="218601" y="1283516"/>
            <a:ext cx="5877399" cy="4492172"/>
          </a:xfrm>
          <a:prstGeom prst="rect">
            <a:avLst/>
          </a:prstGeom>
          <a:ln>
            <a:solidFill>
              <a:schemeClr val="accent1"/>
            </a:solidFill>
          </a:ln>
        </p:spPr>
      </p:pic>
      <p:pic>
        <p:nvPicPr>
          <p:cNvPr id="4" name="Picture 3"/>
          <p:cNvPicPr>
            <a:picLocks noChangeAspect="1"/>
          </p:cNvPicPr>
          <p:nvPr/>
        </p:nvPicPr>
        <p:blipFill>
          <a:blip r:embed="rId3"/>
          <a:stretch>
            <a:fillRect/>
          </a:stretch>
        </p:blipFill>
        <p:spPr>
          <a:xfrm>
            <a:off x="7138987" y="1283516"/>
            <a:ext cx="3952875" cy="4410075"/>
          </a:xfrm>
          <a:prstGeom prst="rect">
            <a:avLst/>
          </a:prstGeom>
          <a:ln>
            <a:solidFill>
              <a:schemeClr val="accent1"/>
            </a:solidFill>
          </a:ln>
        </p:spPr>
      </p:pic>
    </p:spTree>
    <p:extLst>
      <p:ext uri="{BB962C8B-B14F-4D97-AF65-F5344CB8AC3E}">
        <p14:creationId xmlns:p14="http://schemas.microsoft.com/office/powerpoint/2010/main" val="405969212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4-7 || 4-8</a:t>
            </a:r>
            <a:endParaRPr lang="en-US" dirty="0"/>
          </a:p>
        </p:txBody>
      </p:sp>
      <p:sp>
        <p:nvSpPr>
          <p:cNvPr id="3" name="Date Placeholder 2"/>
          <p:cNvSpPr>
            <a:spLocks noGrp="1"/>
          </p:cNvSpPr>
          <p:nvPr>
            <p:ph type="dt" sz="half" idx="2"/>
          </p:nvPr>
        </p:nvSpPr>
        <p:spPr/>
        <p:txBody>
          <a:bodyPr/>
          <a:lstStyle/>
          <a:p>
            <a:fld id="{5A52720B-0AFE-4A7E-A058-9D827B97451C}"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178</a:t>
            </a:fld>
            <a:endParaRPr lang="en-US"/>
          </a:p>
        </p:txBody>
      </p:sp>
      <p:pic>
        <p:nvPicPr>
          <p:cNvPr id="5" name="Picture 4"/>
          <p:cNvPicPr>
            <a:picLocks noChangeAspect="1"/>
          </p:cNvPicPr>
          <p:nvPr/>
        </p:nvPicPr>
        <p:blipFill>
          <a:blip r:embed="rId2"/>
          <a:stretch>
            <a:fillRect/>
          </a:stretch>
        </p:blipFill>
        <p:spPr>
          <a:xfrm>
            <a:off x="152400" y="1268362"/>
            <a:ext cx="6718128" cy="2159513"/>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152400" y="3630148"/>
            <a:ext cx="7257788" cy="2845467"/>
          </a:xfrm>
          <a:prstGeom prst="rect">
            <a:avLst/>
          </a:prstGeom>
          <a:ln>
            <a:solidFill>
              <a:schemeClr val="accent1"/>
            </a:solidFill>
          </a:ln>
        </p:spPr>
      </p:pic>
    </p:spTree>
    <p:extLst>
      <p:ext uri="{BB962C8B-B14F-4D97-AF65-F5344CB8AC3E}">
        <p14:creationId xmlns:p14="http://schemas.microsoft.com/office/powerpoint/2010/main" val="112666562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4-9 || 4-10</a:t>
            </a:r>
            <a:endParaRPr lang="en-US" dirty="0"/>
          </a:p>
        </p:txBody>
      </p:sp>
      <p:sp>
        <p:nvSpPr>
          <p:cNvPr id="5" name="Date Placeholder 4"/>
          <p:cNvSpPr>
            <a:spLocks noGrp="1"/>
          </p:cNvSpPr>
          <p:nvPr>
            <p:ph type="dt" sz="half" idx="2"/>
          </p:nvPr>
        </p:nvSpPr>
        <p:spPr/>
        <p:txBody>
          <a:bodyPr/>
          <a:lstStyle/>
          <a:p>
            <a:fld id="{4CE81465-7360-406D-8D46-82E5B1414700}" type="datetime1">
              <a:rPr lang="en-US" smtClean="0"/>
              <a:t>5/7/2018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179</a:t>
            </a:fld>
            <a:endParaRPr lang="en-US"/>
          </a:p>
        </p:txBody>
      </p:sp>
      <p:pic>
        <p:nvPicPr>
          <p:cNvPr id="3" name="Picture 2"/>
          <p:cNvPicPr>
            <a:picLocks noChangeAspect="1"/>
          </p:cNvPicPr>
          <p:nvPr/>
        </p:nvPicPr>
        <p:blipFill>
          <a:blip r:embed="rId2"/>
          <a:stretch>
            <a:fillRect/>
          </a:stretch>
        </p:blipFill>
        <p:spPr>
          <a:xfrm>
            <a:off x="152400" y="1268362"/>
            <a:ext cx="4552950" cy="4505325"/>
          </a:xfrm>
          <a:prstGeom prst="rect">
            <a:avLst/>
          </a:prstGeom>
          <a:ln>
            <a:solidFill>
              <a:schemeClr val="accent1"/>
            </a:solidFill>
          </a:ln>
        </p:spPr>
      </p:pic>
      <p:pic>
        <p:nvPicPr>
          <p:cNvPr id="4" name="Picture 3"/>
          <p:cNvPicPr>
            <a:picLocks noChangeAspect="1"/>
          </p:cNvPicPr>
          <p:nvPr/>
        </p:nvPicPr>
        <p:blipFill>
          <a:blip r:embed="rId3"/>
          <a:stretch>
            <a:fillRect/>
          </a:stretch>
        </p:blipFill>
        <p:spPr>
          <a:xfrm>
            <a:off x="6078171" y="1268362"/>
            <a:ext cx="4588608" cy="4932141"/>
          </a:xfrm>
          <a:prstGeom prst="rect">
            <a:avLst/>
          </a:prstGeom>
          <a:ln>
            <a:solidFill>
              <a:schemeClr val="accent1"/>
            </a:solidFill>
          </a:ln>
        </p:spPr>
      </p:pic>
    </p:spTree>
    <p:extLst>
      <p:ext uri="{BB962C8B-B14F-4D97-AF65-F5344CB8AC3E}">
        <p14:creationId xmlns:p14="http://schemas.microsoft.com/office/powerpoint/2010/main" val="11745647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Is Entity Framework just another ORM?</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ADO.NET Entity Framework is an extended ORM technology from </a:t>
            </a:r>
            <a:r>
              <a:rPr lang="en-US" sz="2000" dirty="0" smtClean="0"/>
              <a:t>Microsoft.</a:t>
            </a:r>
          </a:p>
          <a:p>
            <a:pPr marL="461963">
              <a:buFont typeface="Wingdings" panose="05000000000000000000" pitchFamily="2" charset="2"/>
              <a:buChar char="§"/>
            </a:pPr>
            <a:r>
              <a:rPr lang="en-US" sz="2000" dirty="0" smtClean="0"/>
              <a:t>We </a:t>
            </a:r>
            <a:r>
              <a:rPr lang="en-US" sz="2000" dirty="0"/>
              <a:t>say it is an extended ORM because it has many </a:t>
            </a:r>
            <a:r>
              <a:rPr lang="en-US" sz="2000" dirty="0">
                <a:solidFill>
                  <a:srgbClr val="0070C0"/>
                </a:solidFill>
              </a:rPr>
              <a:t>additional</a:t>
            </a:r>
            <a:r>
              <a:rPr lang="en-US" sz="2000" dirty="0">
                <a:solidFill>
                  <a:srgbClr val="FF0000"/>
                </a:solidFill>
              </a:rPr>
              <a:t> features</a:t>
            </a:r>
            <a:r>
              <a:rPr lang="en-US" sz="2000" dirty="0"/>
              <a:t> compared to a typical </a:t>
            </a:r>
            <a:r>
              <a:rPr lang="en-US" sz="2000" dirty="0" smtClean="0"/>
              <a:t>ORM.</a:t>
            </a:r>
          </a:p>
          <a:p>
            <a:pPr marL="461963">
              <a:buFont typeface="Wingdings" panose="05000000000000000000" pitchFamily="2" charset="2"/>
              <a:buChar char="§"/>
            </a:pPr>
            <a:r>
              <a:rPr lang="en-US" sz="2000" dirty="0" smtClean="0"/>
              <a:t>ORMs </a:t>
            </a:r>
            <a:r>
              <a:rPr lang="en-US" sz="2000" dirty="0"/>
              <a:t>often use </a:t>
            </a:r>
            <a:r>
              <a:rPr lang="en-US" sz="2000" dirty="0">
                <a:solidFill>
                  <a:srgbClr val="FF0000"/>
                </a:solidFill>
              </a:rPr>
              <a:t>metadata </a:t>
            </a:r>
            <a:r>
              <a:rPr lang="en-US" sz="2000" dirty="0">
                <a:solidFill>
                  <a:srgbClr val="0070C0"/>
                </a:solidFill>
              </a:rPr>
              <a:t>and</a:t>
            </a:r>
            <a:r>
              <a:rPr lang="en-US" sz="2000" dirty="0">
                <a:solidFill>
                  <a:srgbClr val="FF0000"/>
                </a:solidFill>
              </a:rPr>
              <a:t> factory </a:t>
            </a:r>
            <a:r>
              <a:rPr lang="en-US" sz="2000" dirty="0">
                <a:solidFill>
                  <a:srgbClr val="0070C0"/>
                </a:solidFill>
              </a:rPr>
              <a:t>classes</a:t>
            </a:r>
            <a:r>
              <a:rPr lang="en-US" sz="2000" dirty="0"/>
              <a:t> to retrieve data or collections of data</a:t>
            </a:r>
            <a:r>
              <a:rPr lang="en-US" sz="2000" dirty="0" smtClean="0"/>
              <a:t>.</a:t>
            </a:r>
          </a:p>
          <a:p>
            <a:pPr marL="687388" indent="-225425">
              <a:buFont typeface="Wingdings" panose="05000000000000000000" pitchFamily="2" charset="2"/>
              <a:buChar char="ü"/>
            </a:pPr>
            <a:r>
              <a:rPr lang="en-US" sz="2000" dirty="0">
                <a:solidFill>
                  <a:srgbClr val="FF0000"/>
                </a:solidFill>
              </a:rPr>
              <a:t>Factory </a:t>
            </a:r>
            <a:r>
              <a:rPr lang="en-US" sz="2000" dirty="0">
                <a:solidFill>
                  <a:srgbClr val="0070C0"/>
                </a:solidFill>
              </a:rPr>
              <a:t>classes</a:t>
            </a:r>
            <a:r>
              <a:rPr lang="en-US" sz="2000" dirty="0"/>
              <a:t> are based on the </a:t>
            </a:r>
            <a:r>
              <a:rPr lang="en-US" sz="2000" dirty="0">
                <a:solidFill>
                  <a:srgbClr val="FF0000"/>
                </a:solidFill>
              </a:rPr>
              <a:t>factory design pattern</a:t>
            </a:r>
            <a:r>
              <a:rPr lang="en-US" sz="2000" dirty="0"/>
              <a:t> and are used to create instances of classes without exposing the instantiation logic to the </a:t>
            </a:r>
            <a:r>
              <a:rPr lang="en-US" sz="2000" dirty="0" smtClean="0"/>
              <a:t>client.</a:t>
            </a:r>
          </a:p>
          <a:p>
            <a:pPr marL="461963">
              <a:buFont typeface="Wingdings" panose="05000000000000000000" pitchFamily="2" charset="2"/>
              <a:buChar char="§"/>
            </a:pPr>
            <a:r>
              <a:rPr lang="en-US" sz="2000" dirty="0" smtClean="0"/>
              <a:t>On </a:t>
            </a:r>
            <a:r>
              <a:rPr lang="en-US" sz="2000" dirty="0"/>
              <a:t>the contrary, using Entity Framework, you can easily map your data to be accessible in a relational representation in the database to objects, no matter how the mapping is </a:t>
            </a:r>
            <a:r>
              <a:rPr lang="en-US" sz="2000" dirty="0" smtClean="0"/>
              <a:t>implemented.</a:t>
            </a:r>
          </a:p>
          <a:p>
            <a:pPr marL="687388" indent="-225425">
              <a:buFont typeface="Wingdings" panose="05000000000000000000" pitchFamily="2" charset="2"/>
              <a:buChar char="ü"/>
            </a:pPr>
            <a:r>
              <a:rPr lang="en-US" sz="2000" dirty="0" smtClean="0"/>
              <a:t>You </a:t>
            </a:r>
            <a:r>
              <a:rPr lang="en-US" sz="2000" dirty="0"/>
              <a:t>can expose different </a:t>
            </a:r>
            <a:r>
              <a:rPr lang="en-US" sz="2000" dirty="0">
                <a:solidFill>
                  <a:srgbClr val="FF0000"/>
                </a:solidFill>
              </a:rPr>
              <a:t>data views </a:t>
            </a:r>
            <a:r>
              <a:rPr lang="en-US" sz="2000" dirty="0"/>
              <a:t>to your application without having to change your </a:t>
            </a:r>
            <a:r>
              <a:rPr lang="en-US" sz="2000" dirty="0">
                <a:solidFill>
                  <a:srgbClr val="FF0000"/>
                </a:solidFill>
              </a:rPr>
              <a:t>relational </a:t>
            </a:r>
            <a:r>
              <a:rPr lang="en-US" sz="2000" dirty="0" smtClean="0">
                <a:solidFill>
                  <a:srgbClr val="FF0000"/>
                </a:solidFill>
              </a:rPr>
              <a:t>schema</a:t>
            </a:r>
            <a:r>
              <a:rPr lang="en-US" sz="2000" dirty="0" smtClean="0"/>
              <a:t>.</a:t>
            </a:r>
          </a:p>
          <a:p>
            <a:pPr marL="687388" indent="-225425">
              <a:buFont typeface="Wingdings" panose="05000000000000000000" pitchFamily="2" charset="2"/>
              <a:buChar char="ü"/>
            </a:pPr>
            <a:r>
              <a:rPr lang="en-US" sz="2000" dirty="0" smtClean="0"/>
              <a:t>In </a:t>
            </a:r>
            <a:r>
              <a:rPr lang="en-US" sz="2000" dirty="0"/>
              <a:t>essence, this allows the applications to have their own view of the </a:t>
            </a:r>
            <a:r>
              <a:rPr lang="en-US" sz="2000" dirty="0" smtClean="0"/>
              <a:t>data.</a:t>
            </a:r>
          </a:p>
          <a:p>
            <a:pPr marL="687388" indent="-225425">
              <a:buFont typeface="Wingdings" panose="05000000000000000000" pitchFamily="2" charset="2"/>
              <a:buChar char="ü"/>
            </a:pPr>
            <a:r>
              <a:rPr lang="en-US" sz="2000" dirty="0" smtClean="0"/>
              <a:t>The </a:t>
            </a:r>
            <a:r>
              <a:rPr lang="en-US" sz="2000" dirty="0"/>
              <a:t>applications can even reuse the same views of data among </a:t>
            </a:r>
            <a:r>
              <a:rPr lang="en-US" sz="2000" dirty="0" smtClean="0"/>
              <a:t>themselves.</a:t>
            </a:r>
          </a:p>
          <a:p>
            <a:pPr marL="461963">
              <a:buFont typeface="Wingdings" panose="05000000000000000000" pitchFamily="2" charset="2"/>
              <a:buChar char="§"/>
            </a:pPr>
            <a:r>
              <a:rPr lang="en-US" sz="2000" dirty="0" smtClean="0"/>
              <a:t>The </a:t>
            </a:r>
            <a:r>
              <a:rPr lang="en-US" sz="2000" dirty="0"/>
              <a:t>major difference between Entity Framework and ORM tools is the EDM and the former's ability to query data using </a:t>
            </a:r>
            <a:r>
              <a:rPr lang="en-US" sz="2000" dirty="0">
                <a:solidFill>
                  <a:srgbClr val="FF0000"/>
                </a:solidFill>
              </a:rPr>
              <a:t>strongly typed </a:t>
            </a:r>
            <a:r>
              <a:rPr lang="en-US" sz="2000" dirty="0" smtClean="0">
                <a:solidFill>
                  <a:srgbClr val="FF0000"/>
                </a:solidFill>
              </a:rPr>
              <a:t>LINQ</a:t>
            </a:r>
            <a:r>
              <a:rPr lang="en-US" sz="2000" dirty="0" smtClean="0"/>
              <a:t>.</a:t>
            </a:r>
          </a:p>
          <a:p>
            <a:pPr marL="687388" indent="-225425">
              <a:buFont typeface="Wingdings" panose="05000000000000000000" pitchFamily="2" charset="2"/>
              <a:buChar char="ü"/>
            </a:pPr>
            <a:r>
              <a:rPr lang="en-US" sz="2000" dirty="0" smtClean="0"/>
              <a:t>You can even use </a:t>
            </a:r>
            <a:r>
              <a:rPr lang="en-US" sz="2000" dirty="0" smtClean="0">
                <a:solidFill>
                  <a:srgbClr val="FF0000"/>
                </a:solidFill>
              </a:rPr>
              <a:t>Entity SQL</a:t>
            </a:r>
            <a:r>
              <a:rPr lang="en-US" sz="2000" dirty="0" smtClean="0"/>
              <a:t>, a T-SQL-like query language to query the EDM, to execute </a:t>
            </a:r>
            <a:r>
              <a:rPr lang="en-US" sz="2000" dirty="0" smtClean="0">
                <a:solidFill>
                  <a:srgbClr val="FF0000"/>
                </a:solidFill>
              </a:rPr>
              <a:t>dynamic</a:t>
            </a:r>
            <a:r>
              <a:rPr lang="en-US" sz="2000" dirty="0" smtClean="0">
                <a:solidFill>
                  <a:srgbClr val="0070C0"/>
                </a:solidFill>
              </a:rPr>
              <a:t> </a:t>
            </a:r>
            <a:r>
              <a:rPr lang="en-US" sz="2000" dirty="0" smtClean="0">
                <a:solidFill>
                  <a:srgbClr val="FF0000"/>
                </a:solidFill>
              </a:rPr>
              <a:t>queries</a:t>
            </a:r>
            <a:r>
              <a:rPr lang="en-US" sz="2000" dirty="0" smtClean="0"/>
              <a:t>.</a:t>
            </a:r>
          </a:p>
        </p:txBody>
      </p:sp>
      <p:sp>
        <p:nvSpPr>
          <p:cNvPr id="3" name="Date Placeholder 2"/>
          <p:cNvSpPr>
            <a:spLocks noGrp="1"/>
          </p:cNvSpPr>
          <p:nvPr>
            <p:ph type="dt" sz="half" idx="2"/>
          </p:nvPr>
        </p:nvSpPr>
        <p:spPr/>
        <p:txBody>
          <a:bodyPr/>
          <a:lstStyle/>
          <a:p>
            <a:fld id="{B3BB4337-FCD5-4383-B977-8BEA51A2C257}"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18</a:t>
            </a:fld>
            <a:endParaRPr lang="en-US"/>
          </a:p>
        </p:txBody>
      </p:sp>
    </p:spTree>
    <p:extLst>
      <p:ext uri="{BB962C8B-B14F-4D97-AF65-F5344CB8AC3E}">
        <p14:creationId xmlns:p14="http://schemas.microsoft.com/office/powerpoint/2010/main" val="302763099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4-11 || 4-12</a:t>
            </a:r>
            <a:endParaRPr lang="en-US" dirty="0"/>
          </a:p>
        </p:txBody>
      </p:sp>
      <p:sp>
        <p:nvSpPr>
          <p:cNvPr id="3" name="Date Placeholder 2"/>
          <p:cNvSpPr>
            <a:spLocks noGrp="1"/>
          </p:cNvSpPr>
          <p:nvPr>
            <p:ph type="dt" sz="half" idx="2"/>
          </p:nvPr>
        </p:nvSpPr>
        <p:spPr/>
        <p:txBody>
          <a:bodyPr/>
          <a:lstStyle/>
          <a:p>
            <a:fld id="{10FD47EB-1ADC-426D-BA4C-A95981064F61}" type="datetime1">
              <a:rPr lang="en-US" smtClean="0"/>
              <a:t>5/7/2018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180</a:t>
            </a:fld>
            <a:endParaRPr lang="en-US"/>
          </a:p>
        </p:txBody>
      </p:sp>
      <p:pic>
        <p:nvPicPr>
          <p:cNvPr id="5" name="Picture 4"/>
          <p:cNvPicPr>
            <a:picLocks noChangeAspect="1"/>
          </p:cNvPicPr>
          <p:nvPr/>
        </p:nvPicPr>
        <p:blipFill>
          <a:blip r:embed="rId2"/>
          <a:stretch>
            <a:fillRect/>
          </a:stretch>
        </p:blipFill>
        <p:spPr>
          <a:xfrm>
            <a:off x="152400" y="1280231"/>
            <a:ext cx="4985288" cy="4960330"/>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5455289" y="1280231"/>
            <a:ext cx="5098629" cy="4974103"/>
          </a:xfrm>
          <a:prstGeom prst="rect">
            <a:avLst/>
          </a:prstGeom>
          <a:ln>
            <a:solidFill>
              <a:schemeClr val="accent1"/>
            </a:solidFill>
          </a:ln>
        </p:spPr>
      </p:pic>
    </p:spTree>
    <p:extLst>
      <p:ext uri="{BB962C8B-B14F-4D97-AF65-F5344CB8AC3E}">
        <p14:creationId xmlns:p14="http://schemas.microsoft.com/office/powerpoint/2010/main" val="218229543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Creating </a:t>
            </a:r>
            <a:r>
              <a:rPr lang="en-US" dirty="0" smtClean="0">
                <a:solidFill>
                  <a:schemeClr val="bg1"/>
                </a:solidFill>
              </a:rPr>
              <a:t>stored procedures</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 stored procedure is a </a:t>
            </a:r>
            <a:r>
              <a:rPr lang="en-US" sz="2000" dirty="0">
                <a:solidFill>
                  <a:srgbClr val="FF0000"/>
                </a:solidFill>
              </a:rPr>
              <a:t>group</a:t>
            </a:r>
            <a:r>
              <a:rPr lang="en-US" sz="2000" dirty="0"/>
              <a:t> of </a:t>
            </a:r>
            <a:r>
              <a:rPr lang="en-US" sz="2000" dirty="0">
                <a:solidFill>
                  <a:srgbClr val="0070C0"/>
                </a:solidFill>
              </a:rPr>
              <a:t>one or more</a:t>
            </a:r>
            <a:r>
              <a:rPr lang="en-US" sz="2000" dirty="0"/>
              <a:t> </a:t>
            </a:r>
            <a:r>
              <a:rPr lang="en-US" sz="2000" dirty="0">
                <a:solidFill>
                  <a:srgbClr val="FF0000"/>
                </a:solidFill>
              </a:rPr>
              <a:t>Transact-SQL</a:t>
            </a:r>
            <a:r>
              <a:rPr lang="en-US" sz="2000" dirty="0"/>
              <a:t> </a:t>
            </a:r>
            <a:r>
              <a:rPr lang="en-US" sz="2000" dirty="0">
                <a:solidFill>
                  <a:srgbClr val="0070C0"/>
                </a:solidFill>
              </a:rPr>
              <a:t>statements</a:t>
            </a:r>
            <a:r>
              <a:rPr lang="en-US" sz="2000" dirty="0"/>
              <a:t> stored in the </a:t>
            </a:r>
            <a:r>
              <a:rPr lang="en-US" sz="2000" dirty="0">
                <a:solidFill>
                  <a:srgbClr val="FF0000"/>
                </a:solidFill>
              </a:rPr>
              <a:t>database data dictionary</a:t>
            </a:r>
            <a:r>
              <a:rPr lang="en-US" sz="2000" dirty="0"/>
              <a:t> and compiled as a </a:t>
            </a:r>
            <a:r>
              <a:rPr lang="en-US" sz="2000" dirty="0">
                <a:solidFill>
                  <a:srgbClr val="FF0000"/>
                </a:solidFill>
              </a:rPr>
              <a:t>single execution </a:t>
            </a:r>
            <a:r>
              <a:rPr lang="en-US" sz="2000" dirty="0" smtClean="0">
                <a:solidFill>
                  <a:srgbClr val="FF0000"/>
                </a:solidFill>
              </a:rPr>
              <a:t>plan</a:t>
            </a:r>
            <a:r>
              <a:rPr lang="en-US" sz="2000" dirty="0" smtClean="0"/>
              <a:t>.</a:t>
            </a:r>
          </a:p>
          <a:p>
            <a:pPr marL="461963">
              <a:buFont typeface="Wingdings" panose="05000000000000000000" pitchFamily="2" charset="2"/>
              <a:buChar char="§"/>
            </a:pPr>
            <a:r>
              <a:rPr lang="en-US" sz="2000" dirty="0" smtClean="0"/>
              <a:t>We </a:t>
            </a:r>
            <a:r>
              <a:rPr lang="en-US" sz="2000" dirty="0"/>
              <a:t>will create stored procedures that we will use to select, insert, update, and delete data from the Employee and Department tables we just </a:t>
            </a:r>
            <a:r>
              <a:rPr lang="en-US" sz="2000" dirty="0" smtClean="0"/>
              <a:t>created.</a:t>
            </a:r>
          </a:p>
          <a:p>
            <a:pPr marL="461963">
              <a:buFont typeface="Wingdings" panose="05000000000000000000" pitchFamily="2" charset="2"/>
              <a:buChar char="§"/>
            </a:pPr>
            <a:r>
              <a:rPr lang="en-US" sz="2000" dirty="0" smtClean="0"/>
              <a:t>Here </a:t>
            </a:r>
            <a:r>
              <a:rPr lang="en-US" sz="2000" dirty="0"/>
              <a:t>is a list of the stored procedures that we will create for our </a:t>
            </a:r>
            <a:r>
              <a:rPr lang="en-US" sz="2000" dirty="0">
                <a:solidFill>
                  <a:srgbClr val="FF0000"/>
                </a:solidFill>
              </a:rPr>
              <a:t>Payroll</a:t>
            </a:r>
            <a:r>
              <a:rPr lang="en-US" sz="2000" dirty="0"/>
              <a:t> </a:t>
            </a:r>
            <a:r>
              <a:rPr lang="en-US" sz="2000" dirty="0">
                <a:solidFill>
                  <a:srgbClr val="0070C0"/>
                </a:solidFill>
              </a:rPr>
              <a:t>database</a:t>
            </a:r>
            <a:r>
              <a:rPr lang="en-US" sz="2000" dirty="0" smtClean="0"/>
              <a:t>:</a:t>
            </a:r>
          </a:p>
          <a:p>
            <a:pPr marL="687388" indent="-225425">
              <a:buFont typeface="Wingdings" panose="05000000000000000000" pitchFamily="2" charset="2"/>
              <a:buChar char="ü"/>
            </a:pPr>
            <a:r>
              <a:rPr lang="en-US" sz="2000" dirty="0" smtClean="0"/>
              <a:t>Employee_Select			Employee_Insert</a:t>
            </a:r>
            <a:endParaRPr lang="en-US" sz="2000" dirty="0"/>
          </a:p>
          <a:p>
            <a:pPr marL="687388" indent="-225425">
              <a:buFont typeface="Wingdings" panose="05000000000000000000" pitchFamily="2" charset="2"/>
              <a:buChar char="ü"/>
            </a:pPr>
            <a:r>
              <a:rPr lang="en-US" sz="2000" dirty="0" smtClean="0"/>
              <a:t>Employee_Update			Employee_Delete</a:t>
            </a:r>
          </a:p>
          <a:p>
            <a:pPr marL="687388" indent="-225425">
              <a:buFont typeface="Wingdings" panose="05000000000000000000" pitchFamily="2" charset="2"/>
              <a:buChar char="ü"/>
            </a:pPr>
            <a:r>
              <a:rPr lang="en-US" sz="2000" dirty="0" smtClean="0"/>
              <a:t>Department_Select			Department_Insert</a:t>
            </a:r>
          </a:p>
          <a:p>
            <a:pPr marL="687388" indent="-225425">
              <a:buFont typeface="Wingdings" panose="05000000000000000000" pitchFamily="2" charset="2"/>
              <a:buChar char="ü"/>
            </a:pPr>
            <a:r>
              <a:rPr lang="en-US" sz="2000" dirty="0" smtClean="0"/>
              <a:t>Department_Update		Department_Delete</a:t>
            </a:r>
          </a:p>
          <a:p>
            <a:pPr marL="461963" indent="-234950">
              <a:buFont typeface="Wingdings" panose="05000000000000000000" pitchFamily="2" charset="2"/>
              <a:buChar char="§"/>
            </a:pPr>
            <a:r>
              <a:rPr lang="en-US" sz="2000" dirty="0"/>
              <a:t>The </a:t>
            </a:r>
            <a:r>
              <a:rPr lang="en-US" sz="2000" dirty="0" smtClean="0">
                <a:solidFill>
                  <a:srgbClr val="FF0000"/>
                </a:solidFill>
              </a:rPr>
              <a:t>Listing 4-1</a:t>
            </a:r>
            <a:r>
              <a:rPr lang="en-US" sz="2000" dirty="0" smtClean="0"/>
              <a:t> and </a:t>
            </a:r>
            <a:r>
              <a:rPr lang="en-US" sz="2000" dirty="0" smtClean="0">
                <a:solidFill>
                  <a:srgbClr val="FF0000"/>
                </a:solidFill>
              </a:rPr>
              <a:t>Listing 4-2</a:t>
            </a:r>
            <a:r>
              <a:rPr lang="en-US" sz="2000" dirty="0" smtClean="0"/>
              <a:t> </a:t>
            </a:r>
            <a:r>
              <a:rPr lang="en-US" sz="2000" dirty="0"/>
              <a:t>shows the complete scripts for each of the stored procedures for the Employee and Department </a:t>
            </a:r>
            <a:r>
              <a:rPr lang="en-US" sz="2000" dirty="0" smtClean="0"/>
              <a:t>tables</a:t>
            </a:r>
            <a:r>
              <a:rPr lang="en-US" sz="2000" dirty="0"/>
              <a:t>.</a:t>
            </a:r>
          </a:p>
        </p:txBody>
      </p:sp>
      <p:sp>
        <p:nvSpPr>
          <p:cNvPr id="3" name="Date Placeholder 2"/>
          <p:cNvSpPr>
            <a:spLocks noGrp="1"/>
          </p:cNvSpPr>
          <p:nvPr>
            <p:ph type="dt" sz="half" idx="2"/>
          </p:nvPr>
        </p:nvSpPr>
        <p:spPr/>
        <p:txBody>
          <a:bodyPr/>
          <a:lstStyle/>
          <a:p>
            <a:fld id="{CB1D4791-1793-46FE-A7D9-AAFB5B78168D}"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181</a:t>
            </a:fld>
            <a:endParaRPr lang="en-US"/>
          </a:p>
        </p:txBody>
      </p:sp>
    </p:spTree>
    <p:extLst>
      <p:ext uri="{BB962C8B-B14F-4D97-AF65-F5344CB8AC3E}">
        <p14:creationId xmlns:p14="http://schemas.microsoft.com/office/powerpoint/2010/main" val="185189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4-1</a:t>
            </a:r>
            <a:endParaRPr lang="en-US" dirty="0"/>
          </a:p>
        </p:txBody>
      </p:sp>
      <p:sp>
        <p:nvSpPr>
          <p:cNvPr id="4" name="Date Placeholder 3"/>
          <p:cNvSpPr>
            <a:spLocks noGrp="1"/>
          </p:cNvSpPr>
          <p:nvPr>
            <p:ph type="dt" sz="half" idx="2"/>
          </p:nvPr>
        </p:nvSpPr>
        <p:spPr/>
        <p:txBody>
          <a:bodyPr/>
          <a:lstStyle/>
          <a:p>
            <a:fld id="{54E53E29-3CE1-4DBB-AB21-932BB57D31C6}"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182</a:t>
            </a:fld>
            <a:endParaRPr lang="en-US"/>
          </a:p>
        </p:txBody>
      </p:sp>
      <p:pic>
        <p:nvPicPr>
          <p:cNvPr id="3" name="Picture 2"/>
          <p:cNvPicPr>
            <a:picLocks noChangeAspect="1"/>
          </p:cNvPicPr>
          <p:nvPr/>
        </p:nvPicPr>
        <p:blipFill>
          <a:blip r:embed="rId2"/>
          <a:stretch>
            <a:fillRect/>
          </a:stretch>
        </p:blipFill>
        <p:spPr>
          <a:xfrm>
            <a:off x="152400" y="1268362"/>
            <a:ext cx="11706225" cy="3627215"/>
          </a:xfrm>
          <a:prstGeom prst="rect">
            <a:avLst/>
          </a:prstGeom>
          <a:ln>
            <a:solidFill>
              <a:schemeClr val="accent1"/>
            </a:solidFill>
          </a:ln>
        </p:spPr>
      </p:pic>
    </p:spTree>
    <p:extLst>
      <p:ext uri="{BB962C8B-B14F-4D97-AF65-F5344CB8AC3E}">
        <p14:creationId xmlns:p14="http://schemas.microsoft.com/office/powerpoint/2010/main" val="321548743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4-2</a:t>
            </a:r>
            <a:endParaRPr lang="en-US" dirty="0"/>
          </a:p>
        </p:txBody>
      </p:sp>
      <p:sp>
        <p:nvSpPr>
          <p:cNvPr id="3" name="Date Placeholder 2"/>
          <p:cNvSpPr>
            <a:spLocks noGrp="1"/>
          </p:cNvSpPr>
          <p:nvPr>
            <p:ph type="dt" sz="half" idx="2"/>
          </p:nvPr>
        </p:nvSpPr>
        <p:spPr/>
        <p:txBody>
          <a:bodyPr/>
          <a:lstStyle/>
          <a:p>
            <a:fld id="{280C8C8B-C5F3-4986-BAC5-57BB31DEA2BF}"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183</a:t>
            </a:fld>
            <a:endParaRPr lang="en-US"/>
          </a:p>
        </p:txBody>
      </p:sp>
      <p:pic>
        <p:nvPicPr>
          <p:cNvPr id="5" name="Picture 4"/>
          <p:cNvPicPr>
            <a:picLocks noChangeAspect="1"/>
          </p:cNvPicPr>
          <p:nvPr/>
        </p:nvPicPr>
        <p:blipFill>
          <a:blip r:embed="rId2"/>
          <a:stretch>
            <a:fillRect/>
          </a:stretch>
        </p:blipFill>
        <p:spPr>
          <a:xfrm>
            <a:off x="152401" y="1268362"/>
            <a:ext cx="11887200" cy="2734147"/>
          </a:xfrm>
          <a:prstGeom prst="rect">
            <a:avLst/>
          </a:prstGeom>
          <a:ln>
            <a:solidFill>
              <a:schemeClr val="accent1"/>
            </a:solidFill>
          </a:ln>
        </p:spPr>
      </p:pic>
    </p:spTree>
    <p:extLst>
      <p:ext uri="{BB962C8B-B14F-4D97-AF65-F5344CB8AC3E}">
        <p14:creationId xmlns:p14="http://schemas.microsoft.com/office/powerpoint/2010/main" val="397591354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Updating Database</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Once you are done creating the stored procedures, select the EDM in the designer, right-click on it, and select </a:t>
            </a:r>
            <a:r>
              <a:rPr lang="en-US" sz="2000" dirty="0">
                <a:solidFill>
                  <a:srgbClr val="FF0000"/>
                </a:solidFill>
              </a:rPr>
              <a:t>Update Model from Database</a:t>
            </a:r>
            <a:r>
              <a:rPr lang="en-US" sz="2000" dirty="0"/>
              <a:t>... to update the EDM with the changes (new stored procedures created) we just </a:t>
            </a:r>
            <a:r>
              <a:rPr lang="en-US" sz="2000" dirty="0" smtClean="0"/>
              <a:t>made –</a:t>
            </a:r>
            <a:r>
              <a:rPr lang="en-US" sz="2000" dirty="0" smtClean="0">
                <a:solidFill>
                  <a:srgbClr val="FF0000"/>
                </a:solidFill>
              </a:rPr>
              <a:t>Figure 4-13</a:t>
            </a:r>
            <a:r>
              <a:rPr lang="en-US" sz="2000" dirty="0" smtClean="0"/>
              <a:t>.</a:t>
            </a:r>
            <a:endParaRPr lang="en-US" sz="2000" dirty="0"/>
          </a:p>
          <a:p>
            <a:pPr marL="461963" indent="-234950">
              <a:buFont typeface="Wingdings" panose="05000000000000000000" pitchFamily="2" charset="2"/>
              <a:buChar char="§"/>
            </a:pPr>
            <a:r>
              <a:rPr lang="en-US" sz="2000" dirty="0"/>
              <a:t>In the Update Wizard that shows up next, select the database objects (this time we will select the stored procedures we created) you need, and then click on </a:t>
            </a:r>
            <a:r>
              <a:rPr lang="en-US" sz="2000" dirty="0" smtClean="0"/>
              <a:t>Finish.</a:t>
            </a:r>
          </a:p>
          <a:p>
            <a:pPr marL="461963" indent="-234950">
              <a:buFont typeface="Wingdings" panose="05000000000000000000" pitchFamily="2" charset="2"/>
              <a:buChar char="§"/>
            </a:pPr>
            <a:r>
              <a:rPr lang="en-US" sz="2000" dirty="0" smtClean="0"/>
              <a:t>The </a:t>
            </a:r>
            <a:r>
              <a:rPr lang="en-US" sz="2000" dirty="0">
                <a:solidFill>
                  <a:srgbClr val="FF0000"/>
                </a:solidFill>
              </a:rPr>
              <a:t>Figure </a:t>
            </a:r>
            <a:r>
              <a:rPr lang="en-US" sz="2000" dirty="0" smtClean="0">
                <a:solidFill>
                  <a:srgbClr val="FF0000"/>
                </a:solidFill>
              </a:rPr>
              <a:t>4-14</a:t>
            </a:r>
            <a:r>
              <a:rPr lang="en-US" sz="2000" dirty="0" smtClean="0"/>
              <a:t> </a:t>
            </a:r>
            <a:r>
              <a:rPr lang="en-US" sz="2000" dirty="0"/>
              <a:t>shows how the Payroll EDM now looks in the Model Browser window:</a:t>
            </a:r>
          </a:p>
          <a:p>
            <a:pPr marL="687388" indent="-225425">
              <a:buFont typeface="Wingdings" panose="05000000000000000000" pitchFamily="2" charset="2"/>
              <a:buChar char="ü"/>
            </a:pPr>
            <a:r>
              <a:rPr lang="en-US" sz="2000" dirty="0"/>
              <a:t>Note that the stored procedures have been listed</a:t>
            </a:r>
            <a:r>
              <a:rPr lang="en-US" sz="2000" dirty="0" smtClean="0"/>
              <a:t>.</a:t>
            </a:r>
            <a:endParaRPr lang="en-US" sz="2000" dirty="0"/>
          </a:p>
        </p:txBody>
      </p:sp>
      <p:sp>
        <p:nvSpPr>
          <p:cNvPr id="3" name="Date Placeholder 2"/>
          <p:cNvSpPr>
            <a:spLocks noGrp="1"/>
          </p:cNvSpPr>
          <p:nvPr>
            <p:ph type="dt" sz="half" idx="2"/>
          </p:nvPr>
        </p:nvSpPr>
        <p:spPr/>
        <p:txBody>
          <a:bodyPr/>
          <a:lstStyle/>
          <a:p>
            <a:fld id="{BDFCCD74-2175-4134-844C-C80A975CDD03}"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184</a:t>
            </a:fld>
            <a:endParaRPr lang="en-US"/>
          </a:p>
        </p:txBody>
      </p:sp>
    </p:spTree>
    <p:extLst>
      <p:ext uri="{BB962C8B-B14F-4D97-AF65-F5344CB8AC3E}">
        <p14:creationId xmlns:p14="http://schemas.microsoft.com/office/powerpoint/2010/main" val="4952920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4-13 || 4-14</a:t>
            </a:r>
            <a:endParaRPr lang="en-US" dirty="0"/>
          </a:p>
        </p:txBody>
      </p:sp>
      <p:sp>
        <p:nvSpPr>
          <p:cNvPr id="5" name="Date Placeholder 4"/>
          <p:cNvSpPr>
            <a:spLocks noGrp="1"/>
          </p:cNvSpPr>
          <p:nvPr>
            <p:ph type="dt" sz="half" idx="2"/>
          </p:nvPr>
        </p:nvSpPr>
        <p:spPr/>
        <p:txBody>
          <a:bodyPr/>
          <a:lstStyle/>
          <a:p>
            <a:fld id="{8001B97C-5C65-4F5A-9F06-8A1975B4E1F8}" type="datetime1">
              <a:rPr lang="en-US" smtClean="0"/>
              <a:t>5/7/2018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185</a:t>
            </a:fld>
            <a:endParaRPr lang="en-US"/>
          </a:p>
        </p:txBody>
      </p:sp>
      <p:pic>
        <p:nvPicPr>
          <p:cNvPr id="3" name="Picture 2"/>
          <p:cNvPicPr>
            <a:picLocks noChangeAspect="1"/>
          </p:cNvPicPr>
          <p:nvPr/>
        </p:nvPicPr>
        <p:blipFill>
          <a:blip r:embed="rId2"/>
          <a:stretch>
            <a:fillRect/>
          </a:stretch>
        </p:blipFill>
        <p:spPr>
          <a:xfrm>
            <a:off x="152400" y="1268362"/>
            <a:ext cx="7574830" cy="2491532"/>
          </a:xfrm>
          <a:prstGeom prst="rect">
            <a:avLst/>
          </a:prstGeom>
          <a:ln>
            <a:solidFill>
              <a:schemeClr val="accent1"/>
            </a:solidFill>
          </a:ln>
        </p:spPr>
      </p:pic>
      <p:pic>
        <p:nvPicPr>
          <p:cNvPr id="4" name="Picture 3"/>
          <p:cNvPicPr>
            <a:picLocks noChangeAspect="1"/>
          </p:cNvPicPr>
          <p:nvPr/>
        </p:nvPicPr>
        <p:blipFill>
          <a:blip r:embed="rId3"/>
          <a:stretch>
            <a:fillRect/>
          </a:stretch>
        </p:blipFill>
        <p:spPr>
          <a:xfrm>
            <a:off x="8980497" y="1323330"/>
            <a:ext cx="2691484" cy="5097316"/>
          </a:xfrm>
          <a:prstGeom prst="rect">
            <a:avLst/>
          </a:prstGeom>
          <a:ln>
            <a:solidFill>
              <a:schemeClr val="accent1"/>
            </a:solidFill>
          </a:ln>
        </p:spPr>
      </p:pic>
    </p:spTree>
    <p:extLst>
      <p:ext uri="{BB962C8B-B14F-4D97-AF65-F5344CB8AC3E}">
        <p14:creationId xmlns:p14="http://schemas.microsoft.com/office/powerpoint/2010/main" val="98181226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dirty="0">
                <a:solidFill>
                  <a:schemeClr val="bg1"/>
                </a:solidFill>
              </a:rPr>
              <a:t>Mapping stored procedures to functions in </a:t>
            </a:r>
            <a:r>
              <a:rPr lang="en-US" dirty="0" smtClean="0">
                <a:solidFill>
                  <a:schemeClr val="bg1"/>
                </a:solidFill>
              </a:rPr>
              <a:t>EDM</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solidFill>
                  <a:srgbClr val="FF0000"/>
                </a:solidFill>
              </a:rPr>
              <a:t>Stored procedures</a:t>
            </a:r>
            <a:r>
              <a:rPr lang="en-US" sz="2000" dirty="0"/>
              <a:t> are </a:t>
            </a:r>
            <a:r>
              <a:rPr lang="en-US" sz="2000" dirty="0">
                <a:solidFill>
                  <a:srgbClr val="0070C0"/>
                </a:solidFill>
              </a:rPr>
              <a:t>represented</a:t>
            </a:r>
            <a:r>
              <a:rPr lang="en-US" sz="2000" dirty="0"/>
              <a:t> as </a:t>
            </a:r>
            <a:r>
              <a:rPr lang="en-US" sz="2000" dirty="0">
                <a:solidFill>
                  <a:srgbClr val="FF0000"/>
                </a:solidFill>
              </a:rPr>
              <a:t>functions</a:t>
            </a:r>
            <a:r>
              <a:rPr lang="en-US" sz="2000" dirty="0"/>
              <a:t> in the </a:t>
            </a:r>
            <a:r>
              <a:rPr lang="en-US" sz="2000" dirty="0" smtClean="0">
                <a:solidFill>
                  <a:srgbClr val="FF0000"/>
                </a:solidFill>
              </a:rPr>
              <a:t>EDM</a:t>
            </a:r>
            <a:r>
              <a:rPr lang="en-US" sz="2000" dirty="0" smtClean="0"/>
              <a:t>.</a:t>
            </a:r>
          </a:p>
          <a:p>
            <a:pPr marL="461963">
              <a:buFont typeface="Wingdings" panose="05000000000000000000" pitchFamily="2" charset="2"/>
              <a:buChar char="§"/>
            </a:pPr>
            <a:r>
              <a:rPr lang="en-US" sz="2000" dirty="0" smtClean="0"/>
              <a:t>To </a:t>
            </a:r>
            <a:r>
              <a:rPr lang="en-US" sz="2000" dirty="0"/>
              <a:t>use these functions, they should be mapped to a corresponding insert, update, or delete operation on the </a:t>
            </a:r>
            <a:r>
              <a:rPr lang="en-US" sz="2000" dirty="0" smtClean="0"/>
              <a:t>entity.</a:t>
            </a:r>
          </a:p>
          <a:p>
            <a:pPr marL="461963">
              <a:buFont typeface="Wingdings" panose="05000000000000000000" pitchFamily="2" charset="2"/>
              <a:buChar char="§"/>
            </a:pPr>
            <a:r>
              <a:rPr lang="en-US" sz="2000" dirty="0" smtClean="0"/>
              <a:t>To </a:t>
            </a:r>
            <a:r>
              <a:rPr lang="en-US" sz="2000" dirty="0"/>
              <a:t>do this, you need to first create a </a:t>
            </a:r>
            <a:r>
              <a:rPr lang="en-US" sz="2000" dirty="0">
                <a:solidFill>
                  <a:srgbClr val="FF0000"/>
                </a:solidFill>
              </a:rPr>
              <a:t>function import</a:t>
            </a:r>
            <a:r>
              <a:rPr lang="en-US" sz="2000" dirty="0"/>
              <a:t> and then use the </a:t>
            </a:r>
            <a:r>
              <a:rPr lang="en-US" sz="2000" dirty="0">
                <a:solidFill>
                  <a:srgbClr val="FF0000"/>
                </a:solidFill>
              </a:rPr>
              <a:t>designer</a:t>
            </a:r>
            <a:r>
              <a:rPr lang="en-US" sz="2000" dirty="0"/>
              <a:t> to </a:t>
            </a:r>
            <a:r>
              <a:rPr lang="en-US" sz="2000" dirty="0">
                <a:solidFill>
                  <a:srgbClr val="0070C0"/>
                </a:solidFill>
              </a:rPr>
              <a:t>create</a:t>
            </a:r>
            <a:r>
              <a:rPr lang="en-US" sz="2000" dirty="0"/>
              <a:t> its </a:t>
            </a:r>
            <a:r>
              <a:rPr lang="en-US" sz="2000" dirty="0" smtClean="0">
                <a:solidFill>
                  <a:srgbClr val="FF0000"/>
                </a:solidFill>
              </a:rPr>
              <a:t>mapping</a:t>
            </a:r>
            <a:r>
              <a:rPr lang="en-US" sz="2000" dirty="0" smtClean="0"/>
              <a:t>.</a:t>
            </a:r>
          </a:p>
          <a:p>
            <a:pPr marL="461963">
              <a:buFont typeface="Wingdings" panose="05000000000000000000" pitchFamily="2" charset="2"/>
              <a:buChar char="§"/>
            </a:pPr>
            <a:r>
              <a:rPr lang="en-US" sz="2000" dirty="0" smtClean="0"/>
              <a:t>In </a:t>
            </a:r>
            <a:r>
              <a:rPr lang="en-US" sz="2000" dirty="0"/>
              <a:t>this section, you will learn how to create these function imports for your </a:t>
            </a:r>
            <a:r>
              <a:rPr lang="en-US" sz="2000" dirty="0" smtClean="0"/>
              <a:t>EDM.</a:t>
            </a:r>
          </a:p>
          <a:p>
            <a:pPr marL="461963">
              <a:buFont typeface="Wingdings" panose="05000000000000000000" pitchFamily="2" charset="2"/>
              <a:buChar char="§"/>
            </a:pPr>
            <a:r>
              <a:rPr lang="en-US" sz="2000" dirty="0" smtClean="0"/>
              <a:t>Let's </a:t>
            </a:r>
            <a:r>
              <a:rPr lang="en-US" sz="2000" dirty="0"/>
              <a:t>refer to the EDM we created earlier in this </a:t>
            </a:r>
            <a:r>
              <a:rPr lang="en-US" sz="2000" dirty="0" smtClean="0"/>
              <a:t>chapter.</a:t>
            </a:r>
          </a:p>
          <a:p>
            <a:pPr marL="461963">
              <a:buFont typeface="Wingdings" panose="05000000000000000000" pitchFamily="2" charset="2"/>
              <a:buChar char="§"/>
            </a:pPr>
            <a:r>
              <a:rPr lang="en-US" sz="2000" dirty="0" smtClean="0"/>
              <a:t>To </a:t>
            </a:r>
            <a:r>
              <a:rPr lang="en-US" sz="2000" dirty="0"/>
              <a:t>create </a:t>
            </a:r>
            <a:r>
              <a:rPr lang="en-US" sz="2000" dirty="0">
                <a:solidFill>
                  <a:srgbClr val="FF0000"/>
                </a:solidFill>
              </a:rPr>
              <a:t>function imports</a:t>
            </a:r>
            <a:r>
              <a:rPr lang="en-US" sz="2000" dirty="0"/>
              <a:t>, follow these steps</a:t>
            </a:r>
            <a:r>
              <a:rPr lang="en-US" sz="2000" dirty="0" smtClean="0"/>
              <a:t>:</a:t>
            </a:r>
          </a:p>
          <a:p>
            <a:pPr marL="687388" indent="-225425">
              <a:buFont typeface="Wingdings" panose="05000000000000000000" pitchFamily="2" charset="2"/>
              <a:buChar char="ü"/>
            </a:pPr>
            <a:r>
              <a:rPr lang="en-US" sz="2000" dirty="0"/>
              <a:t>Switch to the </a:t>
            </a:r>
            <a:r>
              <a:rPr lang="en-US" sz="2000" dirty="0">
                <a:solidFill>
                  <a:srgbClr val="FF0000"/>
                </a:solidFill>
              </a:rPr>
              <a:t>Model Browser</a:t>
            </a:r>
            <a:r>
              <a:rPr lang="en-US" sz="2000" dirty="0"/>
              <a:t> of the Payroll Entity Data </a:t>
            </a:r>
            <a:r>
              <a:rPr lang="en-US" sz="2000" dirty="0" smtClean="0"/>
              <a:t>Model.</a:t>
            </a:r>
          </a:p>
          <a:p>
            <a:pPr marL="687388" indent="-225425">
              <a:buFont typeface="Wingdings" panose="05000000000000000000" pitchFamily="2" charset="2"/>
              <a:buChar char="ü"/>
            </a:pPr>
            <a:r>
              <a:rPr lang="en-US" sz="2000" dirty="0" smtClean="0"/>
              <a:t>Expand </a:t>
            </a:r>
            <a:r>
              <a:rPr lang="en-US" sz="2000" dirty="0"/>
              <a:t>the Entity Container and right-click on Function </a:t>
            </a:r>
            <a:r>
              <a:rPr lang="en-US" sz="2000" dirty="0" smtClean="0"/>
              <a:t>Imports.</a:t>
            </a:r>
          </a:p>
          <a:p>
            <a:pPr marL="687388" indent="-225425">
              <a:buFont typeface="Wingdings" panose="05000000000000000000" pitchFamily="2" charset="2"/>
              <a:buChar char="ü"/>
            </a:pPr>
            <a:r>
              <a:rPr lang="en-US" sz="2000" dirty="0" smtClean="0"/>
              <a:t>When </a:t>
            </a:r>
            <a:r>
              <a:rPr lang="en-US" sz="2000" dirty="0"/>
              <a:t>you select Create Function Import, the </a:t>
            </a:r>
            <a:r>
              <a:rPr lang="en-US" sz="2000" dirty="0">
                <a:solidFill>
                  <a:srgbClr val="FF0000"/>
                </a:solidFill>
              </a:rPr>
              <a:t>New Function Import</a:t>
            </a:r>
            <a:r>
              <a:rPr lang="en-US" sz="2000" dirty="0"/>
              <a:t> </a:t>
            </a:r>
            <a:r>
              <a:rPr lang="en-US" sz="2000" dirty="0">
                <a:solidFill>
                  <a:srgbClr val="0070C0"/>
                </a:solidFill>
              </a:rPr>
              <a:t>dialog appears</a:t>
            </a:r>
            <a:r>
              <a:rPr lang="en-US" sz="2000" dirty="0"/>
              <a:t> and allows you to select the stored procedure you want from the list of available stored </a:t>
            </a:r>
            <a:r>
              <a:rPr lang="en-US" sz="2000" dirty="0" smtClean="0"/>
              <a:t>procedures.</a:t>
            </a:r>
          </a:p>
          <a:p>
            <a:pPr marL="687388" indent="-225425">
              <a:buFont typeface="Wingdings" panose="05000000000000000000" pitchFamily="2" charset="2"/>
              <a:buChar char="ü"/>
            </a:pPr>
            <a:r>
              <a:rPr lang="en-US" sz="2000" dirty="0" smtClean="0"/>
              <a:t>Now, map the Employee_Insert stored procedure to a corresponding function import by selecting the stored procedure name, the function import name, and the return type.</a:t>
            </a:r>
          </a:p>
        </p:txBody>
      </p:sp>
      <p:sp>
        <p:nvSpPr>
          <p:cNvPr id="3" name="Date Placeholder 2"/>
          <p:cNvSpPr>
            <a:spLocks noGrp="1"/>
          </p:cNvSpPr>
          <p:nvPr>
            <p:ph type="dt" sz="half" idx="2"/>
          </p:nvPr>
        </p:nvSpPr>
        <p:spPr/>
        <p:txBody>
          <a:bodyPr/>
          <a:lstStyle/>
          <a:p>
            <a:fld id="{44B728C0-E68D-4ED1-814D-60AD5DD33765}"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186</a:t>
            </a:fld>
            <a:endParaRPr lang="en-US"/>
          </a:p>
        </p:txBody>
      </p:sp>
    </p:spTree>
    <p:extLst>
      <p:ext uri="{BB962C8B-B14F-4D97-AF65-F5344CB8AC3E}">
        <p14:creationId xmlns:p14="http://schemas.microsoft.com/office/powerpoint/2010/main" val="157433087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dirty="0">
                <a:solidFill>
                  <a:schemeClr val="bg1"/>
                </a:solidFill>
              </a:rPr>
              <a:t>Mapping stored procedures to functions in </a:t>
            </a:r>
            <a:r>
              <a:rPr lang="en-US" dirty="0" smtClean="0">
                <a:solidFill>
                  <a:schemeClr val="bg1"/>
                </a:solidFill>
              </a:rPr>
              <a:t>EDM	</a:t>
            </a:r>
            <a:r>
              <a:rPr lang="en-US" dirty="0">
                <a:solidFill>
                  <a:schemeClr val="bg1"/>
                </a:solidFill>
              </a:rPr>
              <a:t> </a:t>
            </a:r>
            <a:r>
              <a:rPr lang="en-US" dirty="0" smtClean="0">
                <a:solidFill>
                  <a:schemeClr val="bg1"/>
                </a:solidFill>
              </a:rPr>
              <a:t>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687388" indent="0">
              <a:buNone/>
            </a:pPr>
            <a:r>
              <a:rPr lang="en-US" dirty="0"/>
              <a:t>Note that you can specify any name as the function import name – </a:t>
            </a:r>
            <a:r>
              <a:rPr lang="en-US" dirty="0">
                <a:solidFill>
                  <a:srgbClr val="FF0000"/>
                </a:solidFill>
              </a:rPr>
              <a:t>Figure 4-15</a:t>
            </a:r>
            <a:r>
              <a:rPr lang="en-US" dirty="0"/>
              <a:t>.</a:t>
            </a:r>
          </a:p>
          <a:p>
            <a:pPr marL="687388" indent="-225425">
              <a:buFont typeface="Wingdings" panose="05000000000000000000" pitchFamily="2" charset="2"/>
              <a:buChar char="ü"/>
            </a:pPr>
            <a:r>
              <a:rPr lang="en-US" dirty="0"/>
              <a:t>Repeat the aforementioned steps to map the remaining procedures to their corresponding functions.</a:t>
            </a:r>
          </a:p>
          <a:p>
            <a:pPr marL="687388" indent="-225425">
              <a:buFont typeface="Wingdings" panose="05000000000000000000" pitchFamily="2" charset="2"/>
              <a:buChar char="ü"/>
            </a:pPr>
            <a:r>
              <a:rPr lang="en-US" sz="2000" dirty="0" smtClean="0"/>
              <a:t>You </a:t>
            </a:r>
            <a:r>
              <a:rPr lang="en-US" sz="2000" dirty="0"/>
              <a:t>can use the same procedure to map your select procedures, that is, procedures that return an entity or a collection of </a:t>
            </a:r>
            <a:r>
              <a:rPr lang="en-US" sz="2000" dirty="0" smtClean="0"/>
              <a:t>entities.</a:t>
            </a:r>
          </a:p>
          <a:p>
            <a:pPr marL="687388" indent="0">
              <a:buNone/>
            </a:pPr>
            <a:r>
              <a:rPr lang="en-US" sz="2000" dirty="0" smtClean="0"/>
              <a:t>The </a:t>
            </a:r>
            <a:r>
              <a:rPr lang="en-US" sz="2000" dirty="0"/>
              <a:t>return type of such function imports should be the name of the entity in the EDM that it </a:t>
            </a:r>
            <a:r>
              <a:rPr lang="en-US" sz="2000" dirty="0" smtClean="0"/>
              <a:t>returns.</a:t>
            </a:r>
          </a:p>
          <a:p>
            <a:pPr marL="687388" indent="0">
              <a:buNone/>
            </a:pPr>
            <a:r>
              <a:rPr lang="en-US" sz="2000" dirty="0" smtClean="0"/>
              <a:t>As </a:t>
            </a:r>
            <a:r>
              <a:rPr lang="en-US" sz="2000" dirty="0"/>
              <a:t>an example, here is how you can map the Department_Select stored procedure using the New Function Import dialog </a:t>
            </a:r>
            <a:r>
              <a:rPr lang="en-US" sz="2000" dirty="0" smtClean="0"/>
              <a:t>window – </a:t>
            </a:r>
            <a:r>
              <a:rPr lang="en-US" sz="2000" dirty="0" smtClean="0">
                <a:solidFill>
                  <a:srgbClr val="FF0000"/>
                </a:solidFill>
              </a:rPr>
              <a:t>Figure 4-16</a:t>
            </a:r>
            <a:r>
              <a:rPr lang="en-US" sz="2000" dirty="0" smtClean="0"/>
              <a:t>.</a:t>
            </a:r>
            <a:endParaRPr lang="en-US" sz="2000" dirty="0"/>
          </a:p>
          <a:p>
            <a:pPr marL="687388" indent="-225425">
              <a:buFont typeface="Wingdings" panose="05000000000000000000" pitchFamily="2" charset="2"/>
              <a:buChar char="ü"/>
            </a:pPr>
            <a:r>
              <a:rPr lang="en-US" sz="2000" dirty="0" smtClean="0"/>
              <a:t>Once the </a:t>
            </a:r>
            <a:r>
              <a:rPr lang="en-US" sz="2000" dirty="0"/>
              <a:t>mapping the procedures </a:t>
            </a:r>
            <a:r>
              <a:rPr lang="en-US" sz="2000" dirty="0" smtClean="0"/>
              <a:t>is done, </a:t>
            </a:r>
            <a:r>
              <a:rPr lang="en-US" sz="2000" dirty="0"/>
              <a:t>you can see the complete list in the Model Browser </a:t>
            </a:r>
            <a:r>
              <a:rPr lang="en-US" sz="2000" dirty="0" smtClean="0"/>
              <a:t>dialog.</a:t>
            </a:r>
          </a:p>
          <a:p>
            <a:pPr marL="687388" indent="-225425">
              <a:buFont typeface="Wingdings" panose="05000000000000000000" pitchFamily="2" charset="2"/>
              <a:buChar char="ü"/>
            </a:pPr>
            <a:r>
              <a:rPr lang="en-US" sz="2000" dirty="0"/>
              <a:t>Now that the function imports have been created, you need to map them to the corresponding insert, update, and delete operations on the entity using the designer</a:t>
            </a:r>
            <a:r>
              <a:rPr lang="en-US" sz="2000" dirty="0" smtClean="0"/>
              <a:t>.</a:t>
            </a:r>
            <a:endParaRPr lang="en-US" sz="2000" dirty="0"/>
          </a:p>
        </p:txBody>
      </p:sp>
      <p:sp>
        <p:nvSpPr>
          <p:cNvPr id="3" name="Date Placeholder 2"/>
          <p:cNvSpPr>
            <a:spLocks noGrp="1"/>
          </p:cNvSpPr>
          <p:nvPr>
            <p:ph type="dt" sz="half" idx="2"/>
          </p:nvPr>
        </p:nvSpPr>
        <p:spPr/>
        <p:txBody>
          <a:bodyPr/>
          <a:lstStyle/>
          <a:p>
            <a:fld id="{0DA7AA4A-7CCB-461C-83C5-CD8E63123A08}"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187</a:t>
            </a:fld>
            <a:endParaRPr lang="en-US"/>
          </a:p>
        </p:txBody>
      </p:sp>
    </p:spTree>
    <p:extLst>
      <p:ext uri="{BB962C8B-B14F-4D97-AF65-F5344CB8AC3E}">
        <p14:creationId xmlns:p14="http://schemas.microsoft.com/office/powerpoint/2010/main" val="361354379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4-15 || 4-16</a:t>
            </a:r>
            <a:endParaRPr lang="en-US" dirty="0"/>
          </a:p>
        </p:txBody>
      </p:sp>
      <p:sp>
        <p:nvSpPr>
          <p:cNvPr id="5" name="Date Placeholder 4"/>
          <p:cNvSpPr>
            <a:spLocks noGrp="1"/>
          </p:cNvSpPr>
          <p:nvPr>
            <p:ph type="dt" sz="half" idx="2"/>
          </p:nvPr>
        </p:nvSpPr>
        <p:spPr/>
        <p:txBody>
          <a:bodyPr/>
          <a:lstStyle/>
          <a:p>
            <a:fld id="{AA73FE9A-BEA9-4D27-AE1B-0EAF46EF6C31}" type="datetime1">
              <a:rPr lang="en-US" smtClean="0"/>
              <a:t>5/7/2018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188</a:t>
            </a:fld>
            <a:endParaRPr lang="en-US"/>
          </a:p>
        </p:txBody>
      </p:sp>
      <p:pic>
        <p:nvPicPr>
          <p:cNvPr id="4" name="Picture 3"/>
          <p:cNvPicPr>
            <a:picLocks noChangeAspect="1"/>
          </p:cNvPicPr>
          <p:nvPr/>
        </p:nvPicPr>
        <p:blipFill>
          <a:blip r:embed="rId2"/>
          <a:stretch>
            <a:fillRect/>
          </a:stretch>
        </p:blipFill>
        <p:spPr>
          <a:xfrm>
            <a:off x="152400" y="1268362"/>
            <a:ext cx="4171950" cy="5000625"/>
          </a:xfrm>
          <a:prstGeom prst="rect">
            <a:avLst/>
          </a:prstGeom>
          <a:ln>
            <a:solidFill>
              <a:schemeClr val="accent1"/>
            </a:solidFill>
          </a:ln>
        </p:spPr>
      </p:pic>
      <p:pic>
        <p:nvPicPr>
          <p:cNvPr id="3" name="Picture 2"/>
          <p:cNvPicPr>
            <a:picLocks noChangeAspect="1"/>
          </p:cNvPicPr>
          <p:nvPr/>
        </p:nvPicPr>
        <p:blipFill>
          <a:blip r:embed="rId3"/>
          <a:stretch>
            <a:fillRect/>
          </a:stretch>
        </p:blipFill>
        <p:spPr>
          <a:xfrm>
            <a:off x="5787865" y="1268362"/>
            <a:ext cx="4788220" cy="5000625"/>
          </a:xfrm>
          <a:prstGeom prst="rect">
            <a:avLst/>
          </a:prstGeom>
          <a:ln>
            <a:solidFill>
              <a:schemeClr val="accent1"/>
            </a:solidFill>
          </a:ln>
        </p:spPr>
      </p:pic>
    </p:spTree>
    <p:extLst>
      <p:ext uri="{BB962C8B-B14F-4D97-AF65-F5344CB8AC3E}">
        <p14:creationId xmlns:p14="http://schemas.microsoft.com/office/powerpoint/2010/main" val="87607644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Mapping CUD functions to entities in EDM</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In this section, we will explore how to map the functions we just created to the corresponding entities of our EDM.</a:t>
            </a:r>
          </a:p>
          <a:p>
            <a:pPr marL="461963" indent="-234950">
              <a:buFont typeface="Wingdings" panose="05000000000000000000" pitchFamily="2" charset="2"/>
              <a:buChar char="§"/>
            </a:pPr>
            <a:r>
              <a:rPr lang="en-US" sz="2000" dirty="0"/>
              <a:t>Note that we only need to map the CUD functions. Now, follow these steps:</a:t>
            </a:r>
          </a:p>
          <a:p>
            <a:pPr marL="687388" indent="-225425">
              <a:buFont typeface="Wingdings" panose="05000000000000000000" pitchFamily="2" charset="2"/>
              <a:buChar char="ü"/>
            </a:pPr>
            <a:r>
              <a:rPr lang="en-US" sz="2000" dirty="0"/>
              <a:t>Select the Employee entity in the designer, right-click on it, and select Show in Mapping Details.</a:t>
            </a:r>
          </a:p>
          <a:p>
            <a:pPr marL="687388" indent="-225425">
              <a:buFont typeface="Wingdings" panose="05000000000000000000" pitchFamily="2" charset="2"/>
              <a:buChar char="ü"/>
            </a:pPr>
            <a:r>
              <a:rPr lang="en-US" sz="2000" dirty="0"/>
              <a:t>Click on Map Entities to Functions to map the CUD functions of the Employee entity.</a:t>
            </a:r>
          </a:p>
          <a:p>
            <a:pPr marL="687388" indent="-225425">
              <a:buFont typeface="Wingdings" panose="05000000000000000000" pitchFamily="2" charset="2"/>
              <a:buChar char="ü"/>
            </a:pPr>
            <a:r>
              <a:rPr lang="en-US" sz="2000" dirty="0"/>
              <a:t>The </a:t>
            </a:r>
            <a:r>
              <a:rPr lang="en-US" sz="2000" dirty="0">
                <a:solidFill>
                  <a:srgbClr val="FF0000"/>
                </a:solidFill>
              </a:rPr>
              <a:t>Mapping</a:t>
            </a:r>
            <a:r>
              <a:rPr lang="en-US" sz="2000" dirty="0"/>
              <a:t> </a:t>
            </a:r>
            <a:r>
              <a:rPr lang="en-US" sz="2000" dirty="0">
                <a:solidFill>
                  <a:srgbClr val="FF0000"/>
                </a:solidFill>
              </a:rPr>
              <a:t>Details-Employee</a:t>
            </a:r>
            <a:r>
              <a:rPr lang="en-US" sz="2000" dirty="0"/>
              <a:t> window for the Employee entity appears where you can specify the insert, update, and delete functions for the Employee entity.</a:t>
            </a:r>
          </a:p>
          <a:p>
            <a:pPr marL="687388" indent="-225425">
              <a:buFont typeface="Wingdings" panose="05000000000000000000" pitchFamily="2" charset="2"/>
              <a:buChar char="ü"/>
            </a:pPr>
            <a:r>
              <a:rPr lang="en-US" sz="2000" dirty="0"/>
              <a:t>Click on the Select Insert Function drop-down list to select the Employee_ Insert function as the insert function from the list of available functions for the Employee entity.</a:t>
            </a:r>
          </a:p>
          <a:p>
            <a:pPr marL="687388" indent="-225425">
              <a:buFont typeface="Wingdings" panose="05000000000000000000" pitchFamily="2" charset="2"/>
              <a:buChar char="ü"/>
            </a:pPr>
            <a:r>
              <a:rPr lang="en-US" sz="2000" dirty="0"/>
              <a:t>The Mapping Details-Employee window now displays the parameters and the corresponding properties to which they are bound </a:t>
            </a:r>
            <a:r>
              <a:rPr lang="en-US" sz="2000" dirty="0">
                <a:solidFill>
                  <a:srgbClr val="FF0000"/>
                </a:solidFill>
              </a:rPr>
              <a:t>Figure 4-17</a:t>
            </a:r>
            <a:r>
              <a:rPr lang="en-US" sz="2000" dirty="0"/>
              <a:t>.</a:t>
            </a:r>
          </a:p>
          <a:p>
            <a:pPr marL="461963" indent="-234950">
              <a:buFont typeface="Wingdings" panose="05000000000000000000" pitchFamily="2" charset="2"/>
              <a:buChar char="§"/>
            </a:pPr>
            <a:r>
              <a:rPr lang="en-US" sz="2000" dirty="0"/>
              <a:t>As you can see from the preceding screenshot, the field parameters and the field names of the Employee entity are mapped</a:t>
            </a:r>
            <a:r>
              <a:rPr lang="en-US" sz="2000" dirty="0" smtClean="0"/>
              <a:t>.</a:t>
            </a:r>
            <a:endParaRPr lang="en-US" sz="2000" dirty="0"/>
          </a:p>
        </p:txBody>
      </p:sp>
      <p:sp>
        <p:nvSpPr>
          <p:cNvPr id="3" name="Date Placeholder 2"/>
          <p:cNvSpPr>
            <a:spLocks noGrp="1"/>
          </p:cNvSpPr>
          <p:nvPr>
            <p:ph type="dt" sz="half" idx="2"/>
          </p:nvPr>
        </p:nvSpPr>
        <p:spPr/>
        <p:txBody>
          <a:bodyPr/>
          <a:lstStyle/>
          <a:p>
            <a:fld id="{636AF18C-8301-4D7E-843F-7A97E8FD9811}"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189</a:t>
            </a:fld>
            <a:endParaRPr lang="en-US"/>
          </a:p>
        </p:txBody>
      </p:sp>
    </p:spTree>
    <p:extLst>
      <p:ext uri="{BB962C8B-B14F-4D97-AF65-F5344CB8AC3E}">
        <p14:creationId xmlns:p14="http://schemas.microsoft.com/office/powerpoint/2010/main" val="1856793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Is Entity Framework just another ORM?		</a:t>
            </a:r>
            <a:r>
              <a:rPr lang="en-US" dirty="0"/>
              <a:t> </a:t>
            </a:r>
            <a:r>
              <a:rPr lang="en-US" dirty="0" smtClean="0"/>
              <a:t>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61963">
              <a:buFont typeface="Wingdings" panose="05000000000000000000" pitchFamily="2" charset="2"/>
              <a:buChar char="§"/>
            </a:pPr>
            <a:r>
              <a:rPr lang="en-US" sz="2000" dirty="0" smtClean="0"/>
              <a:t>In </a:t>
            </a:r>
            <a:r>
              <a:rPr lang="en-US" sz="2000" dirty="0"/>
              <a:t>addition to what a typical ORM framework provides, the Entity Framework provides and </a:t>
            </a:r>
            <a:r>
              <a:rPr lang="en-US" sz="2000" dirty="0" smtClean="0"/>
              <a:t>supports</a:t>
            </a:r>
          </a:p>
          <a:p>
            <a:pPr marL="687388" indent="-225425">
              <a:buFont typeface="Wingdings" panose="05000000000000000000" pitchFamily="2" charset="2"/>
              <a:buChar char="ü"/>
            </a:pPr>
            <a:r>
              <a:rPr lang="en-US" sz="2000" dirty="0" smtClean="0"/>
              <a:t>entity inheritance</a:t>
            </a:r>
          </a:p>
          <a:p>
            <a:pPr marL="687388" indent="-225425">
              <a:buFont typeface="Wingdings" panose="05000000000000000000" pitchFamily="2" charset="2"/>
              <a:buChar char="ü"/>
            </a:pPr>
            <a:r>
              <a:rPr lang="en-US" sz="2000" dirty="0" smtClean="0"/>
              <a:t>entity </a:t>
            </a:r>
            <a:r>
              <a:rPr lang="en-US" sz="2000" dirty="0"/>
              <a:t>composition, </a:t>
            </a:r>
            <a:r>
              <a:rPr lang="en-US" sz="2000" dirty="0" smtClean="0"/>
              <a:t>and</a:t>
            </a:r>
          </a:p>
          <a:p>
            <a:pPr marL="687388" indent="-225425">
              <a:buFont typeface="Wingdings" panose="05000000000000000000" pitchFamily="2" charset="2"/>
              <a:buChar char="ü"/>
            </a:pPr>
            <a:r>
              <a:rPr lang="en-US" sz="2000" dirty="0" smtClean="0"/>
              <a:t>a </a:t>
            </a:r>
            <a:r>
              <a:rPr lang="en-US" sz="2000" dirty="0"/>
              <a:t>flexible, loosely-coupled, three-tiered </a:t>
            </a:r>
            <a:r>
              <a:rPr lang="en-US" sz="2000" dirty="0" smtClean="0"/>
              <a:t>model consisting </a:t>
            </a:r>
            <a:r>
              <a:rPr lang="en-US" sz="2000" dirty="0"/>
              <a:t>of </a:t>
            </a:r>
            <a:r>
              <a:rPr lang="en-US" sz="2000" dirty="0" smtClean="0"/>
              <a:t>the</a:t>
            </a:r>
          </a:p>
          <a:p>
            <a:pPr marL="914400" indent="-234950">
              <a:buFont typeface="Courier New" panose="02070309020205020404" pitchFamily="49" charset="0"/>
              <a:buChar char="o"/>
            </a:pPr>
            <a:r>
              <a:rPr lang="en-US" sz="2000" dirty="0" smtClean="0"/>
              <a:t>conceptual model</a:t>
            </a:r>
          </a:p>
          <a:p>
            <a:pPr marL="914400" indent="-234950">
              <a:buFont typeface="Courier New" panose="02070309020205020404" pitchFamily="49" charset="0"/>
              <a:buChar char="o"/>
            </a:pPr>
            <a:r>
              <a:rPr lang="en-US" sz="2000" dirty="0" smtClean="0"/>
              <a:t>the </a:t>
            </a:r>
            <a:r>
              <a:rPr lang="en-US" sz="2000" dirty="0"/>
              <a:t>mapping </a:t>
            </a:r>
            <a:r>
              <a:rPr lang="en-US" sz="2000" dirty="0" smtClean="0"/>
              <a:t>layer</a:t>
            </a:r>
          </a:p>
          <a:p>
            <a:pPr marL="914400" indent="-234950">
              <a:buFont typeface="Courier New" panose="02070309020205020404" pitchFamily="49" charset="0"/>
              <a:buChar char="o"/>
            </a:pPr>
            <a:r>
              <a:rPr lang="en-US" sz="2000" dirty="0" smtClean="0"/>
              <a:t>the </a:t>
            </a:r>
            <a:r>
              <a:rPr lang="en-US" sz="2000" dirty="0"/>
              <a:t>storage </a:t>
            </a:r>
            <a:r>
              <a:rPr lang="en-US" sz="2000" dirty="0" smtClean="0"/>
              <a:t>model</a:t>
            </a:r>
          </a:p>
          <a:p>
            <a:pPr marL="461963">
              <a:buFont typeface="Wingdings" panose="05000000000000000000" pitchFamily="2" charset="2"/>
              <a:buChar char="§"/>
            </a:pPr>
            <a:r>
              <a:rPr lang="en-US" sz="2000" dirty="0" smtClean="0"/>
              <a:t>Entity </a:t>
            </a:r>
            <a:r>
              <a:rPr lang="en-US" sz="2000" dirty="0"/>
              <a:t>Framework even enables you to extend the existing </a:t>
            </a:r>
            <a:r>
              <a:rPr lang="en-US" sz="2000" dirty="0" smtClean="0"/>
              <a:t>schema.</a:t>
            </a:r>
          </a:p>
          <a:p>
            <a:pPr marL="461963">
              <a:buFont typeface="Wingdings" panose="05000000000000000000" pitchFamily="2" charset="2"/>
              <a:buChar char="§"/>
            </a:pPr>
            <a:r>
              <a:rPr lang="en-US" sz="2000" dirty="0" smtClean="0"/>
              <a:t>In </a:t>
            </a:r>
            <a:r>
              <a:rPr lang="en-US" sz="2000" dirty="0"/>
              <a:t>other words, you can </a:t>
            </a:r>
            <a:r>
              <a:rPr lang="en-US" sz="2000" dirty="0">
                <a:solidFill>
                  <a:srgbClr val="FF0000"/>
                </a:solidFill>
              </a:rPr>
              <a:t>extend</a:t>
            </a:r>
            <a:r>
              <a:rPr lang="en-US" sz="2000" dirty="0"/>
              <a:t> the generated </a:t>
            </a:r>
            <a:r>
              <a:rPr lang="en-US" sz="2000" dirty="0">
                <a:solidFill>
                  <a:srgbClr val="FF0000"/>
                </a:solidFill>
              </a:rPr>
              <a:t>entity</a:t>
            </a:r>
            <a:r>
              <a:rPr lang="en-US" sz="2000" dirty="0"/>
              <a:t> </a:t>
            </a:r>
            <a:r>
              <a:rPr lang="en-US" sz="2000" dirty="0">
                <a:solidFill>
                  <a:srgbClr val="0070C0"/>
                </a:solidFill>
              </a:rPr>
              <a:t>classes</a:t>
            </a:r>
            <a:r>
              <a:rPr lang="en-US" sz="2000" dirty="0"/>
              <a:t> to create your own </a:t>
            </a:r>
            <a:r>
              <a:rPr lang="en-US" sz="2000" dirty="0">
                <a:solidFill>
                  <a:srgbClr val="FF0000"/>
                </a:solidFill>
              </a:rPr>
              <a:t>custom entity </a:t>
            </a:r>
            <a:r>
              <a:rPr lang="en-US" sz="2000" dirty="0" smtClean="0">
                <a:solidFill>
                  <a:srgbClr val="0070C0"/>
                </a:solidFill>
              </a:rPr>
              <a:t>classes</a:t>
            </a:r>
            <a:r>
              <a:rPr lang="en-US" sz="2000" dirty="0" smtClean="0"/>
              <a:t>.</a:t>
            </a:r>
          </a:p>
          <a:p>
            <a:pPr marL="461963">
              <a:buFont typeface="Wingdings" panose="05000000000000000000" pitchFamily="2" charset="2"/>
              <a:buChar char="§"/>
            </a:pPr>
            <a:r>
              <a:rPr lang="en-US" sz="2000" dirty="0" smtClean="0"/>
              <a:t>You </a:t>
            </a:r>
            <a:r>
              <a:rPr lang="en-US" sz="2000" dirty="0"/>
              <a:t>can define relationships of any kind such </a:t>
            </a:r>
            <a:r>
              <a:rPr lang="en-US" sz="2000" dirty="0" smtClean="0"/>
              <a:t>as</a:t>
            </a:r>
          </a:p>
          <a:p>
            <a:pPr marL="687388" indent="-225425">
              <a:buFont typeface="Wingdings" panose="05000000000000000000" pitchFamily="2" charset="2"/>
              <a:buChar char="ü"/>
            </a:pPr>
            <a:r>
              <a:rPr lang="en-US" sz="2000" dirty="0" smtClean="0"/>
              <a:t>one-to-one</a:t>
            </a:r>
          </a:p>
          <a:p>
            <a:pPr marL="687388" indent="-225425">
              <a:buFont typeface="Wingdings" panose="05000000000000000000" pitchFamily="2" charset="2"/>
              <a:buChar char="ü"/>
            </a:pPr>
            <a:r>
              <a:rPr lang="en-US" sz="2000" dirty="0" smtClean="0"/>
              <a:t>one-to-many</a:t>
            </a:r>
          </a:p>
          <a:p>
            <a:pPr marL="687388" indent="-225425">
              <a:buFont typeface="Wingdings" panose="05000000000000000000" pitchFamily="2" charset="2"/>
              <a:buChar char="ü"/>
            </a:pPr>
            <a:r>
              <a:rPr lang="en-US" sz="2000" dirty="0" smtClean="0"/>
              <a:t>many-to-many</a:t>
            </a:r>
            <a:endParaRPr lang="en-US" sz="2000" dirty="0"/>
          </a:p>
        </p:txBody>
      </p:sp>
      <p:sp>
        <p:nvSpPr>
          <p:cNvPr id="3" name="Date Placeholder 2"/>
          <p:cNvSpPr>
            <a:spLocks noGrp="1"/>
          </p:cNvSpPr>
          <p:nvPr>
            <p:ph type="dt" sz="half" idx="2"/>
          </p:nvPr>
        </p:nvSpPr>
        <p:spPr/>
        <p:txBody>
          <a:bodyPr/>
          <a:lstStyle/>
          <a:p>
            <a:fld id="{0C6A9E5D-A441-47CB-834E-C3F9CEF69176}"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19</a:t>
            </a:fld>
            <a:endParaRPr lang="en-US"/>
          </a:p>
        </p:txBody>
      </p:sp>
    </p:spTree>
    <p:extLst>
      <p:ext uri="{BB962C8B-B14F-4D97-AF65-F5344CB8AC3E}">
        <p14:creationId xmlns:p14="http://schemas.microsoft.com/office/powerpoint/2010/main" val="59563356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Mapping CUD functions to entities in </a:t>
            </a:r>
            <a:r>
              <a:rPr lang="en-US" dirty="0" smtClean="0"/>
              <a:t>EDM	   </a:t>
            </a:r>
            <a:r>
              <a:rPr lang="en-US" dirty="0" smtClean="0">
                <a:solidFill>
                  <a:srgbClr val="C00000"/>
                </a:solidFill>
              </a:rPr>
              <a:t>|</a:t>
            </a:r>
            <a:endParaRPr lang="en-US" sz="4000" dirty="0">
              <a:solidFill>
                <a:srgbClr val="C00000"/>
              </a:solidFill>
            </a:endParaRPr>
          </a:p>
        </p:txBody>
      </p:sp>
      <p:sp>
        <p:nvSpPr>
          <p:cNvPr id="5" name="Content Placeholder 3"/>
          <p:cNvSpPr>
            <a:spLocks noGrp="1"/>
          </p:cNvSpPr>
          <p:nvPr>
            <p:ph idx="1"/>
          </p:nvPr>
        </p:nvSpPr>
        <p:spPr/>
        <p:txBody>
          <a:bodyPr>
            <a:normAutofit/>
          </a:bodyPr>
          <a:lstStyle/>
          <a:p>
            <a:pPr marL="461963" indent="-234950">
              <a:buFont typeface="Wingdings" panose="05000000000000000000" pitchFamily="2" charset="2"/>
              <a:buChar char="§"/>
            </a:pPr>
            <a:r>
              <a:rPr lang="en-US" dirty="0"/>
              <a:t>You will need to manually map the DepartmentID field to the corresponding parameter as it is an association mapping.</a:t>
            </a:r>
          </a:p>
          <a:p>
            <a:pPr marL="461963" indent="-234950">
              <a:buFont typeface="Wingdings" panose="05000000000000000000" pitchFamily="2" charset="2"/>
              <a:buChar char="§"/>
            </a:pPr>
            <a:r>
              <a:rPr lang="en-US" sz="2000" dirty="0" smtClean="0"/>
              <a:t>Repeat </a:t>
            </a:r>
            <a:r>
              <a:rPr lang="en-US" sz="2000" dirty="0"/>
              <a:t>the same steps for specifying the mapping details for the Department </a:t>
            </a:r>
            <a:r>
              <a:rPr lang="en-US" sz="2000" dirty="0" smtClean="0"/>
              <a:t>entity.</a:t>
            </a:r>
          </a:p>
          <a:p>
            <a:pPr marL="461963" indent="-234950">
              <a:buFont typeface="Wingdings" panose="05000000000000000000" pitchFamily="2" charset="2"/>
              <a:buChar char="§"/>
            </a:pPr>
            <a:r>
              <a:rPr lang="en-US" sz="2000" dirty="0" smtClean="0"/>
              <a:t>Once </a:t>
            </a:r>
            <a:r>
              <a:rPr lang="en-US" sz="2000" dirty="0"/>
              <a:t>the mapping details for the Department entity have all been specified, here's how it would look in the Mapping Details-Department </a:t>
            </a:r>
            <a:r>
              <a:rPr lang="en-US" sz="2000" dirty="0" smtClean="0"/>
              <a:t>window </a:t>
            </a:r>
            <a:r>
              <a:rPr lang="en-US" sz="2000" dirty="0" smtClean="0">
                <a:solidFill>
                  <a:srgbClr val="FF0000"/>
                </a:solidFill>
              </a:rPr>
              <a:t>Figure 4-18</a:t>
            </a:r>
            <a:r>
              <a:rPr lang="en-US" sz="2000" dirty="0" smtClean="0"/>
              <a:t>.</a:t>
            </a:r>
            <a:endParaRPr lang="en-US" sz="2000" dirty="0"/>
          </a:p>
        </p:txBody>
      </p:sp>
      <p:sp>
        <p:nvSpPr>
          <p:cNvPr id="3" name="Date Placeholder 2"/>
          <p:cNvSpPr>
            <a:spLocks noGrp="1"/>
          </p:cNvSpPr>
          <p:nvPr>
            <p:ph type="dt" sz="half" idx="2"/>
          </p:nvPr>
        </p:nvSpPr>
        <p:spPr/>
        <p:txBody>
          <a:bodyPr/>
          <a:lstStyle/>
          <a:p>
            <a:fld id="{F341B102-6A62-4898-8C16-D9559332A675}"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190</a:t>
            </a:fld>
            <a:endParaRPr lang="en-US"/>
          </a:p>
        </p:txBody>
      </p:sp>
    </p:spTree>
    <p:extLst>
      <p:ext uri="{BB962C8B-B14F-4D97-AF65-F5344CB8AC3E}">
        <p14:creationId xmlns:p14="http://schemas.microsoft.com/office/powerpoint/2010/main" val="120898266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Figure 4-17 || 4-18</a:t>
            </a:r>
          </a:p>
        </p:txBody>
      </p:sp>
      <p:sp>
        <p:nvSpPr>
          <p:cNvPr id="3" name="Date Placeholder 2"/>
          <p:cNvSpPr>
            <a:spLocks noGrp="1"/>
          </p:cNvSpPr>
          <p:nvPr>
            <p:ph type="dt" sz="half" idx="2"/>
          </p:nvPr>
        </p:nvSpPr>
        <p:spPr/>
        <p:txBody>
          <a:bodyPr/>
          <a:lstStyle/>
          <a:p>
            <a:fld id="{F6A2C7F6-58C1-47D1-85ED-9BC88E035C3E}" type="datetime1">
              <a:rPr lang="en-US" smtClean="0"/>
              <a:t>5/7/2018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191</a:t>
            </a:fld>
            <a:endParaRPr lang="en-US"/>
          </a:p>
        </p:txBody>
      </p:sp>
      <p:pic>
        <p:nvPicPr>
          <p:cNvPr id="5" name="Picture 4"/>
          <p:cNvPicPr>
            <a:picLocks noChangeAspect="1"/>
          </p:cNvPicPr>
          <p:nvPr/>
        </p:nvPicPr>
        <p:blipFill>
          <a:blip r:embed="rId2"/>
          <a:stretch>
            <a:fillRect/>
          </a:stretch>
        </p:blipFill>
        <p:spPr>
          <a:xfrm>
            <a:off x="170729" y="1268362"/>
            <a:ext cx="7830991" cy="2809533"/>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152400" y="4386572"/>
            <a:ext cx="8850822" cy="2120692"/>
          </a:xfrm>
          <a:prstGeom prst="rect">
            <a:avLst/>
          </a:prstGeom>
          <a:ln>
            <a:solidFill>
              <a:schemeClr val="accent1"/>
            </a:solidFill>
          </a:ln>
        </p:spPr>
      </p:pic>
    </p:spTree>
    <p:extLst>
      <p:ext uri="{BB962C8B-B14F-4D97-AF65-F5344CB8AC3E}">
        <p14:creationId xmlns:p14="http://schemas.microsoft.com/office/powerpoint/2010/main" val="117098792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Mapping stored procedures with no entity </a:t>
            </a:r>
            <a:r>
              <a:rPr lang="en-US" dirty="0" smtClean="0"/>
              <a:t>set</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In the earlier version of Entity Framework, the ADO.NET Entity Data Model code generator doesn't include code for functions that return scalar </a:t>
            </a:r>
            <a:r>
              <a:rPr lang="en-US" sz="2000" dirty="0" smtClean="0"/>
              <a:t>types.</a:t>
            </a:r>
          </a:p>
          <a:p>
            <a:pPr marL="461963">
              <a:buFont typeface="Wingdings" panose="05000000000000000000" pitchFamily="2" charset="2"/>
              <a:buChar char="§"/>
            </a:pPr>
            <a:r>
              <a:rPr lang="en-US" sz="2000" dirty="0" smtClean="0"/>
              <a:t>That </a:t>
            </a:r>
            <a:r>
              <a:rPr lang="en-US" sz="2000" dirty="0"/>
              <a:t>is, the import functions that don't have any </a:t>
            </a:r>
            <a:r>
              <a:rPr lang="en-US" sz="2000" dirty="0" smtClean="0"/>
              <a:t>EntitySets.</a:t>
            </a:r>
          </a:p>
          <a:p>
            <a:pPr marL="461963">
              <a:buFont typeface="Wingdings" panose="05000000000000000000" pitchFamily="2" charset="2"/>
              <a:buChar char="§"/>
            </a:pPr>
            <a:r>
              <a:rPr lang="en-US" sz="2000" dirty="0" smtClean="0"/>
              <a:t>In </a:t>
            </a:r>
            <a:r>
              <a:rPr lang="en-US" sz="2000" dirty="0"/>
              <a:t>essence, if your stored procedure returns a single value while not returning an entity or a collection of entities, you will not find code for the function in the generated </a:t>
            </a:r>
            <a:r>
              <a:rPr lang="en-US" sz="2000" dirty="0" smtClean="0"/>
              <a:t>code.</a:t>
            </a:r>
          </a:p>
          <a:p>
            <a:pPr marL="461963">
              <a:buFont typeface="Wingdings" panose="05000000000000000000" pitchFamily="2" charset="2"/>
              <a:buChar char="§"/>
            </a:pPr>
            <a:r>
              <a:rPr lang="en-US" sz="2000" dirty="0" smtClean="0"/>
              <a:t>The </a:t>
            </a:r>
            <a:r>
              <a:rPr lang="en-US" sz="2000" dirty="0"/>
              <a:t>stored procedures that we used to map to the corresponding function imports don't have a return type. You can easily map stored procedures that return an existing entity type or a collection of entity </a:t>
            </a:r>
            <a:r>
              <a:rPr lang="en-US" sz="2000" dirty="0" smtClean="0"/>
              <a:t>types.</a:t>
            </a:r>
          </a:p>
          <a:p>
            <a:pPr marL="461963">
              <a:buFont typeface="Wingdings" panose="05000000000000000000" pitchFamily="2" charset="2"/>
              <a:buChar char="§"/>
            </a:pPr>
            <a:r>
              <a:rPr lang="en-US" sz="2000" dirty="0" smtClean="0"/>
              <a:t>To </a:t>
            </a:r>
            <a:r>
              <a:rPr lang="en-US" sz="2000" dirty="0"/>
              <a:t>map a stored procedure that doesn't return an entity type and enable the code generator to generate code for you, just create a dummy table in your database and an entity type from that table in the EDM </a:t>
            </a:r>
            <a:r>
              <a:rPr lang="en-US" sz="2000" dirty="0" smtClean="0"/>
              <a:t>Designer.</a:t>
            </a:r>
          </a:p>
          <a:p>
            <a:pPr marL="461963">
              <a:buFont typeface="Wingdings" panose="05000000000000000000" pitchFamily="2" charset="2"/>
              <a:buChar char="§"/>
            </a:pPr>
            <a:r>
              <a:rPr lang="en-US" sz="2000" dirty="0" smtClean="0"/>
              <a:t>You </a:t>
            </a:r>
            <a:r>
              <a:rPr lang="en-US" sz="2000" dirty="0"/>
              <a:t>can now designate this entity type as the return type for the function imports in your EDM that doesn't return entity </a:t>
            </a:r>
            <a:r>
              <a:rPr lang="en-US" sz="2000" dirty="0" smtClean="0"/>
              <a:t>types.</a:t>
            </a:r>
          </a:p>
          <a:p>
            <a:pPr marL="461963">
              <a:buFont typeface="Wingdings" panose="05000000000000000000" pitchFamily="2" charset="2"/>
              <a:buChar char="§"/>
            </a:pPr>
            <a:r>
              <a:rPr lang="en-US" sz="2000" dirty="0" smtClean="0"/>
              <a:t>The </a:t>
            </a:r>
            <a:r>
              <a:rPr lang="en-US" sz="2000" dirty="0"/>
              <a:t>other alternative is to use the entity client to invoke stored procedures and perform the CUD operations though the EDM</a:t>
            </a:r>
            <a:r>
              <a:rPr lang="en-US" sz="2000" dirty="0" smtClean="0"/>
              <a:t>.</a:t>
            </a:r>
            <a:endParaRPr lang="en-US" sz="2000" dirty="0"/>
          </a:p>
        </p:txBody>
      </p:sp>
      <p:sp>
        <p:nvSpPr>
          <p:cNvPr id="3" name="Date Placeholder 2"/>
          <p:cNvSpPr>
            <a:spLocks noGrp="1"/>
          </p:cNvSpPr>
          <p:nvPr>
            <p:ph type="dt" sz="half" idx="2"/>
          </p:nvPr>
        </p:nvSpPr>
        <p:spPr/>
        <p:txBody>
          <a:bodyPr/>
          <a:lstStyle/>
          <a:p>
            <a:fld id="{440A480C-0CEE-45A2-B1D1-D4D0E4F197E9}"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192</a:t>
            </a:fld>
            <a:endParaRPr lang="en-US"/>
          </a:p>
        </p:txBody>
      </p:sp>
    </p:spTree>
    <p:extLst>
      <p:ext uri="{BB962C8B-B14F-4D97-AF65-F5344CB8AC3E}">
        <p14:creationId xmlns:p14="http://schemas.microsoft.com/office/powerpoint/2010/main" val="143027178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Executing stored procedures using </a:t>
            </a:r>
            <a:r>
              <a:rPr lang="en-US">
                <a:solidFill>
                  <a:schemeClr val="bg1"/>
                </a:solidFill>
              </a:rPr>
              <a:t>the </a:t>
            </a:r>
            <a:r>
              <a:rPr lang="en-US" smtClean="0">
                <a:solidFill>
                  <a:schemeClr val="bg1"/>
                </a:solidFill>
              </a:rPr>
              <a:t>EDM</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Let's now discuss how we can use the entity client to insert the Department </a:t>
            </a:r>
            <a:r>
              <a:rPr lang="en-US" sz="2000" dirty="0" smtClean="0"/>
              <a:t>data.</a:t>
            </a:r>
          </a:p>
          <a:p>
            <a:pPr marL="461963">
              <a:buFont typeface="Wingdings" panose="05000000000000000000" pitchFamily="2" charset="2"/>
              <a:buChar char="§"/>
            </a:pPr>
            <a:r>
              <a:rPr lang="en-US" sz="2000" dirty="0" smtClean="0"/>
              <a:t>To </a:t>
            </a:r>
            <a:r>
              <a:rPr lang="en-US" sz="2000" dirty="0"/>
              <a:t>do this, follow these simple steps</a:t>
            </a:r>
            <a:r>
              <a:rPr lang="en-US" sz="2000" dirty="0" smtClean="0"/>
              <a:t>:</a:t>
            </a:r>
          </a:p>
          <a:p>
            <a:pPr marL="687388" indent="-225425">
              <a:buFont typeface="Wingdings" panose="05000000000000000000" pitchFamily="2" charset="2"/>
              <a:buChar char="ü"/>
            </a:pPr>
            <a:r>
              <a:rPr lang="en-US" sz="2000" dirty="0"/>
              <a:t>Create an instance of the EntityConnection class as follows</a:t>
            </a:r>
            <a:r>
              <a:rPr lang="en-US" sz="2000" dirty="0" smtClean="0"/>
              <a:t>:</a:t>
            </a:r>
          </a:p>
          <a:p>
            <a:pPr marL="687388" indent="-225425">
              <a:buFont typeface="Wingdings" panose="05000000000000000000" pitchFamily="2" charset="2"/>
              <a:buChar char="ü"/>
            </a:pPr>
            <a:r>
              <a:rPr lang="en-US" sz="2000" dirty="0" smtClean="0"/>
              <a:t>Open </a:t>
            </a:r>
            <a:r>
              <a:rPr lang="en-US" sz="2000" dirty="0"/>
              <a:t>the connection by using the EntityConnection instance</a:t>
            </a:r>
            <a:r>
              <a:rPr lang="en-US" sz="2000" dirty="0" smtClean="0"/>
              <a:t>:</a:t>
            </a:r>
          </a:p>
          <a:p>
            <a:pPr marL="687388" indent="-225425">
              <a:buFont typeface="Wingdings" panose="05000000000000000000" pitchFamily="2" charset="2"/>
              <a:buChar char="ü"/>
            </a:pPr>
            <a:r>
              <a:rPr lang="en-US" sz="2000" dirty="0" smtClean="0"/>
              <a:t>Create </a:t>
            </a:r>
            <a:r>
              <a:rPr lang="en-US" sz="2000" dirty="0"/>
              <a:t>an EntityCommand instance and specify the CommandText and CommandType properties:</a:t>
            </a:r>
          </a:p>
          <a:p>
            <a:pPr marL="687388" indent="-225425">
              <a:buFont typeface="Wingdings" panose="05000000000000000000" pitchFamily="2" charset="2"/>
              <a:buChar char="ü"/>
            </a:pPr>
            <a:r>
              <a:rPr lang="en-US" sz="2000" dirty="0"/>
              <a:t>Add parameters using the </a:t>
            </a:r>
            <a:r>
              <a:rPr lang="en-US" sz="2000" dirty="0">
                <a:solidFill>
                  <a:srgbClr val="FF0000"/>
                </a:solidFill>
              </a:rPr>
              <a:t>AddWithValue</a:t>
            </a:r>
            <a:r>
              <a:rPr lang="en-US" sz="2000" dirty="0"/>
              <a:t> </a:t>
            </a:r>
            <a:r>
              <a:rPr lang="en-US" sz="2000" dirty="0">
                <a:solidFill>
                  <a:srgbClr val="0070C0"/>
                </a:solidFill>
              </a:rPr>
              <a:t>method</a:t>
            </a:r>
            <a:r>
              <a:rPr lang="en-US" sz="2000" dirty="0"/>
              <a:t> of the Parameters collection of the EntityCommand instance</a:t>
            </a:r>
            <a:r>
              <a:rPr lang="en-US" sz="2000" dirty="0" smtClean="0"/>
              <a:t>:</a:t>
            </a:r>
          </a:p>
          <a:p>
            <a:pPr marL="687388" indent="-225425">
              <a:buFont typeface="Wingdings" panose="05000000000000000000" pitchFamily="2" charset="2"/>
              <a:buChar char="ü"/>
            </a:pPr>
            <a:r>
              <a:rPr lang="en-US" sz="2000" dirty="0"/>
              <a:t>Next, execute the procedure by using the ExecuteNonQuery method</a:t>
            </a:r>
            <a:r>
              <a:rPr lang="en-US" sz="2000" dirty="0" smtClean="0"/>
              <a:t>:</a:t>
            </a:r>
          </a:p>
          <a:p>
            <a:pPr marL="461963">
              <a:buFont typeface="Wingdings" panose="05000000000000000000" pitchFamily="2" charset="2"/>
              <a:buChar char="§"/>
            </a:pPr>
            <a:r>
              <a:rPr lang="en-US" sz="2000" dirty="0" smtClean="0"/>
              <a:t>The </a:t>
            </a:r>
            <a:r>
              <a:rPr lang="en-US" sz="2000" dirty="0"/>
              <a:t>complete code </a:t>
            </a:r>
            <a:r>
              <a:rPr lang="en-US" sz="2000" dirty="0" smtClean="0"/>
              <a:t>listing is shown in </a:t>
            </a:r>
            <a:r>
              <a:rPr lang="en-US" sz="2000" dirty="0" smtClean="0">
                <a:solidFill>
                  <a:srgbClr val="FF0000"/>
                </a:solidFill>
              </a:rPr>
              <a:t>Listing 4-3</a:t>
            </a:r>
            <a:r>
              <a:rPr lang="en-US" sz="2000" dirty="0" smtClean="0"/>
              <a:t>.</a:t>
            </a:r>
            <a:endParaRPr lang="en-US" sz="2000" dirty="0"/>
          </a:p>
        </p:txBody>
      </p:sp>
      <p:sp>
        <p:nvSpPr>
          <p:cNvPr id="3" name="Date Placeholder 2"/>
          <p:cNvSpPr>
            <a:spLocks noGrp="1"/>
          </p:cNvSpPr>
          <p:nvPr>
            <p:ph type="dt" sz="half" idx="2"/>
          </p:nvPr>
        </p:nvSpPr>
        <p:spPr/>
        <p:txBody>
          <a:bodyPr/>
          <a:lstStyle/>
          <a:p>
            <a:fld id="{A098AAFF-D62A-41B2-8FCF-6F922CDFAD7A}"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193</a:t>
            </a:fld>
            <a:endParaRPr lang="en-US"/>
          </a:p>
        </p:txBody>
      </p:sp>
    </p:spTree>
    <p:extLst>
      <p:ext uri="{BB962C8B-B14F-4D97-AF65-F5344CB8AC3E}">
        <p14:creationId xmlns:p14="http://schemas.microsoft.com/office/powerpoint/2010/main" val="265612240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4-3</a:t>
            </a:r>
            <a:endParaRPr lang="en-US" dirty="0"/>
          </a:p>
        </p:txBody>
      </p:sp>
      <p:sp>
        <p:nvSpPr>
          <p:cNvPr id="4" name="Date Placeholder 3"/>
          <p:cNvSpPr>
            <a:spLocks noGrp="1"/>
          </p:cNvSpPr>
          <p:nvPr>
            <p:ph type="dt" sz="half" idx="2"/>
          </p:nvPr>
        </p:nvSpPr>
        <p:spPr/>
        <p:txBody>
          <a:bodyPr/>
          <a:lstStyle/>
          <a:p>
            <a:fld id="{EC8628A2-46B9-4ECE-870C-4C05E7EFAC96}"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194</a:t>
            </a:fld>
            <a:endParaRPr lang="en-US"/>
          </a:p>
        </p:txBody>
      </p:sp>
      <p:pic>
        <p:nvPicPr>
          <p:cNvPr id="3" name="Picture 2"/>
          <p:cNvPicPr>
            <a:picLocks noChangeAspect="1"/>
          </p:cNvPicPr>
          <p:nvPr/>
        </p:nvPicPr>
        <p:blipFill>
          <a:blip r:embed="rId2"/>
          <a:stretch>
            <a:fillRect/>
          </a:stretch>
        </p:blipFill>
        <p:spPr>
          <a:xfrm>
            <a:off x="152400" y="1268362"/>
            <a:ext cx="6581352" cy="4519350"/>
          </a:xfrm>
          <a:prstGeom prst="rect">
            <a:avLst/>
          </a:prstGeom>
          <a:ln>
            <a:solidFill>
              <a:schemeClr val="accent1"/>
            </a:solidFill>
          </a:ln>
        </p:spPr>
      </p:pic>
    </p:spTree>
    <p:extLst>
      <p:ext uri="{BB962C8B-B14F-4D97-AF65-F5344CB8AC3E}">
        <p14:creationId xmlns:p14="http://schemas.microsoft.com/office/powerpoint/2010/main" val="126891140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sz="3800" dirty="0">
                <a:solidFill>
                  <a:schemeClr val="bg1"/>
                </a:solidFill>
              </a:rPr>
              <a:t>Mapping stored procedures that return custom entity </a:t>
            </a:r>
            <a:r>
              <a:rPr lang="en-US" sz="3800" dirty="0" smtClean="0">
                <a:solidFill>
                  <a:schemeClr val="bg1"/>
                </a:solidFill>
              </a:rPr>
              <a:t>types</a:t>
            </a:r>
            <a:endParaRPr lang="en-US" sz="3800"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In this section, we will discuss how we can use the EDM to map stored procedures that return miscellaneous bits of </a:t>
            </a:r>
            <a:r>
              <a:rPr lang="en-US" sz="2000" dirty="0" smtClean="0"/>
              <a:t>data.</a:t>
            </a:r>
          </a:p>
          <a:p>
            <a:pPr marL="461963">
              <a:buFont typeface="Wingdings" panose="05000000000000000000" pitchFamily="2" charset="2"/>
              <a:buChar char="§"/>
            </a:pPr>
            <a:r>
              <a:rPr lang="en-US" sz="2000" dirty="0" smtClean="0"/>
              <a:t>Let's </a:t>
            </a:r>
            <a:r>
              <a:rPr lang="en-US" sz="2000" dirty="0"/>
              <a:t>consider a scenario where we need to create an entity that returns the EmployeeID, FirstName, and LastName of all employees who are no longer working in the </a:t>
            </a:r>
            <a:r>
              <a:rPr lang="en-US" sz="2000" dirty="0" smtClean="0"/>
              <a:t>organization.</a:t>
            </a:r>
          </a:p>
          <a:p>
            <a:pPr marL="461963">
              <a:buFont typeface="Wingdings" panose="05000000000000000000" pitchFamily="2" charset="2"/>
              <a:buChar char="§"/>
            </a:pPr>
            <a:r>
              <a:rPr lang="en-US" sz="2000" dirty="0" smtClean="0"/>
              <a:t>To </a:t>
            </a:r>
            <a:r>
              <a:rPr lang="en-US" sz="2000" dirty="0"/>
              <a:t>do this, follow </a:t>
            </a:r>
            <a:r>
              <a:rPr lang="en-US" sz="2000" dirty="0" smtClean="0"/>
              <a:t>the steps in the next slide</a:t>
            </a:r>
            <a:r>
              <a:rPr lang="en-US" dirty="0" smtClean="0"/>
              <a:t>.</a:t>
            </a:r>
            <a:endParaRPr lang="en-US" sz="2000" dirty="0"/>
          </a:p>
        </p:txBody>
      </p:sp>
      <p:sp>
        <p:nvSpPr>
          <p:cNvPr id="3" name="Date Placeholder 2"/>
          <p:cNvSpPr>
            <a:spLocks noGrp="1"/>
          </p:cNvSpPr>
          <p:nvPr>
            <p:ph type="dt" sz="half" idx="2"/>
          </p:nvPr>
        </p:nvSpPr>
        <p:spPr/>
        <p:txBody>
          <a:bodyPr/>
          <a:lstStyle/>
          <a:p>
            <a:fld id="{88F97522-1EA7-444F-9449-13EA68A1F20A}"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195</a:t>
            </a:fld>
            <a:endParaRPr lang="en-US"/>
          </a:p>
        </p:txBody>
      </p:sp>
    </p:spTree>
    <p:extLst>
      <p:ext uri="{BB962C8B-B14F-4D97-AF65-F5344CB8AC3E}">
        <p14:creationId xmlns:p14="http://schemas.microsoft.com/office/powerpoint/2010/main" val="32773125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Steps Involved</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Follow </a:t>
            </a:r>
            <a:r>
              <a:rPr lang="en-US" sz="2000" dirty="0"/>
              <a:t>these steps</a:t>
            </a:r>
            <a:r>
              <a:rPr lang="en-US" sz="2000" dirty="0" smtClean="0"/>
              <a:t>:</a:t>
            </a:r>
          </a:p>
          <a:p>
            <a:pPr marL="461963">
              <a:buFont typeface="Wingdings" panose="05000000000000000000" pitchFamily="2" charset="2"/>
              <a:buChar char="§"/>
            </a:pPr>
            <a:r>
              <a:rPr lang="en-US" sz="2000" dirty="0"/>
              <a:t>Add a new field of the DateTime type called </a:t>
            </a:r>
            <a:r>
              <a:rPr lang="en-US" sz="2000" dirty="0">
                <a:solidFill>
                  <a:srgbClr val="FF0000"/>
                </a:solidFill>
              </a:rPr>
              <a:t>LeavingDate</a:t>
            </a:r>
            <a:r>
              <a:rPr lang="en-US" sz="2000" dirty="0"/>
              <a:t> to the Employee table in the Payroll </a:t>
            </a:r>
            <a:r>
              <a:rPr lang="en-US" sz="2000" dirty="0" smtClean="0"/>
              <a:t>database.</a:t>
            </a:r>
          </a:p>
          <a:p>
            <a:pPr marL="461963">
              <a:buFont typeface="Wingdings" panose="05000000000000000000" pitchFamily="2" charset="2"/>
              <a:buChar char="§"/>
            </a:pPr>
            <a:r>
              <a:rPr lang="en-US" sz="2000" dirty="0" smtClean="0"/>
              <a:t>Create </a:t>
            </a:r>
            <a:r>
              <a:rPr lang="en-US" sz="2000" dirty="0"/>
              <a:t>a stored procedure called </a:t>
            </a:r>
            <a:r>
              <a:rPr lang="en-US" sz="2000" dirty="0">
                <a:solidFill>
                  <a:srgbClr val="FF0000"/>
                </a:solidFill>
              </a:rPr>
              <a:t>OldEmployees</a:t>
            </a:r>
            <a:r>
              <a:rPr lang="en-US" sz="2000" dirty="0"/>
              <a:t>. Here is the script</a:t>
            </a:r>
            <a:r>
              <a:rPr lang="en-US" sz="2000" dirty="0" smtClean="0"/>
              <a:t>:</a:t>
            </a:r>
          </a:p>
          <a:p>
            <a:pPr marL="233363" indent="0">
              <a:buNone/>
            </a:pPr>
            <a:endParaRPr lang="en-US" sz="2000" dirty="0"/>
          </a:p>
          <a:p>
            <a:pPr marL="233363" indent="0">
              <a:buNone/>
            </a:pPr>
            <a:endParaRPr lang="en-US" sz="2000" dirty="0" smtClean="0"/>
          </a:p>
          <a:p>
            <a:pPr marL="233363" indent="0">
              <a:buNone/>
            </a:pPr>
            <a:endParaRPr lang="en-US" sz="2000" dirty="0" smtClean="0"/>
          </a:p>
          <a:p>
            <a:pPr marL="461963">
              <a:buFont typeface="Wingdings" panose="05000000000000000000" pitchFamily="2" charset="2"/>
              <a:buChar char="§"/>
            </a:pPr>
            <a:r>
              <a:rPr lang="en-US" sz="2000" dirty="0" smtClean="0"/>
              <a:t>Create </a:t>
            </a:r>
            <a:r>
              <a:rPr lang="en-US" sz="2000" dirty="0"/>
              <a:t>an entity called OldEmployees in the EDM with the property names matching the corresponding field names of the stored </a:t>
            </a:r>
            <a:r>
              <a:rPr lang="en-US" sz="2000" dirty="0" smtClean="0"/>
              <a:t>procedure.</a:t>
            </a:r>
          </a:p>
          <a:p>
            <a:pPr marL="461963">
              <a:buFont typeface="Wingdings" panose="05000000000000000000" pitchFamily="2" charset="2"/>
              <a:buChar char="§"/>
            </a:pPr>
            <a:r>
              <a:rPr lang="en-US" sz="2000" dirty="0" smtClean="0"/>
              <a:t>Create </a:t>
            </a:r>
            <a:r>
              <a:rPr lang="en-US" sz="2000" dirty="0"/>
              <a:t>an </a:t>
            </a:r>
            <a:r>
              <a:rPr lang="en-US" sz="2000" dirty="0">
                <a:solidFill>
                  <a:srgbClr val="FF0000"/>
                </a:solidFill>
              </a:rPr>
              <a:t>EntityType</a:t>
            </a:r>
            <a:r>
              <a:rPr lang="en-US" sz="2000" dirty="0"/>
              <a:t> called OldEmployees in the </a:t>
            </a:r>
            <a:r>
              <a:rPr lang="en-US" sz="2000" dirty="0" smtClean="0"/>
              <a:t>CSDL – </a:t>
            </a:r>
            <a:r>
              <a:rPr lang="en-US" sz="2000" dirty="0" smtClean="0">
                <a:solidFill>
                  <a:srgbClr val="FF0000"/>
                </a:solidFill>
              </a:rPr>
              <a:t>Listing 4-4</a:t>
            </a:r>
            <a:r>
              <a:rPr lang="en-US" sz="2000" dirty="0" smtClean="0"/>
              <a:t>.</a:t>
            </a:r>
            <a:endParaRPr lang="en-US" sz="2000" dirty="0"/>
          </a:p>
          <a:p>
            <a:pPr marL="461963">
              <a:buFont typeface="Wingdings" panose="05000000000000000000" pitchFamily="2" charset="2"/>
              <a:buChar char="§"/>
            </a:pPr>
            <a:r>
              <a:rPr lang="en-US" sz="2000" dirty="0"/>
              <a:t>Create an </a:t>
            </a:r>
            <a:r>
              <a:rPr lang="en-US" sz="2000" dirty="0">
                <a:solidFill>
                  <a:srgbClr val="FF0000"/>
                </a:solidFill>
              </a:rPr>
              <a:t>EntitySet</a:t>
            </a:r>
            <a:r>
              <a:rPr lang="en-US" sz="2000" dirty="0"/>
              <a:t> called OldEmployeesSet in the </a:t>
            </a:r>
            <a:r>
              <a:rPr lang="en-US" sz="2000" dirty="0" smtClean="0"/>
              <a:t>CSDL.</a:t>
            </a:r>
            <a:endParaRPr lang="en-US" sz="2000" dirty="0"/>
          </a:p>
          <a:p>
            <a:pPr marL="233363" indent="0">
              <a:buNone/>
            </a:pPr>
            <a:endParaRPr lang="en-US" sz="2000" dirty="0" smtClean="0"/>
          </a:p>
          <a:p>
            <a:pPr marL="233363" indent="0">
              <a:buNone/>
            </a:pPr>
            <a:endParaRPr lang="en-US" sz="2000" dirty="0" smtClean="0"/>
          </a:p>
          <a:p>
            <a:pPr marL="461963">
              <a:buFont typeface="Wingdings" panose="05000000000000000000" pitchFamily="2" charset="2"/>
              <a:buChar char="§"/>
            </a:pPr>
            <a:r>
              <a:rPr lang="en-US" sz="2000" dirty="0" smtClean="0"/>
              <a:t>Create </a:t>
            </a:r>
            <a:r>
              <a:rPr lang="en-US" sz="2000" dirty="0"/>
              <a:t>an EntityType called OldEmployees in the </a:t>
            </a:r>
            <a:r>
              <a:rPr lang="en-US" sz="2000" dirty="0" smtClean="0"/>
              <a:t>SSDL </a:t>
            </a:r>
            <a:r>
              <a:rPr lang="en-US" sz="2000" dirty="0"/>
              <a:t>– </a:t>
            </a:r>
            <a:r>
              <a:rPr lang="en-US" sz="2000" dirty="0">
                <a:solidFill>
                  <a:srgbClr val="FF0000"/>
                </a:solidFill>
              </a:rPr>
              <a:t>Listing </a:t>
            </a:r>
            <a:r>
              <a:rPr lang="en-US" sz="2000" dirty="0" smtClean="0">
                <a:solidFill>
                  <a:srgbClr val="FF0000"/>
                </a:solidFill>
              </a:rPr>
              <a:t>4-5</a:t>
            </a:r>
            <a:r>
              <a:rPr lang="en-US" sz="2000" dirty="0" smtClean="0"/>
              <a:t>.</a:t>
            </a:r>
            <a:endParaRPr lang="en-US" sz="2000" dirty="0"/>
          </a:p>
        </p:txBody>
      </p:sp>
      <p:sp>
        <p:nvSpPr>
          <p:cNvPr id="6" name="Date Placeholder 5"/>
          <p:cNvSpPr>
            <a:spLocks noGrp="1"/>
          </p:cNvSpPr>
          <p:nvPr>
            <p:ph type="dt" sz="half" idx="2"/>
          </p:nvPr>
        </p:nvSpPr>
        <p:spPr/>
        <p:txBody>
          <a:bodyPr/>
          <a:lstStyle/>
          <a:p>
            <a:fld id="{B50E12A5-80D8-41C8-BB61-4B4F5FC7B43E}" type="datetime1">
              <a:rPr lang="en-US" smtClean="0"/>
              <a:t>5/7/2018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t>196</a:t>
            </a:fld>
            <a:endParaRPr lang="en-US"/>
          </a:p>
        </p:txBody>
      </p:sp>
      <p:pic>
        <p:nvPicPr>
          <p:cNvPr id="3" name="Picture 2"/>
          <p:cNvPicPr>
            <a:picLocks noChangeAspect="1"/>
          </p:cNvPicPr>
          <p:nvPr/>
        </p:nvPicPr>
        <p:blipFill>
          <a:blip r:embed="rId2"/>
          <a:stretch>
            <a:fillRect/>
          </a:stretch>
        </p:blipFill>
        <p:spPr>
          <a:xfrm>
            <a:off x="771786" y="2498154"/>
            <a:ext cx="6216373" cy="985018"/>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710267" y="5297960"/>
            <a:ext cx="5385733" cy="518031"/>
          </a:xfrm>
          <a:prstGeom prst="rect">
            <a:avLst/>
          </a:prstGeom>
          <a:ln>
            <a:solidFill>
              <a:schemeClr val="accent1"/>
            </a:solidFill>
          </a:ln>
        </p:spPr>
      </p:pic>
    </p:spTree>
    <p:extLst>
      <p:ext uri="{BB962C8B-B14F-4D97-AF65-F5344CB8AC3E}">
        <p14:creationId xmlns:p14="http://schemas.microsoft.com/office/powerpoint/2010/main" val="101857752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Steps Involved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61963">
              <a:buFont typeface="Wingdings" panose="05000000000000000000" pitchFamily="2" charset="2"/>
              <a:buChar char="§"/>
            </a:pPr>
            <a:r>
              <a:rPr lang="en-US" sz="2000" dirty="0" smtClean="0"/>
              <a:t>Create </a:t>
            </a:r>
            <a:r>
              <a:rPr lang="en-US" sz="2000" dirty="0"/>
              <a:t>an EntitySet called OldEmployeesSet in the SSDL</a:t>
            </a:r>
            <a:r>
              <a:rPr lang="en-US" sz="2000" dirty="0" smtClean="0"/>
              <a:t>:</a:t>
            </a:r>
          </a:p>
          <a:p>
            <a:pPr marL="233363" indent="0">
              <a:buNone/>
            </a:pPr>
            <a:endParaRPr lang="en-US" sz="2000" dirty="0" smtClean="0"/>
          </a:p>
          <a:p>
            <a:pPr marL="233363" indent="0">
              <a:buNone/>
            </a:pPr>
            <a:endParaRPr lang="en-US" sz="2000" dirty="0"/>
          </a:p>
          <a:p>
            <a:pPr marL="233363" indent="0">
              <a:buNone/>
            </a:pPr>
            <a:endParaRPr lang="en-US" sz="2000" dirty="0"/>
          </a:p>
          <a:p>
            <a:pPr marL="461963">
              <a:buFont typeface="Wingdings" panose="05000000000000000000" pitchFamily="2" charset="2"/>
              <a:buChar char="§"/>
            </a:pPr>
            <a:r>
              <a:rPr lang="en-US" sz="2000" dirty="0"/>
              <a:t>Create an import function in the CSDL</a:t>
            </a:r>
            <a:r>
              <a:rPr lang="en-US" sz="2000" dirty="0" smtClean="0"/>
              <a:t>:</a:t>
            </a:r>
          </a:p>
          <a:p>
            <a:pPr marL="233363" indent="0">
              <a:buNone/>
            </a:pPr>
            <a:endParaRPr lang="en-US" sz="2000" dirty="0"/>
          </a:p>
          <a:p>
            <a:pPr marL="233363" indent="0">
              <a:buNone/>
            </a:pPr>
            <a:endParaRPr lang="en-US" sz="2000" dirty="0" smtClean="0"/>
          </a:p>
          <a:p>
            <a:pPr marL="233363" indent="0">
              <a:buNone/>
            </a:pPr>
            <a:endParaRPr lang="en-US" sz="2000" dirty="0"/>
          </a:p>
          <a:p>
            <a:pPr marL="461963">
              <a:buFont typeface="Wingdings" panose="05000000000000000000" pitchFamily="2" charset="2"/>
              <a:buChar char="§"/>
            </a:pPr>
            <a:r>
              <a:rPr lang="en-US" sz="2000" dirty="0"/>
              <a:t>Now, specify the CSDL-MSL mappings in the Mapping Layer (MSL) to map the Entity in the Conceptual Layer (CSDL) to the entity in the Storage Layer (SSDL).</a:t>
            </a:r>
          </a:p>
          <a:p>
            <a:pPr marL="461963">
              <a:buFont typeface="Wingdings" panose="05000000000000000000" pitchFamily="2" charset="2"/>
              <a:buChar char="§"/>
            </a:pPr>
            <a:r>
              <a:rPr lang="en-US" sz="2000" dirty="0"/>
              <a:t>That's it. You are done</a:t>
            </a:r>
            <a:r>
              <a:rPr lang="en-US" sz="2000" dirty="0" smtClean="0"/>
              <a:t>!</a:t>
            </a:r>
            <a:endParaRPr lang="en-US" sz="2000" dirty="0"/>
          </a:p>
        </p:txBody>
      </p:sp>
      <p:sp>
        <p:nvSpPr>
          <p:cNvPr id="3" name="Date Placeholder 2"/>
          <p:cNvSpPr>
            <a:spLocks noGrp="1"/>
          </p:cNvSpPr>
          <p:nvPr>
            <p:ph type="dt" sz="half" idx="2"/>
          </p:nvPr>
        </p:nvSpPr>
        <p:spPr/>
        <p:txBody>
          <a:bodyPr/>
          <a:lstStyle/>
          <a:p>
            <a:fld id="{BC574330-4F24-4826-A455-F9D1B9DD545C}" type="datetime1">
              <a:rPr lang="en-US" smtClean="0"/>
              <a:t>5/7/2018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t>197</a:t>
            </a:fld>
            <a:endParaRPr lang="en-US"/>
          </a:p>
        </p:txBody>
      </p:sp>
      <p:pic>
        <p:nvPicPr>
          <p:cNvPr id="6" name="Picture 5"/>
          <p:cNvPicPr>
            <a:picLocks noChangeAspect="1"/>
          </p:cNvPicPr>
          <p:nvPr/>
        </p:nvPicPr>
        <p:blipFill>
          <a:blip r:embed="rId2"/>
          <a:stretch>
            <a:fillRect/>
          </a:stretch>
        </p:blipFill>
        <p:spPr>
          <a:xfrm>
            <a:off x="930642" y="1832840"/>
            <a:ext cx="4371975" cy="800100"/>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930642" y="3464521"/>
            <a:ext cx="5401768" cy="726504"/>
          </a:xfrm>
          <a:prstGeom prst="rect">
            <a:avLst/>
          </a:prstGeom>
          <a:ln>
            <a:solidFill>
              <a:schemeClr val="accent1"/>
            </a:solidFill>
          </a:ln>
        </p:spPr>
      </p:pic>
    </p:spTree>
    <p:extLst>
      <p:ext uri="{BB962C8B-B14F-4D97-AF65-F5344CB8AC3E}">
        <p14:creationId xmlns:p14="http://schemas.microsoft.com/office/powerpoint/2010/main" val="398224577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4-4 || 4-5</a:t>
            </a:r>
            <a:endParaRPr lang="en-US" dirty="0"/>
          </a:p>
        </p:txBody>
      </p:sp>
      <p:sp>
        <p:nvSpPr>
          <p:cNvPr id="5" name="Date Placeholder 4"/>
          <p:cNvSpPr>
            <a:spLocks noGrp="1"/>
          </p:cNvSpPr>
          <p:nvPr>
            <p:ph type="dt" sz="half" idx="2"/>
          </p:nvPr>
        </p:nvSpPr>
        <p:spPr/>
        <p:txBody>
          <a:bodyPr/>
          <a:lstStyle/>
          <a:p>
            <a:fld id="{BF644DC3-262F-4B42-81A0-8A604E8B6231}" type="datetime1">
              <a:rPr lang="en-US" smtClean="0"/>
              <a:t>5/7/2018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198</a:t>
            </a:fld>
            <a:endParaRPr lang="en-US"/>
          </a:p>
        </p:txBody>
      </p:sp>
      <p:pic>
        <p:nvPicPr>
          <p:cNvPr id="3" name="Picture 2"/>
          <p:cNvPicPr>
            <a:picLocks noChangeAspect="1"/>
          </p:cNvPicPr>
          <p:nvPr/>
        </p:nvPicPr>
        <p:blipFill>
          <a:blip r:embed="rId2"/>
          <a:stretch>
            <a:fillRect/>
          </a:stretch>
        </p:blipFill>
        <p:spPr>
          <a:xfrm>
            <a:off x="152400" y="1268362"/>
            <a:ext cx="5137398" cy="2527926"/>
          </a:xfrm>
          <a:prstGeom prst="rect">
            <a:avLst/>
          </a:prstGeom>
          <a:ln>
            <a:solidFill>
              <a:schemeClr val="accent1"/>
            </a:solidFill>
          </a:ln>
        </p:spPr>
      </p:pic>
      <p:pic>
        <p:nvPicPr>
          <p:cNvPr id="4" name="Picture 3"/>
          <p:cNvPicPr>
            <a:picLocks noChangeAspect="1"/>
          </p:cNvPicPr>
          <p:nvPr/>
        </p:nvPicPr>
        <p:blipFill>
          <a:blip r:embed="rId3"/>
          <a:stretch>
            <a:fillRect/>
          </a:stretch>
        </p:blipFill>
        <p:spPr>
          <a:xfrm>
            <a:off x="6096000" y="1268362"/>
            <a:ext cx="5645464" cy="2946501"/>
          </a:xfrm>
          <a:prstGeom prst="rect">
            <a:avLst/>
          </a:prstGeom>
          <a:ln>
            <a:solidFill>
              <a:schemeClr val="accent1"/>
            </a:solidFill>
          </a:ln>
        </p:spPr>
      </p:pic>
    </p:spTree>
    <p:extLst>
      <p:ext uri="{BB962C8B-B14F-4D97-AF65-F5344CB8AC3E}">
        <p14:creationId xmlns:p14="http://schemas.microsoft.com/office/powerpoint/2010/main" val="218170490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2206" y="4350863"/>
            <a:ext cx="3466419" cy="2156883"/>
          </a:xfrm>
          <a:prstGeom prst="rect">
            <a:avLst/>
          </a:prstGeom>
          <a:ln>
            <a:solidFill>
              <a:schemeClr val="accent1"/>
            </a:solidFill>
          </a:ln>
        </p:spPr>
      </p:pic>
      <p:sp>
        <p:nvSpPr>
          <p:cNvPr id="8" name="Text Placeholder 7"/>
          <p:cNvSpPr>
            <a:spLocks noGrp="1"/>
          </p:cNvSpPr>
          <p:nvPr>
            <p:ph type="body" sz="quarter" idx="13"/>
          </p:nvPr>
        </p:nvSpPr>
        <p:spPr/>
        <p:txBody>
          <a:bodyPr/>
          <a:lstStyle/>
          <a:p>
            <a:r>
              <a:rPr lang="en-US" dirty="0"/>
              <a:t>Working with Entity Client and Entity SQL</a:t>
            </a:r>
          </a:p>
        </p:txBody>
      </p:sp>
      <p:sp>
        <p:nvSpPr>
          <p:cNvPr id="4" name="Date Placeholder 3"/>
          <p:cNvSpPr>
            <a:spLocks noGrp="1"/>
          </p:cNvSpPr>
          <p:nvPr>
            <p:ph type="dt" sz="half" idx="2"/>
          </p:nvPr>
        </p:nvSpPr>
        <p:spPr/>
        <p:txBody>
          <a:bodyPr/>
          <a:lstStyle/>
          <a:p>
            <a:fld id="{2F69BD51-72D6-46C1-9D6E-BF8A6F599F4A}" type="datetime1">
              <a:rPr lang="en-US" smtClean="0"/>
              <a:t>5/7/2018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199</a:t>
            </a:fld>
            <a:endParaRPr lang="en-US"/>
          </a:p>
        </p:txBody>
      </p:sp>
      <p:sp>
        <p:nvSpPr>
          <p:cNvPr id="9" name="Text Placeholder 8"/>
          <p:cNvSpPr>
            <a:spLocks noGrp="1"/>
          </p:cNvSpPr>
          <p:nvPr>
            <p:ph type="body" sz="quarter" idx="16"/>
          </p:nvPr>
        </p:nvSpPr>
        <p:spPr/>
        <p:txBody>
          <a:bodyPr/>
          <a:lstStyle/>
          <a:p>
            <a:r>
              <a:rPr lang="en-US" dirty="0" smtClean="0"/>
              <a:t>5</a:t>
            </a:r>
            <a:endParaRPr lang="en-US" dirty="0"/>
          </a:p>
        </p:txBody>
      </p:sp>
    </p:spTree>
    <p:extLst>
      <p:ext uri="{BB962C8B-B14F-4D97-AF65-F5344CB8AC3E}">
        <p14:creationId xmlns:p14="http://schemas.microsoft.com/office/powerpoint/2010/main" val="33909968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152524" y="1104900"/>
            <a:ext cx="9174323" cy="1371600"/>
          </a:xfrm>
        </p:spPr>
        <p:txBody>
          <a:bodyPr/>
          <a:lstStyle/>
          <a:p>
            <a:r>
              <a:rPr lang="en-US" dirty="0"/>
              <a:t>Entity Framework 6</a:t>
            </a:r>
          </a:p>
        </p:txBody>
      </p:sp>
      <p:sp>
        <p:nvSpPr>
          <p:cNvPr id="9" name="Text Placeholder 8"/>
          <p:cNvSpPr>
            <a:spLocks noGrp="1"/>
          </p:cNvSpPr>
          <p:nvPr>
            <p:ph type="body" sz="quarter" idx="14"/>
          </p:nvPr>
        </p:nvSpPr>
        <p:spPr/>
        <p:txBody>
          <a:bodyPr/>
          <a:lstStyle/>
          <a:p>
            <a:r>
              <a:rPr lang="en-US" dirty="0">
                <a:latin typeface="Gill Sans MT" panose="020B0502020104020203" pitchFamily="34" charset="0"/>
              </a:rPr>
              <a:t>Entity Framework Tutorial 6 08 2015</a:t>
            </a:r>
          </a:p>
        </p:txBody>
      </p:sp>
      <p:sp>
        <p:nvSpPr>
          <p:cNvPr id="10" name="Text Placeholder 9"/>
          <p:cNvSpPr>
            <a:spLocks noGrp="1"/>
          </p:cNvSpPr>
          <p:nvPr>
            <p:ph type="body" sz="quarter" idx="15"/>
          </p:nvPr>
        </p:nvSpPr>
        <p:spPr/>
        <p:txBody>
          <a:bodyPr/>
          <a:lstStyle/>
          <a:p>
            <a:endParaRPr lang="en-US" dirty="0">
              <a:latin typeface="Gill Sans MT" panose="020B05020201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52524" y="3795998"/>
            <a:ext cx="4819650" cy="2409825"/>
          </a:xfrm>
          <a:prstGeom prst="rect">
            <a:avLst/>
          </a:prstGeom>
          <a:ln>
            <a:solidFill>
              <a:schemeClr val="accent1"/>
            </a:solidFill>
          </a:ln>
        </p:spPr>
      </p:pic>
      <p:sp>
        <p:nvSpPr>
          <p:cNvPr id="11" name="Date Placeholder 10"/>
          <p:cNvSpPr>
            <a:spLocks noGrp="1"/>
          </p:cNvSpPr>
          <p:nvPr>
            <p:ph type="dt" sz="half" idx="2"/>
          </p:nvPr>
        </p:nvSpPr>
        <p:spPr/>
        <p:txBody>
          <a:bodyPr/>
          <a:lstStyle/>
          <a:p>
            <a:fld id="{BA6169FF-35A5-483F-A47E-A7877333AB07}" type="datetime1">
              <a:rPr lang="en-US" smtClean="0"/>
              <a:t>5/7/2018</a:t>
            </a:fld>
            <a:endParaRPr lang="en-US"/>
          </a:p>
        </p:txBody>
      </p:sp>
      <p:sp>
        <p:nvSpPr>
          <p:cNvPr id="14" name="Slide Number Placeholder 13"/>
          <p:cNvSpPr>
            <a:spLocks noGrp="1"/>
          </p:cNvSpPr>
          <p:nvPr>
            <p:ph type="sldNum" sz="quarter" idx="4"/>
          </p:nvPr>
        </p:nvSpPr>
        <p:spPr/>
        <p:txBody>
          <a:bodyPr/>
          <a:lstStyle/>
          <a:p>
            <a:fld id="{062D6987-FB6D-4DB8-81B8-AD0F35E3BB5F}" type="slidenum">
              <a:rPr lang="en-US" smtClean="0"/>
              <a:pPr/>
              <a:t>2</a:t>
            </a:fld>
            <a:endParaRPr lang="en-US"/>
          </a:p>
        </p:txBody>
      </p:sp>
      <p:graphicFrame>
        <p:nvGraphicFramePr>
          <p:cNvPr id="12" name="Table 11"/>
          <p:cNvGraphicFramePr>
            <a:graphicFrameLocks noGrp="1"/>
          </p:cNvGraphicFramePr>
          <p:nvPr>
            <p:extLst>
              <p:ext uri="{D42A27DB-BD31-4B8C-83A1-F6EECF244321}">
                <p14:modId xmlns:p14="http://schemas.microsoft.com/office/powerpoint/2010/main" val="1753055666"/>
              </p:ext>
            </p:extLst>
          </p:nvPr>
        </p:nvGraphicFramePr>
        <p:xfrm>
          <a:off x="10785021" y="1104900"/>
          <a:ext cx="1292952" cy="2711052"/>
        </p:xfrm>
        <a:graphic>
          <a:graphicData uri="http://schemas.openxmlformats.org/drawingml/2006/table">
            <a:tbl>
              <a:tblPr firstRow="1">
                <a:tableStyleId>{5C22544A-7EE6-4342-B048-85BDC9FD1C3A}</a:tableStyleId>
              </a:tblPr>
              <a:tblGrid>
                <a:gridCol w="448065">
                  <a:extLst>
                    <a:ext uri="{9D8B030D-6E8A-4147-A177-3AD203B41FA5}">
                      <a16:colId xmlns:a16="http://schemas.microsoft.com/office/drawing/2014/main" val="1331477486"/>
                    </a:ext>
                  </a:extLst>
                </a:gridCol>
                <a:gridCol w="844887">
                  <a:extLst>
                    <a:ext uri="{9D8B030D-6E8A-4147-A177-3AD203B41FA5}">
                      <a16:colId xmlns:a16="http://schemas.microsoft.com/office/drawing/2014/main" val="508486208"/>
                    </a:ext>
                  </a:extLst>
                </a:gridCol>
              </a:tblGrid>
              <a:tr h="301228">
                <a:tc>
                  <a:txBody>
                    <a:bodyPr/>
                    <a:lstStyle/>
                    <a:p>
                      <a:r>
                        <a:rPr lang="en-US" sz="1200" dirty="0" smtClean="0">
                          <a:latin typeface="Gill Sans MT" panose="020B0502020104020203" pitchFamily="34" charset="0"/>
                        </a:rPr>
                        <a:t>Ch</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Date</a:t>
                      </a:r>
                      <a:endParaRPr lang="en-US" sz="1200" dirty="0">
                        <a:latin typeface="Gill Sans MT" panose="020B0502020104020203" pitchFamily="34" charset="0"/>
                      </a:endParaRPr>
                    </a:p>
                  </a:txBody>
                  <a:tcPr/>
                </a:tc>
                <a:extLst>
                  <a:ext uri="{0D108BD9-81ED-4DB2-BD59-A6C34878D82A}">
                    <a16:rowId xmlns:a16="http://schemas.microsoft.com/office/drawing/2014/main" val="1061832011"/>
                  </a:ext>
                </a:extLst>
              </a:tr>
              <a:tr h="301228">
                <a:tc>
                  <a:txBody>
                    <a:bodyPr/>
                    <a:lstStyle/>
                    <a:p>
                      <a:r>
                        <a:rPr lang="en-US" sz="1200" dirty="0" smtClean="0">
                          <a:latin typeface="Gill Sans MT" panose="020B0502020104020203" pitchFamily="34" charset="0"/>
                        </a:rPr>
                        <a:t>1</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20</a:t>
                      </a:r>
                      <a:r>
                        <a:rPr lang="en-US" sz="1200" baseline="0" dirty="0" smtClean="0">
                          <a:latin typeface="Gill Sans MT" panose="020B0502020104020203" pitchFamily="34" charset="0"/>
                        </a:rPr>
                        <a:t> Apr 18</a:t>
                      </a:r>
                      <a:endParaRPr lang="en-US" sz="1200" dirty="0">
                        <a:latin typeface="Gill Sans MT" panose="020B0502020104020203" pitchFamily="34" charset="0"/>
                      </a:endParaRPr>
                    </a:p>
                  </a:txBody>
                  <a:tcPr/>
                </a:tc>
                <a:extLst>
                  <a:ext uri="{0D108BD9-81ED-4DB2-BD59-A6C34878D82A}">
                    <a16:rowId xmlns:a16="http://schemas.microsoft.com/office/drawing/2014/main" val="3915895731"/>
                  </a:ext>
                </a:extLst>
              </a:tr>
              <a:tr h="301228">
                <a:tc>
                  <a:txBody>
                    <a:bodyPr/>
                    <a:lstStyle/>
                    <a:p>
                      <a:r>
                        <a:rPr lang="en-US" sz="1200" dirty="0" smtClean="0">
                          <a:latin typeface="Gill Sans MT" panose="020B0502020104020203" pitchFamily="34" charset="0"/>
                        </a:rPr>
                        <a:t>2</a:t>
                      </a:r>
                      <a:endParaRPr lang="en-US" sz="1200" dirty="0">
                        <a:latin typeface="Gill Sans MT" panose="020B0502020104020203" pitchFamily="34" charset="0"/>
                      </a:endParaRPr>
                    </a:p>
                  </a:txBody>
                  <a:tcPr/>
                </a:tc>
                <a:tc>
                  <a:txBody>
                    <a:bodyPr/>
                    <a:lstStyle/>
                    <a:p>
                      <a:r>
                        <a:rPr kumimoji="0" lang="en-US" sz="1200" b="0" i="0" u="none" strike="noStrike" kern="1200" cap="none" spc="0" normalizeH="0" baseline="0" noProof="0" dirty="0" smtClean="0">
                          <a:ln>
                            <a:noFill/>
                          </a:ln>
                          <a:solidFill>
                            <a:prstClr val="black"/>
                          </a:solidFill>
                          <a:effectLst/>
                          <a:uLnTx/>
                          <a:uFillTx/>
                          <a:latin typeface="Gill Sans MT" panose="020B0502020104020203" pitchFamily="34" charset="0"/>
                          <a:ea typeface="+mn-ea"/>
                          <a:cs typeface="+mn-cs"/>
                        </a:rPr>
                        <a:t>24 Apr 18</a:t>
                      </a:r>
                      <a:endParaRPr lang="en-US" sz="1200" dirty="0">
                        <a:latin typeface="Gill Sans MT" panose="020B0502020104020203" pitchFamily="34" charset="0"/>
                      </a:endParaRPr>
                    </a:p>
                  </a:txBody>
                  <a:tcPr/>
                </a:tc>
                <a:extLst>
                  <a:ext uri="{0D108BD9-81ED-4DB2-BD59-A6C34878D82A}">
                    <a16:rowId xmlns:a16="http://schemas.microsoft.com/office/drawing/2014/main" val="1126986426"/>
                  </a:ext>
                </a:extLst>
              </a:tr>
              <a:tr h="301228">
                <a:tc>
                  <a:txBody>
                    <a:bodyPr/>
                    <a:lstStyle/>
                    <a:p>
                      <a:r>
                        <a:rPr lang="en-US" sz="1200" dirty="0" smtClean="0">
                          <a:latin typeface="Gill Sans MT" panose="020B0502020104020203" pitchFamily="34" charset="0"/>
                        </a:rPr>
                        <a:t>3</a:t>
                      </a:r>
                    </a:p>
                  </a:txBody>
                  <a:tcPr/>
                </a:tc>
                <a:tc>
                  <a:txBody>
                    <a:bodyPr/>
                    <a:lstStyle/>
                    <a:p>
                      <a:r>
                        <a:rPr kumimoji="0" lang="en-US" sz="1200" b="0" i="0" u="none" strike="noStrike" kern="1200" cap="none" spc="0" normalizeH="0" baseline="0" noProof="0" dirty="0" smtClean="0">
                          <a:ln>
                            <a:noFill/>
                          </a:ln>
                          <a:solidFill>
                            <a:prstClr val="black"/>
                          </a:solidFill>
                          <a:effectLst/>
                          <a:uLnTx/>
                          <a:uFillTx/>
                          <a:latin typeface="Gill Sans MT" panose="020B0502020104020203" pitchFamily="34" charset="0"/>
                          <a:ea typeface="+mn-ea"/>
                          <a:cs typeface="+mn-cs"/>
                        </a:rPr>
                        <a:t>25 Apr 18</a:t>
                      </a:r>
                      <a:endParaRPr lang="en-US" sz="1200" dirty="0">
                        <a:latin typeface="Gill Sans MT" panose="020B0502020104020203" pitchFamily="34" charset="0"/>
                      </a:endParaRPr>
                    </a:p>
                  </a:txBody>
                  <a:tcPr/>
                </a:tc>
                <a:extLst>
                  <a:ext uri="{0D108BD9-81ED-4DB2-BD59-A6C34878D82A}">
                    <a16:rowId xmlns:a16="http://schemas.microsoft.com/office/drawing/2014/main" val="3283472548"/>
                  </a:ext>
                </a:extLst>
              </a:tr>
              <a:tr h="301228">
                <a:tc>
                  <a:txBody>
                    <a:bodyPr/>
                    <a:lstStyle/>
                    <a:p>
                      <a:r>
                        <a:rPr lang="en-US" sz="1200" dirty="0" smtClean="0">
                          <a:latin typeface="Gill Sans MT" panose="020B0502020104020203" pitchFamily="34" charset="0"/>
                        </a:rPr>
                        <a:t>4</a:t>
                      </a:r>
                    </a:p>
                  </a:txBody>
                  <a:tcPr/>
                </a:tc>
                <a:tc>
                  <a:txBody>
                    <a:bodyPr/>
                    <a:lstStyle/>
                    <a:p>
                      <a:r>
                        <a:rPr kumimoji="0" lang="en-US" sz="1200" b="0" i="0" u="none" strike="noStrike" kern="1200" cap="none" spc="0" normalizeH="0" baseline="0" noProof="0" dirty="0" smtClean="0">
                          <a:ln>
                            <a:noFill/>
                          </a:ln>
                          <a:solidFill>
                            <a:prstClr val="black"/>
                          </a:solidFill>
                          <a:effectLst/>
                          <a:uLnTx/>
                          <a:uFillTx/>
                          <a:latin typeface="Gill Sans MT" panose="020B0502020104020203" pitchFamily="34" charset="0"/>
                          <a:ea typeface="+mn-ea"/>
                          <a:cs typeface="+mn-cs"/>
                        </a:rPr>
                        <a:t>28 Apr 18</a:t>
                      </a:r>
                      <a:endParaRPr lang="en-US" sz="1200" dirty="0">
                        <a:latin typeface="Gill Sans MT" panose="020B0502020104020203" pitchFamily="34" charset="0"/>
                      </a:endParaRPr>
                    </a:p>
                  </a:txBody>
                  <a:tcPr/>
                </a:tc>
                <a:extLst>
                  <a:ext uri="{0D108BD9-81ED-4DB2-BD59-A6C34878D82A}">
                    <a16:rowId xmlns:a16="http://schemas.microsoft.com/office/drawing/2014/main" val="1703458135"/>
                  </a:ext>
                </a:extLst>
              </a:tr>
              <a:tr h="301228">
                <a:tc>
                  <a:txBody>
                    <a:bodyPr/>
                    <a:lstStyle/>
                    <a:p>
                      <a:r>
                        <a:rPr lang="en-US" sz="1200" dirty="0" smtClean="0">
                          <a:latin typeface="Gill Sans MT" panose="020B0502020104020203" pitchFamily="34" charset="0"/>
                        </a:rPr>
                        <a:t>5</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733363448"/>
                  </a:ext>
                </a:extLst>
              </a:tr>
              <a:tr h="301228">
                <a:tc>
                  <a:txBody>
                    <a:bodyPr/>
                    <a:lstStyle/>
                    <a:p>
                      <a:r>
                        <a:rPr lang="en-US" sz="1200" dirty="0" smtClean="0">
                          <a:latin typeface="Gill Sans MT" panose="020B0502020104020203" pitchFamily="34" charset="0"/>
                        </a:rPr>
                        <a:t>6</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274355365"/>
                  </a:ext>
                </a:extLst>
              </a:tr>
              <a:tr h="301228">
                <a:tc>
                  <a:txBody>
                    <a:bodyPr/>
                    <a:lstStyle/>
                    <a:p>
                      <a:r>
                        <a:rPr lang="en-US" sz="1200" dirty="0" smtClean="0">
                          <a:latin typeface="Gill Sans MT" panose="020B0502020104020203" pitchFamily="34" charset="0"/>
                        </a:rPr>
                        <a:t>7</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3587235144"/>
                  </a:ext>
                </a:extLst>
              </a:tr>
              <a:tr h="301228">
                <a:tc>
                  <a:txBody>
                    <a:bodyPr/>
                    <a:lstStyle/>
                    <a:p>
                      <a:r>
                        <a:rPr lang="en-US" sz="1200" dirty="0" smtClean="0">
                          <a:latin typeface="Gill Sans MT" panose="020B0502020104020203" pitchFamily="34" charset="0"/>
                        </a:rPr>
                        <a:t>8</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656554897"/>
                  </a:ext>
                </a:extLst>
              </a:tr>
            </a:tbl>
          </a:graphicData>
        </a:graphic>
      </p:graphicFrame>
    </p:spTree>
    <p:extLst>
      <p:ext uri="{BB962C8B-B14F-4D97-AF65-F5344CB8AC3E}">
        <p14:creationId xmlns:p14="http://schemas.microsoft.com/office/powerpoint/2010/main" val="22095637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dirty="0">
                <a:solidFill>
                  <a:schemeClr val="bg1"/>
                </a:solidFill>
              </a:rPr>
              <a:t>A comparative analysis of </a:t>
            </a:r>
            <a:r>
              <a:rPr lang="en-US" dirty="0" smtClean="0">
                <a:solidFill>
                  <a:schemeClr val="bg1"/>
                </a:solidFill>
              </a:rPr>
              <a:t>EF and </a:t>
            </a:r>
            <a:r>
              <a:rPr lang="en-US" dirty="0">
                <a:solidFill>
                  <a:schemeClr val="bg1"/>
                </a:solidFill>
              </a:rPr>
              <a:t>other ORM </a:t>
            </a:r>
            <a:r>
              <a:rPr lang="en-US" dirty="0" smtClean="0">
                <a:solidFill>
                  <a:schemeClr val="bg1"/>
                </a:solidFill>
              </a:rPr>
              <a:t>tools</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Data access strategies have changed over the </a:t>
            </a:r>
            <a:r>
              <a:rPr lang="en-US" sz="2000" dirty="0" smtClean="0"/>
              <a:t>years.</a:t>
            </a:r>
          </a:p>
          <a:p>
            <a:pPr marL="457200">
              <a:buFont typeface="Wingdings" panose="05000000000000000000" pitchFamily="2" charset="2"/>
              <a:buChar char="§"/>
            </a:pPr>
            <a:r>
              <a:rPr lang="en-US" sz="2000" dirty="0" smtClean="0"/>
              <a:t>From </a:t>
            </a:r>
            <a:r>
              <a:rPr lang="en-US" sz="2000" dirty="0"/>
              <a:t>Remote Data Objects (</a:t>
            </a:r>
            <a:r>
              <a:rPr lang="en-US" sz="2000" dirty="0">
                <a:solidFill>
                  <a:srgbClr val="FF0000"/>
                </a:solidFill>
              </a:rPr>
              <a:t>RDO</a:t>
            </a:r>
            <a:r>
              <a:rPr lang="en-US" sz="2000" dirty="0"/>
              <a:t>), Data Access Objects (</a:t>
            </a:r>
            <a:r>
              <a:rPr lang="en-US" sz="2000" dirty="0">
                <a:solidFill>
                  <a:srgbClr val="FF0000"/>
                </a:solidFill>
              </a:rPr>
              <a:t>DAO</a:t>
            </a:r>
            <a:r>
              <a:rPr lang="en-US" sz="2000" dirty="0"/>
              <a:t>), to </a:t>
            </a:r>
            <a:r>
              <a:rPr lang="en-US" sz="2000" dirty="0">
                <a:solidFill>
                  <a:srgbClr val="FF0000"/>
                </a:solidFill>
              </a:rPr>
              <a:t>ADO.NET</a:t>
            </a:r>
            <a:r>
              <a:rPr lang="en-US" sz="2000" dirty="0"/>
              <a:t>, the industry has seen a marked improvement in the way data is accessed these </a:t>
            </a:r>
            <a:r>
              <a:rPr lang="en-US" sz="2000" dirty="0" smtClean="0"/>
              <a:t>days.</a:t>
            </a:r>
          </a:p>
          <a:p>
            <a:pPr marL="457200">
              <a:buFont typeface="Wingdings" panose="05000000000000000000" pitchFamily="2" charset="2"/>
              <a:buChar char="§"/>
            </a:pPr>
            <a:r>
              <a:rPr lang="en-US" sz="2000" dirty="0" smtClean="0"/>
              <a:t>ORM </a:t>
            </a:r>
            <a:r>
              <a:rPr lang="en-US" sz="2000" dirty="0"/>
              <a:t>tools enable you to access data from persistent storage devices without having to bother about how the underlying data is actually </a:t>
            </a:r>
            <a:r>
              <a:rPr lang="en-US" sz="2000" dirty="0" smtClean="0"/>
              <a:t>stored.</a:t>
            </a:r>
          </a:p>
          <a:p>
            <a:pPr marL="457200">
              <a:buFont typeface="Wingdings" panose="05000000000000000000" pitchFamily="2" charset="2"/>
              <a:buChar char="§"/>
            </a:pPr>
            <a:r>
              <a:rPr lang="en-US" sz="2000" dirty="0" smtClean="0">
                <a:solidFill>
                  <a:srgbClr val="FF0000"/>
                </a:solidFill>
              </a:rPr>
              <a:t>NHibernate</a:t>
            </a:r>
            <a:r>
              <a:rPr lang="en-US" sz="2000" dirty="0" smtClean="0"/>
              <a:t> </a:t>
            </a:r>
            <a:r>
              <a:rPr lang="en-US" sz="2000" dirty="0"/>
              <a:t>is a lightweight ORM tool for .</a:t>
            </a:r>
            <a:r>
              <a:rPr lang="en-US" sz="2000" dirty="0" smtClean="0"/>
              <a:t>NET.</a:t>
            </a:r>
          </a:p>
          <a:p>
            <a:pPr marL="457200">
              <a:buFont typeface="Wingdings" panose="05000000000000000000" pitchFamily="2" charset="2"/>
              <a:buChar char="§"/>
            </a:pPr>
            <a:r>
              <a:rPr lang="en-US" sz="2000" dirty="0" smtClean="0"/>
              <a:t>It </a:t>
            </a:r>
            <a:r>
              <a:rPr lang="en-US" sz="2000" dirty="0"/>
              <a:t>has a </a:t>
            </a:r>
            <a:r>
              <a:rPr lang="en-US" sz="2000" dirty="0">
                <a:solidFill>
                  <a:srgbClr val="FF0000"/>
                </a:solidFill>
              </a:rPr>
              <a:t>statically compiled</a:t>
            </a:r>
            <a:r>
              <a:rPr lang="en-US" sz="2000" dirty="0"/>
              <a:t> </a:t>
            </a:r>
            <a:r>
              <a:rPr lang="en-US" sz="2000" dirty="0">
                <a:solidFill>
                  <a:srgbClr val="0070C0"/>
                </a:solidFill>
              </a:rPr>
              <a:t>counterpart</a:t>
            </a:r>
            <a:r>
              <a:rPr lang="en-US" sz="2000" dirty="0"/>
              <a:t> called </a:t>
            </a:r>
            <a:r>
              <a:rPr lang="en-US" sz="2000" dirty="0">
                <a:solidFill>
                  <a:srgbClr val="FF0000"/>
                </a:solidFill>
              </a:rPr>
              <a:t>Fluent </a:t>
            </a:r>
            <a:r>
              <a:rPr lang="en-US" sz="2000" dirty="0" smtClean="0">
                <a:solidFill>
                  <a:srgbClr val="FF0000"/>
                </a:solidFill>
              </a:rPr>
              <a:t>NHibernate</a:t>
            </a:r>
            <a:r>
              <a:rPr lang="en-US" sz="2000" dirty="0" smtClean="0"/>
              <a:t>.</a:t>
            </a:r>
          </a:p>
          <a:p>
            <a:pPr marL="687388" indent="-225425">
              <a:buFont typeface="Wingdings" panose="05000000000000000000" pitchFamily="2" charset="2"/>
              <a:buChar char="ü"/>
            </a:pPr>
            <a:r>
              <a:rPr lang="en-US" sz="2000" dirty="0" smtClean="0"/>
              <a:t>Fluent </a:t>
            </a:r>
            <a:r>
              <a:rPr lang="en-US" sz="2000" dirty="0"/>
              <a:t>NHibernate provides you with an XML-less, compile safe, automated NHibernate mapper with LINQ </a:t>
            </a:r>
            <a:r>
              <a:rPr lang="en-US" sz="2000" dirty="0" smtClean="0"/>
              <a:t>support.</a:t>
            </a:r>
          </a:p>
          <a:p>
            <a:pPr marL="457200">
              <a:buFont typeface="Wingdings" panose="05000000000000000000" pitchFamily="2" charset="2"/>
              <a:buChar char="§"/>
            </a:pPr>
            <a:r>
              <a:rPr lang="en-US" sz="2000" dirty="0" smtClean="0">
                <a:solidFill>
                  <a:srgbClr val="FF0000"/>
                </a:solidFill>
              </a:rPr>
              <a:t>Domain </a:t>
            </a:r>
            <a:r>
              <a:rPr lang="en-US" sz="2000" dirty="0">
                <a:solidFill>
                  <a:srgbClr val="FF0000"/>
                </a:solidFill>
              </a:rPr>
              <a:t>modeling</a:t>
            </a:r>
            <a:r>
              <a:rPr lang="en-US" sz="2000" dirty="0"/>
              <a:t> is an area where </a:t>
            </a:r>
            <a:r>
              <a:rPr lang="en-US" sz="2000" dirty="0">
                <a:solidFill>
                  <a:srgbClr val="0070C0"/>
                </a:solidFill>
              </a:rPr>
              <a:t>Entity Framework </a:t>
            </a:r>
            <a:r>
              <a:rPr lang="en-US" sz="2000" dirty="0">
                <a:solidFill>
                  <a:srgbClr val="FF0000"/>
                </a:solidFill>
              </a:rPr>
              <a:t>scores</a:t>
            </a:r>
            <a:r>
              <a:rPr lang="en-US" sz="2000" dirty="0">
                <a:solidFill>
                  <a:srgbClr val="0070C0"/>
                </a:solidFill>
              </a:rPr>
              <a:t> over </a:t>
            </a:r>
            <a:r>
              <a:rPr lang="en-US" sz="2000" dirty="0">
                <a:solidFill>
                  <a:srgbClr val="FF0000"/>
                </a:solidFill>
              </a:rPr>
              <a:t>NHibernate</a:t>
            </a:r>
            <a:r>
              <a:rPr lang="en-US" sz="2000" dirty="0" smtClean="0"/>
              <a:t>.</a:t>
            </a:r>
          </a:p>
          <a:p>
            <a:pPr marL="457200">
              <a:buFont typeface="Wingdings" panose="05000000000000000000" pitchFamily="2" charset="2"/>
              <a:buChar char="§"/>
            </a:pPr>
            <a:r>
              <a:rPr lang="en-US" sz="2000" dirty="0"/>
              <a:t>Consider the </a:t>
            </a:r>
            <a:r>
              <a:rPr lang="en-US" sz="2000" dirty="0" smtClean="0">
                <a:solidFill>
                  <a:srgbClr val="FF0000"/>
                </a:solidFill>
              </a:rPr>
              <a:t>Listing 1-1</a:t>
            </a:r>
            <a:r>
              <a:rPr lang="en-US" sz="2000" dirty="0" smtClean="0"/>
              <a:t> which shows an </a:t>
            </a:r>
            <a:r>
              <a:rPr lang="en-US" sz="2000" dirty="0"/>
              <a:t>entity </a:t>
            </a:r>
            <a:r>
              <a:rPr lang="en-US" sz="2000" dirty="0" smtClean="0"/>
              <a:t>class</a:t>
            </a:r>
            <a:r>
              <a:rPr lang="en-US" sz="2000" dirty="0"/>
              <a:t>.</a:t>
            </a:r>
            <a:endParaRPr lang="en-US" sz="2000" dirty="0" smtClean="0"/>
          </a:p>
          <a:p>
            <a:pPr marL="457200">
              <a:buFont typeface="Wingdings" panose="05000000000000000000" pitchFamily="2" charset="2"/>
              <a:buChar char="§"/>
            </a:pPr>
            <a:r>
              <a:rPr lang="en-US" sz="2000" dirty="0"/>
              <a:t>The </a:t>
            </a:r>
            <a:r>
              <a:rPr lang="en-US" sz="2000" dirty="0" smtClean="0"/>
              <a:t>class in </a:t>
            </a:r>
            <a:r>
              <a:rPr lang="en-US" sz="2000" dirty="0">
                <a:solidFill>
                  <a:srgbClr val="FF0000"/>
                </a:solidFill>
              </a:rPr>
              <a:t>Listing </a:t>
            </a:r>
            <a:r>
              <a:rPr lang="en-US" sz="2000" dirty="0" smtClean="0">
                <a:solidFill>
                  <a:srgbClr val="FF0000"/>
                </a:solidFill>
              </a:rPr>
              <a:t>1-2</a:t>
            </a:r>
            <a:r>
              <a:rPr lang="en-US" sz="2000" dirty="0" smtClean="0"/>
              <a:t> illustrates </a:t>
            </a:r>
            <a:r>
              <a:rPr lang="en-US" sz="2000" dirty="0"/>
              <a:t>how you can create a mapping for the preceding class by extending the </a:t>
            </a:r>
            <a:r>
              <a:rPr lang="en-US" sz="2000" dirty="0">
                <a:solidFill>
                  <a:srgbClr val="0070C0"/>
                </a:solidFill>
              </a:rPr>
              <a:t>generic</a:t>
            </a:r>
            <a:r>
              <a:rPr lang="en-US" sz="2000" dirty="0"/>
              <a:t> </a:t>
            </a:r>
            <a:r>
              <a:rPr lang="en-US" sz="2000" dirty="0">
                <a:solidFill>
                  <a:srgbClr val="FF0000"/>
                </a:solidFill>
              </a:rPr>
              <a:t>ClassMap&lt;T&gt;</a:t>
            </a:r>
            <a:r>
              <a:rPr lang="en-US" sz="2000" dirty="0"/>
              <a:t> </a:t>
            </a:r>
            <a:r>
              <a:rPr lang="en-US" sz="2000" dirty="0" smtClean="0">
                <a:solidFill>
                  <a:srgbClr val="0070C0"/>
                </a:solidFill>
              </a:rPr>
              <a:t>class</a:t>
            </a:r>
            <a:r>
              <a:rPr lang="en-US" dirty="0"/>
              <a:t>.</a:t>
            </a:r>
            <a:endParaRPr lang="en-US" sz="2000" dirty="0"/>
          </a:p>
        </p:txBody>
      </p:sp>
      <p:sp>
        <p:nvSpPr>
          <p:cNvPr id="3" name="Date Placeholder 2"/>
          <p:cNvSpPr>
            <a:spLocks noGrp="1"/>
          </p:cNvSpPr>
          <p:nvPr>
            <p:ph type="dt" sz="half" idx="2"/>
          </p:nvPr>
        </p:nvSpPr>
        <p:spPr/>
        <p:txBody>
          <a:bodyPr/>
          <a:lstStyle/>
          <a:p>
            <a:fld id="{689B46D1-E90C-4536-A214-4DA45676C5CF}"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20</a:t>
            </a:fld>
            <a:endParaRPr lang="en-US"/>
          </a:p>
        </p:txBody>
      </p:sp>
    </p:spTree>
    <p:extLst>
      <p:ext uri="{BB962C8B-B14F-4D97-AF65-F5344CB8AC3E}">
        <p14:creationId xmlns:p14="http://schemas.microsoft.com/office/powerpoint/2010/main" val="94281075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Entity Framework contains a powerful </a:t>
            </a:r>
            <a:r>
              <a:rPr lang="en-US" sz="2000" dirty="0">
                <a:solidFill>
                  <a:srgbClr val="FF0000"/>
                </a:solidFill>
              </a:rPr>
              <a:t>client-side query engine</a:t>
            </a:r>
            <a:r>
              <a:rPr lang="en-US" sz="2000" dirty="0"/>
              <a:t> that allows you to execute queries against the conceptual model of data, irrespective of the underlying data store in </a:t>
            </a:r>
            <a:r>
              <a:rPr lang="en-US" sz="2000" dirty="0" smtClean="0"/>
              <a:t>use.</a:t>
            </a:r>
          </a:p>
          <a:p>
            <a:pPr marL="461963">
              <a:buFont typeface="Wingdings" panose="05000000000000000000" pitchFamily="2" charset="2"/>
              <a:buChar char="§"/>
            </a:pPr>
            <a:r>
              <a:rPr lang="en-US" sz="2000" dirty="0" smtClean="0"/>
              <a:t>This </a:t>
            </a:r>
            <a:r>
              <a:rPr lang="en-US" sz="2000" dirty="0"/>
              <a:t>query engine works with a rich functional language called </a:t>
            </a:r>
            <a:r>
              <a:rPr lang="en-US" sz="2000" dirty="0">
                <a:solidFill>
                  <a:srgbClr val="FF0000"/>
                </a:solidFill>
              </a:rPr>
              <a:t>Entity SQL</a:t>
            </a:r>
            <a:r>
              <a:rPr lang="en-US" sz="2000" dirty="0"/>
              <a:t> (or </a:t>
            </a:r>
            <a:r>
              <a:rPr lang="en-US" sz="2000" dirty="0">
                <a:solidFill>
                  <a:srgbClr val="FF0000"/>
                </a:solidFill>
              </a:rPr>
              <a:t>E-SQL</a:t>
            </a:r>
            <a:r>
              <a:rPr lang="en-US" sz="2000" dirty="0"/>
              <a:t> for short), a derivative of Transact SQL (T-SQL), that enables you to query entities or a collection of </a:t>
            </a:r>
            <a:r>
              <a:rPr lang="en-US" sz="2000" dirty="0" smtClean="0"/>
              <a:t>entities.</a:t>
            </a:r>
          </a:p>
          <a:p>
            <a:pPr marL="461963">
              <a:buFont typeface="Wingdings" panose="05000000000000000000" pitchFamily="2" charset="2"/>
              <a:buChar char="§"/>
            </a:pPr>
            <a:r>
              <a:rPr lang="en-US" sz="2000" dirty="0" smtClean="0"/>
              <a:t>In </a:t>
            </a:r>
            <a:r>
              <a:rPr lang="en-US" sz="2000" dirty="0"/>
              <a:t>this chapter, we will take a look at both Entity Client and E-SQL and learn how to use them in our </a:t>
            </a:r>
            <a:r>
              <a:rPr lang="en-US" sz="2000" dirty="0" smtClean="0"/>
              <a:t>applications.</a:t>
            </a:r>
          </a:p>
          <a:p>
            <a:pPr marL="461963">
              <a:buFont typeface="Wingdings" panose="05000000000000000000" pitchFamily="2" charset="2"/>
              <a:buChar char="§"/>
            </a:pPr>
            <a:r>
              <a:rPr lang="en-US" sz="2000" dirty="0" smtClean="0"/>
              <a:t>We </a:t>
            </a:r>
            <a:r>
              <a:rPr lang="en-US" sz="2000" dirty="0"/>
              <a:t>will discuss the following areas: </a:t>
            </a:r>
          </a:p>
          <a:p>
            <a:pPr marL="461963">
              <a:buFont typeface="Wingdings" panose="05000000000000000000" pitchFamily="2" charset="2"/>
              <a:buChar char="§"/>
            </a:pPr>
            <a:r>
              <a:rPr lang="en-US" sz="2000" dirty="0" smtClean="0"/>
              <a:t>An </a:t>
            </a:r>
            <a:r>
              <a:rPr lang="en-US" sz="2000" dirty="0"/>
              <a:t>overview of the E-SQL </a:t>
            </a:r>
            <a:r>
              <a:rPr lang="en-US" sz="2000" dirty="0" smtClean="0"/>
              <a:t>language</a:t>
            </a:r>
            <a:endParaRPr lang="en-US" sz="2000" dirty="0"/>
          </a:p>
          <a:p>
            <a:pPr marL="687388" indent="-225425">
              <a:buFont typeface="Wingdings" panose="05000000000000000000" pitchFamily="2" charset="2"/>
              <a:buChar char="ü"/>
            </a:pPr>
            <a:r>
              <a:rPr lang="en-US" sz="2000" dirty="0" smtClean="0"/>
              <a:t>Differences </a:t>
            </a:r>
            <a:r>
              <a:rPr lang="en-US" sz="2000" dirty="0"/>
              <a:t>between E-SQL and </a:t>
            </a:r>
            <a:r>
              <a:rPr lang="en-US" sz="2000" dirty="0" smtClean="0"/>
              <a:t>T-SQL</a:t>
            </a:r>
            <a:endParaRPr lang="en-US" dirty="0"/>
          </a:p>
          <a:p>
            <a:pPr marL="687388" indent="-225425">
              <a:buFont typeface="Wingdings" panose="05000000000000000000" pitchFamily="2" charset="2"/>
              <a:buChar char="ü"/>
            </a:pPr>
            <a:r>
              <a:rPr lang="en-US" sz="2000" dirty="0" smtClean="0"/>
              <a:t>When </a:t>
            </a:r>
            <a:r>
              <a:rPr lang="en-US" sz="2000" dirty="0"/>
              <a:t>to choose E-SQL over </a:t>
            </a:r>
            <a:r>
              <a:rPr lang="en-US" sz="2000" dirty="0" smtClean="0"/>
              <a:t>LINQ</a:t>
            </a:r>
          </a:p>
          <a:p>
            <a:pPr marL="687388" indent="-225425">
              <a:buFont typeface="Wingdings" panose="05000000000000000000" pitchFamily="2" charset="2"/>
              <a:buChar char="ü"/>
            </a:pPr>
            <a:r>
              <a:rPr lang="en-US" sz="2000" dirty="0" smtClean="0"/>
              <a:t>Working </a:t>
            </a:r>
            <a:r>
              <a:rPr lang="en-US" sz="2000" dirty="0"/>
              <a:t>with the Entity </a:t>
            </a:r>
            <a:r>
              <a:rPr lang="en-US" sz="2000" dirty="0" smtClean="0"/>
              <a:t>Client</a:t>
            </a:r>
            <a:endParaRPr lang="en-US" dirty="0"/>
          </a:p>
          <a:p>
            <a:pPr marL="687388" indent="-225425">
              <a:buFont typeface="Wingdings" panose="05000000000000000000" pitchFamily="2" charset="2"/>
              <a:buChar char="ü"/>
            </a:pPr>
            <a:r>
              <a:rPr lang="en-US" sz="2000" dirty="0" smtClean="0"/>
              <a:t>Transaction </a:t>
            </a:r>
            <a:r>
              <a:rPr lang="en-US" sz="2000" dirty="0"/>
              <a:t>management in Entity </a:t>
            </a:r>
            <a:r>
              <a:rPr lang="en-US" sz="2000" dirty="0" smtClean="0"/>
              <a:t>Framework</a:t>
            </a:r>
          </a:p>
          <a:p>
            <a:pPr marL="687388" indent="-225425">
              <a:buFont typeface="Wingdings" panose="05000000000000000000" pitchFamily="2" charset="2"/>
              <a:buChar char="ü"/>
            </a:pPr>
            <a:r>
              <a:rPr lang="en-US" sz="2000" dirty="0" smtClean="0"/>
              <a:t>Deferred </a:t>
            </a:r>
            <a:r>
              <a:rPr lang="en-US" sz="2000" dirty="0"/>
              <a:t>loading and eager </a:t>
            </a:r>
            <a:r>
              <a:rPr lang="en-US" sz="2000" dirty="0" smtClean="0"/>
              <a:t>loading</a:t>
            </a:r>
          </a:p>
        </p:txBody>
      </p:sp>
      <p:sp>
        <p:nvSpPr>
          <p:cNvPr id="3" name="Date Placeholder 2"/>
          <p:cNvSpPr>
            <a:spLocks noGrp="1"/>
          </p:cNvSpPr>
          <p:nvPr>
            <p:ph type="dt" sz="half" idx="2"/>
          </p:nvPr>
        </p:nvSpPr>
        <p:spPr/>
        <p:txBody>
          <a:bodyPr/>
          <a:lstStyle/>
          <a:p>
            <a:fld id="{FF586DE3-B936-4E1E-B3FD-EED9B441681B}"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200</a:t>
            </a:fld>
            <a:endParaRPr lang="en-US"/>
          </a:p>
        </p:txBody>
      </p:sp>
    </p:spTree>
    <p:extLst>
      <p:ext uri="{BB962C8B-B14F-4D97-AF65-F5344CB8AC3E}">
        <p14:creationId xmlns:p14="http://schemas.microsoft.com/office/powerpoint/2010/main" val="164718844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61963">
              <a:buFont typeface="Wingdings" panose="05000000000000000000" pitchFamily="2" charset="2"/>
              <a:buChar char="§"/>
            </a:pPr>
            <a:r>
              <a:rPr lang="en-US" sz="2000" dirty="0" smtClean="0"/>
              <a:t>Before </a:t>
            </a:r>
            <a:r>
              <a:rPr lang="en-US" sz="2000" dirty="0"/>
              <a:t>we get started with Entity Client, we should have a proper understanding of </a:t>
            </a:r>
            <a:r>
              <a:rPr lang="en-US" sz="2000" dirty="0" smtClean="0"/>
              <a:t>E-SQL.</a:t>
            </a:r>
          </a:p>
          <a:p>
            <a:pPr marL="461963">
              <a:buFont typeface="Wingdings" panose="05000000000000000000" pitchFamily="2" charset="2"/>
              <a:buChar char="§"/>
            </a:pPr>
            <a:r>
              <a:rPr lang="en-US" sz="2000" dirty="0" smtClean="0"/>
              <a:t>This </a:t>
            </a:r>
            <a:r>
              <a:rPr lang="en-US" sz="2000" dirty="0"/>
              <a:t>is a </a:t>
            </a:r>
            <a:r>
              <a:rPr lang="en-US" sz="2000" dirty="0">
                <a:solidFill>
                  <a:srgbClr val="FF0000"/>
                </a:solidFill>
              </a:rPr>
              <a:t>T-SQL-like</a:t>
            </a:r>
            <a:r>
              <a:rPr lang="en-US" sz="2000" dirty="0">
                <a:solidFill>
                  <a:srgbClr val="C00000"/>
                </a:solidFill>
              </a:rPr>
              <a:t> </a:t>
            </a:r>
            <a:r>
              <a:rPr lang="en-US" sz="2000" dirty="0">
                <a:solidFill>
                  <a:srgbClr val="0070C0"/>
                </a:solidFill>
              </a:rPr>
              <a:t>query language </a:t>
            </a:r>
            <a:r>
              <a:rPr lang="en-US" sz="2000" dirty="0"/>
              <a:t>used by the </a:t>
            </a:r>
            <a:r>
              <a:rPr lang="en-US" sz="2000" dirty="0">
                <a:solidFill>
                  <a:srgbClr val="FF0000"/>
                </a:solidFill>
              </a:rPr>
              <a:t>Entity Client </a:t>
            </a:r>
            <a:r>
              <a:rPr lang="en-US" sz="2000" dirty="0" smtClean="0">
                <a:solidFill>
                  <a:srgbClr val="FF0000"/>
                </a:solidFill>
              </a:rPr>
              <a:t>provider</a:t>
            </a:r>
            <a:r>
              <a:rPr lang="en-US" sz="2000" dirty="0" smtClean="0"/>
              <a:t>.</a:t>
            </a:r>
          </a:p>
          <a:p>
            <a:pPr marL="461963">
              <a:buFont typeface="Wingdings" panose="05000000000000000000" pitchFamily="2" charset="2"/>
              <a:buChar char="§"/>
            </a:pPr>
            <a:r>
              <a:rPr lang="en-US" sz="2000" dirty="0" smtClean="0"/>
              <a:t>We </a:t>
            </a:r>
            <a:r>
              <a:rPr lang="en-US" sz="2000" dirty="0"/>
              <a:t>will start this chapter with a discussion on the E-SQL language, and then discuss how we can work with the Entity Client provider</a:t>
            </a:r>
            <a:r>
              <a:rPr lang="en-US" sz="2000" dirty="0" smtClean="0"/>
              <a:t>.</a:t>
            </a:r>
            <a:endParaRPr lang="en-US" sz="2000" dirty="0"/>
          </a:p>
        </p:txBody>
      </p:sp>
      <p:sp>
        <p:nvSpPr>
          <p:cNvPr id="3" name="Date Placeholder 2"/>
          <p:cNvSpPr>
            <a:spLocks noGrp="1"/>
          </p:cNvSpPr>
          <p:nvPr>
            <p:ph type="dt" sz="half" idx="2"/>
          </p:nvPr>
        </p:nvSpPr>
        <p:spPr/>
        <p:txBody>
          <a:bodyPr/>
          <a:lstStyle/>
          <a:p>
            <a:fld id="{FF586DE3-B936-4E1E-B3FD-EED9B441681B}"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201</a:t>
            </a:fld>
            <a:endParaRPr lang="en-US"/>
          </a:p>
        </p:txBody>
      </p:sp>
    </p:spTree>
    <p:extLst>
      <p:ext uri="{BB962C8B-B14F-4D97-AF65-F5344CB8AC3E}">
        <p14:creationId xmlns:p14="http://schemas.microsoft.com/office/powerpoint/2010/main" val="157656396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An overview of the E-SQL </a:t>
            </a:r>
            <a:r>
              <a:rPr lang="en-US" dirty="0" smtClean="0">
                <a:solidFill>
                  <a:schemeClr val="bg1"/>
                </a:solidFill>
              </a:rPr>
              <a:t>language</a:t>
            </a:r>
            <a:endParaRPr lang="en-US" dirty="0">
              <a:solidFill>
                <a:schemeClr val="bg1"/>
              </a:solidFill>
            </a:endParaRPr>
          </a:p>
        </p:txBody>
      </p:sp>
      <p:sp>
        <p:nvSpPr>
          <p:cNvPr id="9" name="Content Placeholder 8"/>
          <p:cNvSpPr>
            <a:spLocks noGrp="1"/>
          </p:cNvSpPr>
          <p:nvPr>
            <p:ph idx="1"/>
          </p:nvPr>
        </p:nvSpPr>
        <p:spPr/>
        <p:txBody>
          <a:bodyPr/>
          <a:lstStyle/>
          <a:p>
            <a:r>
              <a:rPr lang="en-US" dirty="0"/>
              <a:t>Entity Framework allows you to write programs against the EDM and also add a level of abstraction on top of the relational </a:t>
            </a:r>
            <a:r>
              <a:rPr lang="en-US" dirty="0" smtClean="0"/>
              <a:t>model.</a:t>
            </a:r>
          </a:p>
          <a:p>
            <a:pPr lvl="1"/>
            <a:r>
              <a:rPr lang="en-US" dirty="0" smtClean="0"/>
              <a:t>This </a:t>
            </a:r>
            <a:r>
              <a:rPr lang="en-US" dirty="0"/>
              <a:t>isolation of the logical view of data from the Object Model is accomplished by expressing queries in terms of abstractions using an </a:t>
            </a:r>
            <a:r>
              <a:rPr lang="en-US" dirty="0">
                <a:solidFill>
                  <a:srgbClr val="FF0000"/>
                </a:solidFill>
              </a:rPr>
              <a:t>enhanced query language</a:t>
            </a:r>
            <a:r>
              <a:rPr lang="en-US" dirty="0"/>
              <a:t> called </a:t>
            </a:r>
            <a:r>
              <a:rPr lang="en-US" dirty="0" smtClean="0">
                <a:solidFill>
                  <a:srgbClr val="FF0000"/>
                </a:solidFill>
              </a:rPr>
              <a:t>E-SQL</a:t>
            </a:r>
            <a:r>
              <a:rPr lang="en-US" dirty="0" smtClean="0"/>
              <a:t>.</a:t>
            </a:r>
          </a:p>
          <a:p>
            <a:pPr lvl="1"/>
            <a:r>
              <a:rPr lang="en-US" dirty="0" smtClean="0"/>
              <a:t>This </a:t>
            </a:r>
            <a:r>
              <a:rPr lang="en-US" dirty="0"/>
              <a:t>language is specially designed to query data from the </a:t>
            </a:r>
            <a:r>
              <a:rPr lang="en-US" dirty="0" smtClean="0"/>
              <a:t>EDM.</a:t>
            </a:r>
          </a:p>
          <a:p>
            <a:pPr lvl="1"/>
            <a:r>
              <a:rPr lang="en-US" dirty="0" smtClean="0"/>
              <a:t>E-SQL </a:t>
            </a:r>
            <a:r>
              <a:rPr lang="en-US" dirty="0"/>
              <a:t>was designed to address the need for a language that can query data from its </a:t>
            </a:r>
            <a:r>
              <a:rPr lang="en-US" dirty="0">
                <a:solidFill>
                  <a:srgbClr val="FF0000"/>
                </a:solidFill>
              </a:rPr>
              <a:t>conceptual view</a:t>
            </a:r>
            <a:r>
              <a:rPr lang="en-US" dirty="0"/>
              <a:t>, rather than its </a:t>
            </a:r>
            <a:r>
              <a:rPr lang="en-US" dirty="0">
                <a:solidFill>
                  <a:srgbClr val="FF0000"/>
                </a:solidFill>
              </a:rPr>
              <a:t>logical view</a:t>
            </a:r>
            <a:r>
              <a:rPr lang="en-US" dirty="0" smtClean="0"/>
              <a:t>.</a:t>
            </a:r>
            <a:endParaRPr lang="en-US" dirty="0"/>
          </a:p>
        </p:txBody>
      </p:sp>
      <p:sp>
        <p:nvSpPr>
          <p:cNvPr id="3" name="Date Placeholder 2"/>
          <p:cNvSpPr>
            <a:spLocks noGrp="1"/>
          </p:cNvSpPr>
          <p:nvPr>
            <p:ph type="dt" sz="half" idx="2"/>
          </p:nvPr>
        </p:nvSpPr>
        <p:spPr/>
        <p:txBody>
          <a:bodyPr/>
          <a:lstStyle/>
          <a:p>
            <a:fld id="{66714345-E422-48E0-876C-F21223070AFA}"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202</a:t>
            </a:fld>
            <a:endParaRPr lang="en-US"/>
          </a:p>
        </p:txBody>
      </p:sp>
    </p:spTree>
    <p:extLst>
      <p:ext uri="{BB962C8B-B14F-4D97-AF65-F5344CB8AC3E}">
        <p14:creationId xmlns:p14="http://schemas.microsoft.com/office/powerpoint/2010/main" val="40157658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From T-SQL to </a:t>
            </a:r>
            <a:r>
              <a:rPr lang="en-US" dirty="0" smtClean="0">
                <a:solidFill>
                  <a:schemeClr val="bg1"/>
                </a:solidFill>
              </a:rPr>
              <a:t>E-SQL</a:t>
            </a:r>
            <a:endParaRPr lang="en-US" dirty="0">
              <a:solidFill>
                <a:schemeClr val="bg1"/>
              </a:solidFill>
            </a:endParaRPr>
          </a:p>
        </p:txBody>
      </p:sp>
      <p:sp>
        <p:nvSpPr>
          <p:cNvPr id="9" name="Content Placeholder 8"/>
          <p:cNvSpPr>
            <a:spLocks noGrp="1"/>
          </p:cNvSpPr>
          <p:nvPr>
            <p:ph idx="1"/>
          </p:nvPr>
        </p:nvSpPr>
        <p:spPr/>
        <p:txBody>
          <a:bodyPr/>
          <a:lstStyle/>
          <a:p>
            <a:r>
              <a:rPr lang="en-US" dirty="0"/>
              <a:t>SQL is the primary language that has been in use for years for querying </a:t>
            </a:r>
            <a:r>
              <a:rPr lang="en-US" dirty="0" smtClean="0"/>
              <a:t>databases.</a:t>
            </a:r>
          </a:p>
          <a:p>
            <a:pPr lvl="1"/>
            <a:r>
              <a:rPr lang="en-US" dirty="0" smtClean="0"/>
              <a:t>Remember</a:t>
            </a:r>
            <a:r>
              <a:rPr lang="en-US" dirty="0"/>
              <a:t>, SQL is a standard and not owned by any particular database </a:t>
            </a:r>
            <a:r>
              <a:rPr lang="en-US" dirty="0" smtClean="0"/>
              <a:t>vendor.</a:t>
            </a:r>
          </a:p>
          <a:p>
            <a:pPr lvl="1"/>
            <a:r>
              <a:rPr lang="en-US" dirty="0" smtClean="0">
                <a:solidFill>
                  <a:srgbClr val="FF0000"/>
                </a:solidFill>
              </a:rPr>
              <a:t>SQL-92</a:t>
            </a:r>
            <a:r>
              <a:rPr lang="en-US" dirty="0" smtClean="0"/>
              <a:t> </a:t>
            </a:r>
            <a:r>
              <a:rPr lang="en-US" dirty="0"/>
              <a:t>is a </a:t>
            </a:r>
            <a:r>
              <a:rPr lang="en-US" dirty="0">
                <a:solidFill>
                  <a:srgbClr val="FF0000"/>
                </a:solidFill>
              </a:rPr>
              <a:t>standard</a:t>
            </a:r>
            <a:r>
              <a:rPr lang="en-US" dirty="0"/>
              <a:t>, and is the most popular SQL standard currently in </a:t>
            </a:r>
            <a:r>
              <a:rPr lang="en-US" dirty="0" smtClean="0"/>
              <a:t>use. This </a:t>
            </a:r>
            <a:r>
              <a:rPr lang="en-US" dirty="0"/>
              <a:t>standard was released in </a:t>
            </a:r>
            <a:r>
              <a:rPr lang="en-US" dirty="0" smtClean="0"/>
              <a:t>1992.</a:t>
            </a:r>
          </a:p>
          <a:p>
            <a:pPr lvl="2"/>
            <a:r>
              <a:rPr lang="en-US" dirty="0" smtClean="0"/>
              <a:t>The </a:t>
            </a:r>
            <a:r>
              <a:rPr lang="en-US" dirty="0"/>
              <a:t>92 in the name reflects this </a:t>
            </a:r>
            <a:r>
              <a:rPr lang="en-US" dirty="0" smtClean="0"/>
              <a:t>fact.</a:t>
            </a:r>
          </a:p>
          <a:p>
            <a:pPr lvl="2"/>
            <a:r>
              <a:rPr lang="en-US" dirty="0" smtClean="0"/>
              <a:t>Different </a:t>
            </a:r>
            <a:r>
              <a:rPr lang="en-US" dirty="0"/>
              <a:t>database vendors implemented their own flavors of the SQL-92 </a:t>
            </a:r>
            <a:r>
              <a:rPr lang="en-US" dirty="0" smtClean="0"/>
              <a:t>standard.</a:t>
            </a:r>
          </a:p>
          <a:p>
            <a:pPr lvl="1"/>
            <a:r>
              <a:rPr lang="en-US" dirty="0" smtClean="0"/>
              <a:t>The </a:t>
            </a:r>
            <a:r>
              <a:rPr lang="en-US" dirty="0">
                <a:solidFill>
                  <a:srgbClr val="FF0000"/>
                </a:solidFill>
              </a:rPr>
              <a:t>T-SQL</a:t>
            </a:r>
            <a:r>
              <a:rPr lang="en-US" dirty="0"/>
              <a:t> language was designed by Microsoft as an SQL Server implementation of the SQL-92 standard. </a:t>
            </a:r>
            <a:endParaRPr lang="en-US" dirty="0" smtClean="0"/>
          </a:p>
          <a:p>
            <a:pPr lvl="1"/>
            <a:r>
              <a:rPr lang="en-US" dirty="0" smtClean="0"/>
              <a:t>Similar </a:t>
            </a:r>
            <a:r>
              <a:rPr lang="en-US" dirty="0"/>
              <a:t>to other SQL languages implemented by different database vendors, the </a:t>
            </a:r>
            <a:r>
              <a:rPr lang="en-US" dirty="0">
                <a:solidFill>
                  <a:srgbClr val="FF0000"/>
                </a:solidFill>
              </a:rPr>
              <a:t>E-SQL</a:t>
            </a:r>
            <a:r>
              <a:rPr lang="en-US" dirty="0"/>
              <a:t> language is Entity Framework implementation of the SQL-92 standard that can be used to query data from the </a:t>
            </a:r>
            <a:r>
              <a:rPr lang="en-US" dirty="0" smtClean="0"/>
              <a:t>EDM.</a:t>
            </a:r>
          </a:p>
          <a:p>
            <a:pPr lvl="1"/>
            <a:r>
              <a:rPr lang="en-US" dirty="0" smtClean="0"/>
              <a:t>E-SQL </a:t>
            </a:r>
            <a:r>
              <a:rPr lang="en-US" dirty="0"/>
              <a:t>is a text-based, provider independent, query language used by Entity Framework to express queries in terms of EDM abstractions and to query data from the conceptual layer of the </a:t>
            </a:r>
            <a:r>
              <a:rPr lang="en-US" dirty="0" smtClean="0"/>
              <a:t>EDM.</a:t>
            </a:r>
          </a:p>
          <a:p>
            <a:pPr lvl="1"/>
            <a:r>
              <a:rPr lang="en-US" dirty="0" smtClean="0"/>
              <a:t>One </a:t>
            </a:r>
            <a:r>
              <a:rPr lang="en-US" dirty="0"/>
              <a:t>of the major differences between E-SQL and T-SQL is in nested </a:t>
            </a:r>
            <a:r>
              <a:rPr lang="en-US" dirty="0" smtClean="0"/>
              <a:t>queries.</a:t>
            </a:r>
          </a:p>
          <a:p>
            <a:pPr lvl="1"/>
            <a:r>
              <a:rPr lang="en-US" dirty="0" smtClean="0"/>
              <a:t>Note </a:t>
            </a:r>
            <a:r>
              <a:rPr lang="en-US" dirty="0"/>
              <a:t>that you should always enclose your </a:t>
            </a:r>
            <a:r>
              <a:rPr lang="en-US" dirty="0">
                <a:solidFill>
                  <a:srgbClr val="FF0000"/>
                </a:solidFill>
              </a:rPr>
              <a:t>nested queries</a:t>
            </a:r>
            <a:r>
              <a:rPr lang="en-US" dirty="0"/>
              <a:t> in E-SQL using parentheses as seen here</a:t>
            </a:r>
            <a:r>
              <a:rPr lang="en-US" dirty="0" smtClean="0"/>
              <a:t>:</a:t>
            </a:r>
            <a:endParaRPr lang="en-US" dirty="0"/>
          </a:p>
        </p:txBody>
      </p:sp>
      <p:sp>
        <p:nvSpPr>
          <p:cNvPr id="3" name="Date Placeholder 2"/>
          <p:cNvSpPr>
            <a:spLocks noGrp="1"/>
          </p:cNvSpPr>
          <p:nvPr>
            <p:ph type="dt" sz="half" idx="2"/>
          </p:nvPr>
        </p:nvSpPr>
        <p:spPr/>
        <p:txBody>
          <a:bodyPr/>
          <a:lstStyle/>
          <a:p>
            <a:fld id="{9DEC2A43-6F2E-429B-B2C2-4A709359BBB7}"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203</a:t>
            </a:fld>
            <a:endParaRPr lang="en-US"/>
          </a:p>
        </p:txBody>
      </p:sp>
      <p:pic>
        <p:nvPicPr>
          <p:cNvPr id="4" name="Picture 3"/>
          <p:cNvPicPr>
            <a:picLocks noChangeAspect="1"/>
          </p:cNvPicPr>
          <p:nvPr/>
        </p:nvPicPr>
        <p:blipFill>
          <a:blip r:embed="rId2"/>
          <a:stretch>
            <a:fillRect/>
          </a:stretch>
        </p:blipFill>
        <p:spPr>
          <a:xfrm>
            <a:off x="696686" y="5570125"/>
            <a:ext cx="7979092" cy="780464"/>
          </a:xfrm>
          <a:prstGeom prst="rect">
            <a:avLst/>
          </a:prstGeom>
          <a:ln>
            <a:solidFill>
              <a:schemeClr val="accent1"/>
            </a:solidFill>
          </a:ln>
        </p:spPr>
      </p:pic>
    </p:spTree>
    <p:extLst>
      <p:ext uri="{BB962C8B-B14F-4D97-AF65-F5344CB8AC3E}">
        <p14:creationId xmlns:p14="http://schemas.microsoft.com/office/powerpoint/2010/main" val="61063988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From T-SQL to </a:t>
            </a:r>
            <a:r>
              <a:rPr lang="en-US" dirty="0" smtClean="0">
                <a:solidFill>
                  <a:schemeClr val="bg1"/>
                </a:solidFill>
              </a:rPr>
              <a:t>E-SQL						   </a:t>
            </a:r>
            <a:r>
              <a:rPr lang="en-US" dirty="0" smtClean="0">
                <a:solidFill>
                  <a:srgbClr val="C00000"/>
                </a:solidFill>
              </a:rPr>
              <a:t>|</a:t>
            </a:r>
            <a:endParaRPr lang="en-US" dirty="0">
              <a:solidFill>
                <a:srgbClr val="C00000"/>
              </a:solidFill>
            </a:endParaRPr>
          </a:p>
        </p:txBody>
      </p:sp>
      <p:sp>
        <p:nvSpPr>
          <p:cNvPr id="9" name="Content Placeholder 8"/>
          <p:cNvSpPr>
            <a:spLocks noGrp="1"/>
          </p:cNvSpPr>
          <p:nvPr>
            <p:ph idx="1"/>
          </p:nvPr>
        </p:nvSpPr>
        <p:spPr/>
        <p:txBody>
          <a:bodyPr/>
          <a:lstStyle/>
          <a:p>
            <a:pPr lvl="1"/>
            <a:r>
              <a:rPr lang="en-US" dirty="0"/>
              <a:t>The Select VALUE... statement is used to retrieve </a:t>
            </a:r>
            <a:r>
              <a:rPr lang="en-US" dirty="0">
                <a:solidFill>
                  <a:srgbClr val="FF0000"/>
                </a:solidFill>
              </a:rPr>
              <a:t>singleton</a:t>
            </a:r>
            <a:r>
              <a:rPr lang="en-US" dirty="0"/>
              <a:t> </a:t>
            </a:r>
            <a:r>
              <a:rPr lang="en-US" dirty="0" smtClean="0">
                <a:solidFill>
                  <a:srgbClr val="0070C0"/>
                </a:solidFill>
              </a:rPr>
              <a:t>values</a:t>
            </a:r>
            <a:r>
              <a:rPr lang="en-US" dirty="0" smtClean="0"/>
              <a:t>.</a:t>
            </a:r>
          </a:p>
          <a:p>
            <a:pPr lvl="1"/>
            <a:r>
              <a:rPr lang="en-US" dirty="0" smtClean="0"/>
              <a:t>It </a:t>
            </a:r>
            <a:r>
              <a:rPr lang="en-US" dirty="0"/>
              <a:t>is also used to retrieve values that don't have any column </a:t>
            </a:r>
            <a:r>
              <a:rPr lang="en-US" dirty="0" smtClean="0"/>
              <a:t>names.</a:t>
            </a:r>
          </a:p>
          <a:p>
            <a:pPr lvl="1"/>
            <a:r>
              <a:rPr lang="en-US" dirty="0" smtClean="0"/>
              <a:t>However</a:t>
            </a:r>
            <a:r>
              <a:rPr lang="en-US" dirty="0"/>
              <a:t>, the Select ROW... statement is used to select one or more </a:t>
            </a:r>
            <a:r>
              <a:rPr lang="en-US" dirty="0" smtClean="0"/>
              <a:t>rows.</a:t>
            </a:r>
          </a:p>
          <a:p>
            <a:pPr lvl="1"/>
            <a:r>
              <a:rPr lang="en-US" dirty="0" smtClean="0"/>
              <a:t>As </a:t>
            </a:r>
            <a:r>
              <a:rPr lang="en-US" dirty="0"/>
              <a:t>an example, if you want a value as a collection from an entity without the column name, you can use the VALUE keyword in the SELECT statement as shown </a:t>
            </a:r>
            <a:r>
              <a:rPr lang="en-US" dirty="0" smtClean="0"/>
              <a:t>here:</a:t>
            </a:r>
          </a:p>
          <a:p>
            <a:pPr marL="233363" lvl="1" indent="0">
              <a:buNone/>
            </a:pPr>
            <a:endParaRPr lang="en-US" dirty="0" smtClean="0"/>
          </a:p>
          <a:p>
            <a:pPr marL="233363" lvl="1" indent="0">
              <a:buNone/>
            </a:pPr>
            <a:endParaRPr lang="en-US" dirty="0" smtClean="0"/>
          </a:p>
          <a:p>
            <a:pPr lvl="1"/>
            <a:r>
              <a:rPr lang="en-US" dirty="0" smtClean="0"/>
              <a:t>The </a:t>
            </a:r>
            <a:r>
              <a:rPr lang="en-US" dirty="0"/>
              <a:t>preceding statement will return the employee names from the Employee entity as a collection of strings. </a:t>
            </a:r>
            <a:endParaRPr lang="en-US" dirty="0" smtClean="0"/>
          </a:p>
          <a:p>
            <a:pPr lvl="1"/>
            <a:r>
              <a:rPr lang="en-US" dirty="0" smtClean="0"/>
              <a:t>In </a:t>
            </a:r>
            <a:r>
              <a:rPr lang="en-US" dirty="0"/>
              <a:t>T-SQL, you can have the ORDER BY clause at the end of the last query when using UNION ALL</a:t>
            </a:r>
            <a:r>
              <a:rPr lang="en-US" dirty="0" smtClean="0"/>
              <a:t>.</a:t>
            </a:r>
          </a:p>
          <a:p>
            <a:pPr marL="233363" lvl="1" indent="0">
              <a:buNone/>
            </a:pPr>
            <a:endParaRPr lang="en-US" dirty="0"/>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a:p>
          <a:p>
            <a:pPr lvl="1"/>
            <a:r>
              <a:rPr lang="en-US" dirty="0"/>
              <a:t>On the contrary, you do not have the ORDER BY clause in the UNION ALL operator in E-SQL</a:t>
            </a:r>
            <a:r>
              <a:rPr lang="en-US" dirty="0" smtClean="0"/>
              <a:t>.</a:t>
            </a:r>
            <a:endParaRPr lang="en-US" dirty="0"/>
          </a:p>
        </p:txBody>
      </p:sp>
      <p:sp>
        <p:nvSpPr>
          <p:cNvPr id="3" name="Date Placeholder 2"/>
          <p:cNvSpPr>
            <a:spLocks noGrp="1"/>
          </p:cNvSpPr>
          <p:nvPr>
            <p:ph type="dt" sz="half" idx="2"/>
          </p:nvPr>
        </p:nvSpPr>
        <p:spPr/>
        <p:txBody>
          <a:bodyPr/>
          <a:lstStyle/>
          <a:p>
            <a:fld id="{9DEC2A43-6F2E-429B-B2C2-4A709359BBB7}"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204</a:t>
            </a:fld>
            <a:endParaRPr lang="en-US"/>
          </a:p>
        </p:txBody>
      </p:sp>
      <p:pic>
        <p:nvPicPr>
          <p:cNvPr id="5" name="Picture 4"/>
          <p:cNvPicPr>
            <a:picLocks noChangeAspect="1"/>
          </p:cNvPicPr>
          <p:nvPr/>
        </p:nvPicPr>
        <p:blipFill>
          <a:blip r:embed="rId2"/>
          <a:stretch>
            <a:fillRect/>
          </a:stretch>
        </p:blipFill>
        <p:spPr>
          <a:xfrm>
            <a:off x="660082" y="3080249"/>
            <a:ext cx="8677275" cy="314325"/>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660082" y="4315439"/>
            <a:ext cx="4163922" cy="1521754"/>
          </a:xfrm>
          <a:prstGeom prst="rect">
            <a:avLst/>
          </a:prstGeom>
          <a:ln>
            <a:solidFill>
              <a:schemeClr val="accent1"/>
            </a:solidFill>
          </a:ln>
        </p:spPr>
      </p:pic>
    </p:spTree>
    <p:extLst>
      <p:ext uri="{BB962C8B-B14F-4D97-AF65-F5344CB8AC3E}">
        <p14:creationId xmlns:p14="http://schemas.microsoft.com/office/powerpoint/2010/main" val="355089379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dirty="0">
                <a:solidFill>
                  <a:schemeClr val="bg1"/>
                </a:solidFill>
              </a:rPr>
              <a:t>Why E-SQL when I already have LINQ to Entities</a:t>
            </a:r>
            <a:r>
              <a:rPr lang="en-US" dirty="0" smtClean="0">
                <a:solidFill>
                  <a:schemeClr val="bg1"/>
                </a:solidFill>
              </a:rPr>
              <a:t>?</a:t>
            </a:r>
            <a:endParaRPr lang="en-US" dirty="0">
              <a:solidFill>
                <a:schemeClr val="bg1"/>
              </a:solidFill>
            </a:endParaRPr>
          </a:p>
        </p:txBody>
      </p:sp>
      <p:sp>
        <p:nvSpPr>
          <p:cNvPr id="9" name="Content Placeholder 8"/>
          <p:cNvSpPr>
            <a:spLocks noGrp="1"/>
          </p:cNvSpPr>
          <p:nvPr>
            <p:ph idx="1"/>
          </p:nvPr>
        </p:nvSpPr>
        <p:spPr/>
        <p:txBody>
          <a:bodyPr/>
          <a:lstStyle/>
          <a:p>
            <a:r>
              <a:rPr lang="en-US" dirty="0"/>
              <a:t>LINQ to Entities is a new version of LINQ, well suited for Entity </a:t>
            </a:r>
            <a:r>
              <a:rPr lang="en-US" dirty="0" smtClean="0"/>
              <a:t>Framework.</a:t>
            </a:r>
          </a:p>
          <a:p>
            <a:pPr lvl="1"/>
            <a:r>
              <a:rPr lang="en-US" dirty="0" smtClean="0"/>
              <a:t>But </a:t>
            </a:r>
            <a:r>
              <a:rPr lang="en-US" dirty="0"/>
              <a:t>why do you need E-SQL when you already have LINQ to Entities available to you? LINQ to Entities queries are verified at the time of </a:t>
            </a:r>
            <a:r>
              <a:rPr lang="en-US" dirty="0" smtClean="0"/>
              <a:t>compilation.</a:t>
            </a:r>
          </a:p>
          <a:p>
            <a:pPr lvl="1"/>
            <a:r>
              <a:rPr lang="en-US" dirty="0" smtClean="0"/>
              <a:t>Therefore</a:t>
            </a:r>
            <a:r>
              <a:rPr lang="en-US" dirty="0"/>
              <a:t>, it is not at all suited for building and executing dynamic </a:t>
            </a:r>
            <a:r>
              <a:rPr lang="en-US" dirty="0" smtClean="0"/>
              <a:t>queries.</a:t>
            </a:r>
          </a:p>
          <a:p>
            <a:pPr lvl="1"/>
            <a:r>
              <a:rPr lang="en-US" dirty="0" smtClean="0"/>
              <a:t>On </a:t>
            </a:r>
            <a:r>
              <a:rPr lang="en-US" dirty="0"/>
              <a:t>the contrary, E-SQL queries are verified at runtime, so they can be used for building and executing </a:t>
            </a:r>
            <a:r>
              <a:rPr lang="en-US" dirty="0">
                <a:solidFill>
                  <a:srgbClr val="FF0000"/>
                </a:solidFill>
              </a:rPr>
              <a:t>dynamic queries</a:t>
            </a:r>
            <a:r>
              <a:rPr lang="en-US" dirty="0" smtClean="0"/>
              <a:t>.</a:t>
            </a:r>
          </a:p>
          <a:p>
            <a:pPr lvl="1"/>
            <a:r>
              <a:rPr lang="en-US" dirty="0"/>
              <a:t>You now have a new ADO.NET provider in E-SQL, which is a sophisticated query engine that can be used to query your data from the conceptual </a:t>
            </a:r>
            <a:r>
              <a:rPr lang="en-US" dirty="0" smtClean="0"/>
              <a:t>model.</a:t>
            </a:r>
          </a:p>
          <a:p>
            <a:pPr lvl="1"/>
            <a:r>
              <a:rPr lang="en-US" dirty="0" smtClean="0"/>
              <a:t>It </a:t>
            </a:r>
            <a:r>
              <a:rPr lang="en-US" dirty="0"/>
              <a:t>should be noted, however, that both LINQ and E-SQL queries are converted into canonical command trees that are in turn translated into database-specific query statements based on the underlying database provider in use, as shown in the </a:t>
            </a:r>
            <a:r>
              <a:rPr lang="en-US" dirty="0" smtClean="0">
                <a:solidFill>
                  <a:srgbClr val="FF0000"/>
                </a:solidFill>
              </a:rPr>
              <a:t>Figure 5-1</a:t>
            </a:r>
            <a:r>
              <a:rPr lang="en-US" dirty="0" smtClean="0"/>
              <a:t>.</a:t>
            </a:r>
          </a:p>
          <a:p>
            <a:pPr lvl="1"/>
            <a:r>
              <a:rPr lang="en-US" dirty="0"/>
              <a:t>We will now take a quick look at the features of E-SQL before we delve deep into this language</a:t>
            </a:r>
            <a:r>
              <a:rPr lang="en-US" dirty="0" smtClean="0"/>
              <a:t>.</a:t>
            </a:r>
            <a:endParaRPr lang="en-US" dirty="0"/>
          </a:p>
        </p:txBody>
      </p:sp>
      <p:sp>
        <p:nvSpPr>
          <p:cNvPr id="3" name="Date Placeholder 2"/>
          <p:cNvSpPr>
            <a:spLocks noGrp="1"/>
          </p:cNvSpPr>
          <p:nvPr>
            <p:ph type="dt" sz="half" idx="2"/>
          </p:nvPr>
        </p:nvSpPr>
        <p:spPr/>
        <p:txBody>
          <a:bodyPr/>
          <a:lstStyle/>
          <a:p>
            <a:fld id="{B392CFF8-18FD-41D6-AA96-7EAF650DC08F}"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205</a:t>
            </a:fld>
            <a:endParaRPr lang="en-US"/>
          </a:p>
        </p:txBody>
      </p:sp>
    </p:spTree>
    <p:extLst>
      <p:ext uri="{BB962C8B-B14F-4D97-AF65-F5344CB8AC3E}">
        <p14:creationId xmlns:p14="http://schemas.microsoft.com/office/powerpoint/2010/main" val="418143500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5-1</a:t>
            </a:r>
            <a:endParaRPr lang="en-US" dirty="0"/>
          </a:p>
        </p:txBody>
      </p:sp>
      <p:sp>
        <p:nvSpPr>
          <p:cNvPr id="4" name="Date Placeholder 3"/>
          <p:cNvSpPr>
            <a:spLocks noGrp="1"/>
          </p:cNvSpPr>
          <p:nvPr>
            <p:ph type="dt" sz="half" idx="2"/>
          </p:nvPr>
        </p:nvSpPr>
        <p:spPr/>
        <p:txBody>
          <a:bodyPr/>
          <a:lstStyle/>
          <a:p>
            <a:fld id="{4C7D27B3-A7EB-4AD1-A2B7-EB28F67828E5}" type="datetime1">
              <a:rPr lang="en-US" smtClean="0"/>
              <a:t>5/7/2018</a:t>
            </a:fld>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206</a:t>
            </a:fld>
            <a:endParaRPr lang="en-US" dirty="0"/>
          </a:p>
        </p:txBody>
      </p:sp>
      <p:pic>
        <p:nvPicPr>
          <p:cNvPr id="6" name="Picture 5"/>
          <p:cNvPicPr>
            <a:picLocks noChangeAspect="1"/>
          </p:cNvPicPr>
          <p:nvPr/>
        </p:nvPicPr>
        <p:blipFill>
          <a:blip r:embed="rId2"/>
          <a:stretch>
            <a:fillRect/>
          </a:stretch>
        </p:blipFill>
        <p:spPr>
          <a:xfrm>
            <a:off x="152400" y="1254033"/>
            <a:ext cx="4195241" cy="4813663"/>
          </a:xfrm>
          <a:prstGeom prst="rect">
            <a:avLst/>
          </a:prstGeom>
          <a:ln>
            <a:solidFill>
              <a:schemeClr val="accent1"/>
            </a:solidFill>
          </a:ln>
        </p:spPr>
      </p:pic>
    </p:spTree>
    <p:extLst>
      <p:ext uri="{BB962C8B-B14F-4D97-AF65-F5344CB8AC3E}">
        <p14:creationId xmlns:p14="http://schemas.microsoft.com/office/powerpoint/2010/main" val="189294892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Features of </a:t>
            </a:r>
            <a:r>
              <a:rPr lang="en-US" dirty="0" smtClean="0"/>
              <a:t>E-SQL</a:t>
            </a:r>
            <a:endParaRPr lang="en-US" dirty="0"/>
          </a:p>
        </p:txBody>
      </p:sp>
      <p:sp>
        <p:nvSpPr>
          <p:cNvPr id="9" name="Content Placeholder 8"/>
          <p:cNvSpPr>
            <a:spLocks noGrp="1"/>
          </p:cNvSpPr>
          <p:nvPr>
            <p:ph idx="1"/>
          </p:nvPr>
        </p:nvSpPr>
        <p:spPr/>
        <p:txBody>
          <a:bodyPr/>
          <a:lstStyle/>
          <a:p>
            <a:r>
              <a:rPr lang="en-US" dirty="0"/>
              <a:t>These are the features of </a:t>
            </a:r>
            <a:r>
              <a:rPr lang="en-US" dirty="0" smtClean="0"/>
              <a:t>E-SQL:</a:t>
            </a:r>
          </a:p>
          <a:p>
            <a:pPr lvl="2"/>
            <a:r>
              <a:rPr lang="en-US" dirty="0" smtClean="0"/>
              <a:t>Provider </a:t>
            </a:r>
            <a:r>
              <a:rPr lang="en-US" dirty="0"/>
              <a:t>neutrality: E-SQL is independent of the underlying ADO.NET data provider in use because it works on top of the conceptual </a:t>
            </a:r>
            <a:r>
              <a:rPr lang="en-US" dirty="0" smtClean="0"/>
              <a:t>model.</a:t>
            </a:r>
          </a:p>
          <a:p>
            <a:pPr lvl="2"/>
            <a:r>
              <a:rPr lang="en-US" dirty="0" smtClean="0"/>
              <a:t>SQL </a:t>
            </a:r>
            <a:r>
              <a:rPr lang="en-US" dirty="0"/>
              <a:t>like: The syntax of E-SQL statements resemble </a:t>
            </a:r>
            <a:r>
              <a:rPr lang="en-US" dirty="0" smtClean="0"/>
              <a:t>T-SQL.</a:t>
            </a:r>
          </a:p>
          <a:p>
            <a:pPr lvl="2"/>
            <a:r>
              <a:rPr lang="en-US" dirty="0" smtClean="0"/>
              <a:t>Expressive </a:t>
            </a:r>
            <a:r>
              <a:rPr lang="en-US" dirty="0"/>
              <a:t>with support for entities and types: You can write your E-SQL queries in terms of EDM </a:t>
            </a:r>
            <a:r>
              <a:rPr lang="en-US" dirty="0" smtClean="0"/>
              <a:t>abstractions.</a:t>
            </a:r>
          </a:p>
          <a:p>
            <a:pPr lvl="2"/>
            <a:r>
              <a:rPr lang="en-US" dirty="0" smtClean="0"/>
              <a:t>Composable </a:t>
            </a:r>
            <a:r>
              <a:rPr lang="en-US" dirty="0"/>
              <a:t>and orthogonal: You can use a subquery wherever you have support for an expression of that type. The subqueries are all treated uniformly regardless of where they have been used</a:t>
            </a:r>
            <a:r>
              <a:rPr lang="en-US" dirty="0" smtClean="0"/>
              <a:t>.</a:t>
            </a:r>
          </a:p>
          <a:p>
            <a:pPr lvl="1"/>
            <a:r>
              <a:rPr lang="en-US" dirty="0"/>
              <a:t>In the sections that follow, we will take a look at the E-SQL language in </a:t>
            </a:r>
            <a:r>
              <a:rPr lang="en-US" dirty="0" smtClean="0"/>
              <a:t>depth.</a:t>
            </a:r>
          </a:p>
          <a:p>
            <a:pPr lvl="1"/>
            <a:r>
              <a:rPr lang="en-US" dirty="0" smtClean="0"/>
              <a:t>We </a:t>
            </a:r>
            <a:r>
              <a:rPr lang="en-US" dirty="0"/>
              <a:t>will discuss the following </a:t>
            </a:r>
            <a:r>
              <a:rPr lang="en-US" dirty="0" smtClean="0"/>
              <a:t>points:</a:t>
            </a:r>
          </a:p>
          <a:p>
            <a:pPr lvl="2"/>
            <a:r>
              <a:rPr lang="en-US" dirty="0" smtClean="0"/>
              <a:t>Operators</a:t>
            </a:r>
          </a:p>
          <a:p>
            <a:pPr lvl="2"/>
            <a:r>
              <a:rPr lang="en-US" dirty="0" smtClean="0"/>
              <a:t>Expressions</a:t>
            </a:r>
          </a:p>
          <a:p>
            <a:pPr lvl="2"/>
            <a:r>
              <a:rPr lang="en-US" dirty="0" smtClean="0"/>
              <a:t>Identifiers </a:t>
            </a:r>
          </a:p>
          <a:p>
            <a:pPr lvl="2"/>
            <a:r>
              <a:rPr lang="en-US" dirty="0" smtClean="0"/>
              <a:t>Variables</a:t>
            </a:r>
          </a:p>
          <a:p>
            <a:pPr lvl="2"/>
            <a:r>
              <a:rPr lang="en-US" dirty="0" smtClean="0"/>
              <a:t>Parameters</a:t>
            </a:r>
          </a:p>
          <a:p>
            <a:pPr lvl="2"/>
            <a:r>
              <a:rPr lang="en-US" dirty="0" smtClean="0"/>
              <a:t>Canonical functions</a:t>
            </a:r>
            <a:endParaRPr lang="en-US" dirty="0"/>
          </a:p>
        </p:txBody>
      </p:sp>
      <p:sp>
        <p:nvSpPr>
          <p:cNvPr id="3" name="Date Placeholder 2"/>
          <p:cNvSpPr>
            <a:spLocks noGrp="1"/>
          </p:cNvSpPr>
          <p:nvPr>
            <p:ph type="dt" sz="half" idx="2"/>
          </p:nvPr>
        </p:nvSpPr>
        <p:spPr/>
        <p:txBody>
          <a:bodyPr/>
          <a:lstStyle/>
          <a:p>
            <a:fld id="{F4517BEE-ED07-47A8-96E6-03134D92F5C1}"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207</a:t>
            </a:fld>
            <a:endParaRPr lang="en-US"/>
          </a:p>
        </p:txBody>
      </p:sp>
    </p:spTree>
    <p:extLst>
      <p:ext uri="{BB962C8B-B14F-4D97-AF65-F5344CB8AC3E}">
        <p14:creationId xmlns:p14="http://schemas.microsoft.com/office/powerpoint/2010/main" val="238977976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Operations in E-SQL</a:t>
            </a:r>
            <a:endParaRPr lang="en-US" dirty="0"/>
          </a:p>
        </p:txBody>
      </p:sp>
      <p:sp>
        <p:nvSpPr>
          <p:cNvPr id="9" name="Content Placeholder 8"/>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fld id="{A021260E-C9E0-406B-AD4E-38F21115AD9C}"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208</a:t>
            </a:fld>
            <a:endParaRPr lang="en-US"/>
          </a:p>
        </p:txBody>
      </p:sp>
    </p:spTree>
    <p:extLst>
      <p:ext uri="{BB962C8B-B14F-4D97-AF65-F5344CB8AC3E}">
        <p14:creationId xmlns:p14="http://schemas.microsoft.com/office/powerpoint/2010/main" val="234668299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Expressions in E-SQL</a:t>
            </a:r>
            <a:endParaRPr lang="en-US" dirty="0"/>
          </a:p>
        </p:txBody>
      </p:sp>
      <p:sp>
        <p:nvSpPr>
          <p:cNvPr id="9" name="Content Placeholder 8"/>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fld id="{96BBD64D-87F3-4FF9-8A8D-D572D3A02E7F}"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209</a:t>
            </a:fld>
            <a:endParaRPr lang="en-US"/>
          </a:p>
        </p:txBody>
      </p:sp>
    </p:spTree>
    <p:extLst>
      <p:ext uri="{BB962C8B-B14F-4D97-AF65-F5344CB8AC3E}">
        <p14:creationId xmlns:p14="http://schemas.microsoft.com/office/powerpoint/2010/main" val="1082879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dirty="0">
                <a:solidFill>
                  <a:schemeClr val="bg1"/>
                </a:solidFill>
              </a:rPr>
              <a:t>A comparative analysis of </a:t>
            </a:r>
            <a:r>
              <a:rPr lang="en-US" dirty="0" smtClean="0">
                <a:solidFill>
                  <a:schemeClr val="bg1"/>
                </a:solidFill>
              </a:rPr>
              <a:t>EF and </a:t>
            </a:r>
            <a:r>
              <a:rPr lang="en-US" dirty="0">
                <a:solidFill>
                  <a:schemeClr val="bg1"/>
                </a:solidFill>
              </a:rPr>
              <a:t>other ORM </a:t>
            </a:r>
            <a:r>
              <a:rPr lang="en-US" dirty="0" smtClean="0">
                <a:solidFill>
                  <a:schemeClr val="bg1"/>
                </a:solidFill>
              </a:rPr>
              <a:t>tools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57200">
              <a:buFont typeface="Wingdings" panose="05000000000000000000" pitchFamily="2" charset="2"/>
              <a:buChar char="§"/>
            </a:pPr>
            <a:r>
              <a:rPr lang="en-US" sz="2000" dirty="0" smtClean="0"/>
              <a:t>The code in </a:t>
            </a:r>
            <a:r>
              <a:rPr lang="en-US" sz="2000" dirty="0">
                <a:solidFill>
                  <a:srgbClr val="FF0000"/>
                </a:solidFill>
              </a:rPr>
              <a:t>Listing </a:t>
            </a:r>
            <a:r>
              <a:rPr lang="en-US" sz="2000" dirty="0" smtClean="0">
                <a:solidFill>
                  <a:srgbClr val="FF0000"/>
                </a:solidFill>
              </a:rPr>
              <a:t>1-3</a:t>
            </a:r>
            <a:r>
              <a:rPr lang="en-US" sz="2000" dirty="0" smtClean="0"/>
              <a:t> </a:t>
            </a:r>
            <a:r>
              <a:rPr lang="en-US" sz="2000" dirty="0"/>
              <a:t>illustrates how you can create a </a:t>
            </a:r>
            <a:r>
              <a:rPr lang="en-US" sz="2000" dirty="0">
                <a:solidFill>
                  <a:srgbClr val="FF0000"/>
                </a:solidFill>
              </a:rPr>
              <a:t>data gateway</a:t>
            </a:r>
            <a:r>
              <a:rPr lang="en-US" sz="2000" dirty="0"/>
              <a:t> for the User entity </a:t>
            </a:r>
            <a:r>
              <a:rPr lang="en-US" sz="2000" dirty="0" smtClean="0"/>
              <a:t>class.</a:t>
            </a:r>
          </a:p>
          <a:p>
            <a:pPr marL="457200">
              <a:buFont typeface="Wingdings" panose="05000000000000000000" pitchFamily="2" charset="2"/>
              <a:buChar char="§"/>
            </a:pPr>
            <a:r>
              <a:rPr lang="en-US" sz="2000" dirty="0"/>
              <a:t>Note that you can make a call to DataManager.OpenSession</a:t>
            </a:r>
            <a:r>
              <a:rPr lang="en-US" sz="2000" dirty="0" smtClean="0"/>
              <a:t>( ) </a:t>
            </a:r>
            <a:r>
              <a:rPr lang="en-US" sz="2000" dirty="0"/>
              <a:t>to open the database connectivity session</a:t>
            </a:r>
            <a:r>
              <a:rPr lang="en-US" sz="2000" dirty="0" smtClean="0"/>
              <a:t>.</a:t>
            </a:r>
            <a:endParaRPr lang="en-US" sz="2000" dirty="0"/>
          </a:p>
        </p:txBody>
      </p:sp>
      <p:sp>
        <p:nvSpPr>
          <p:cNvPr id="3" name="Date Placeholder 2"/>
          <p:cNvSpPr>
            <a:spLocks noGrp="1"/>
          </p:cNvSpPr>
          <p:nvPr>
            <p:ph type="dt" sz="half" idx="2"/>
          </p:nvPr>
        </p:nvSpPr>
        <p:spPr/>
        <p:txBody>
          <a:bodyPr/>
          <a:lstStyle/>
          <a:p>
            <a:fld id="{689B46D1-E90C-4536-A214-4DA45676C5CF}"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21</a:t>
            </a:fld>
            <a:endParaRPr lang="en-US"/>
          </a:p>
        </p:txBody>
      </p:sp>
    </p:spTree>
    <p:extLst>
      <p:ext uri="{BB962C8B-B14F-4D97-AF65-F5344CB8AC3E}">
        <p14:creationId xmlns:p14="http://schemas.microsoft.com/office/powerpoint/2010/main" val="3166452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sz="3800" dirty="0"/>
              <a:t>Identifiers, variables, parameters, and types in </a:t>
            </a:r>
            <a:r>
              <a:rPr lang="en-US" sz="3800" dirty="0" smtClean="0"/>
              <a:t>E-SQL</a:t>
            </a:r>
            <a:endParaRPr lang="en-US" sz="3800" dirty="0"/>
          </a:p>
        </p:txBody>
      </p:sp>
      <p:sp>
        <p:nvSpPr>
          <p:cNvPr id="9" name="Content Placeholder 8"/>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fld id="{739ADFC3-F0F3-448D-B36E-03776C482C4D}"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210</a:t>
            </a:fld>
            <a:endParaRPr lang="en-US"/>
          </a:p>
        </p:txBody>
      </p:sp>
    </p:spTree>
    <p:extLst>
      <p:ext uri="{BB962C8B-B14F-4D97-AF65-F5344CB8AC3E}">
        <p14:creationId xmlns:p14="http://schemas.microsoft.com/office/powerpoint/2010/main" val="323964128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Canonical functions in E-SQL</a:t>
            </a:r>
            <a:endParaRPr lang="en-US" dirty="0"/>
          </a:p>
        </p:txBody>
      </p:sp>
      <p:sp>
        <p:nvSpPr>
          <p:cNvPr id="9" name="Content Placeholder 8"/>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fld id="{83CC99BE-4B64-4271-9DE8-7905AE8B3776}"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211</a:t>
            </a:fld>
            <a:endParaRPr lang="en-US"/>
          </a:p>
        </p:txBody>
      </p:sp>
    </p:spTree>
    <p:extLst>
      <p:ext uri="{BB962C8B-B14F-4D97-AF65-F5344CB8AC3E}">
        <p14:creationId xmlns:p14="http://schemas.microsoft.com/office/powerpoint/2010/main" val="135002150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it-IT" dirty="0">
                <a:solidFill>
                  <a:schemeClr val="bg1"/>
                </a:solidFill>
              </a:rPr>
              <a:t>Data paging using </a:t>
            </a:r>
            <a:r>
              <a:rPr lang="it-IT" dirty="0" smtClean="0">
                <a:solidFill>
                  <a:schemeClr val="bg1"/>
                </a:solidFill>
              </a:rPr>
              <a:t>E-SQL</a:t>
            </a:r>
            <a:endParaRPr lang="en-US" dirty="0">
              <a:solidFill>
                <a:schemeClr val="bg1"/>
              </a:solidFill>
            </a:endParaRPr>
          </a:p>
        </p:txBody>
      </p:sp>
      <p:sp>
        <p:nvSpPr>
          <p:cNvPr id="9" name="Content Placeholder 8"/>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fld id="{B596227F-C964-4273-BCE5-579432444B26}"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212</a:t>
            </a:fld>
            <a:endParaRPr lang="en-US"/>
          </a:p>
        </p:txBody>
      </p:sp>
    </p:spTree>
    <p:extLst>
      <p:ext uri="{BB962C8B-B14F-4D97-AF65-F5344CB8AC3E}">
        <p14:creationId xmlns:p14="http://schemas.microsoft.com/office/powerpoint/2010/main" val="327862719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Working with the ADO.NET Entity </a:t>
            </a:r>
            <a:r>
              <a:rPr lang="en-US" dirty="0" smtClean="0">
                <a:solidFill>
                  <a:schemeClr val="bg1"/>
                </a:solidFill>
              </a:rPr>
              <a:t>Client</a:t>
            </a:r>
            <a:endParaRPr lang="en-US" dirty="0">
              <a:solidFill>
                <a:schemeClr val="bg1"/>
              </a:solidFill>
            </a:endParaRPr>
          </a:p>
        </p:txBody>
      </p:sp>
      <p:sp>
        <p:nvSpPr>
          <p:cNvPr id="9" name="Content Placeholder 8"/>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fld id="{49685484-1212-47A9-BA9A-36122DE32E7B}"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213</a:t>
            </a:fld>
            <a:endParaRPr lang="en-US"/>
          </a:p>
        </p:txBody>
      </p:sp>
    </p:spTree>
    <p:extLst>
      <p:ext uri="{BB962C8B-B14F-4D97-AF65-F5344CB8AC3E}">
        <p14:creationId xmlns:p14="http://schemas.microsoft.com/office/powerpoint/2010/main" val="276514762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Let's get into </a:t>
            </a:r>
            <a:r>
              <a:rPr lang="en-US" dirty="0" smtClean="0"/>
              <a:t>action</a:t>
            </a:r>
            <a:endParaRPr lang="en-US" dirty="0"/>
          </a:p>
        </p:txBody>
      </p:sp>
      <p:sp>
        <p:nvSpPr>
          <p:cNvPr id="9" name="Content Placeholder 8"/>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fld id="{FFC95BDA-09B7-49DE-B691-3D725AFBEAEF}"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214</a:t>
            </a:fld>
            <a:endParaRPr lang="en-US"/>
          </a:p>
        </p:txBody>
      </p:sp>
    </p:spTree>
    <p:extLst>
      <p:ext uri="{BB962C8B-B14F-4D97-AF65-F5344CB8AC3E}">
        <p14:creationId xmlns:p14="http://schemas.microsoft.com/office/powerpoint/2010/main" val="113631539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Building the connection </a:t>
            </a:r>
            <a:r>
              <a:rPr lang="en-US" dirty="0" smtClean="0"/>
              <a:t>string</a:t>
            </a:r>
            <a:endParaRPr lang="en-US" dirty="0"/>
          </a:p>
        </p:txBody>
      </p:sp>
      <p:sp>
        <p:nvSpPr>
          <p:cNvPr id="9" name="Content Placeholder 8"/>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fld id="{C78C25EE-4D31-46B9-AEB2-914591CCE922}"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215</a:t>
            </a:fld>
            <a:endParaRPr lang="en-US"/>
          </a:p>
        </p:txBody>
      </p:sp>
    </p:spTree>
    <p:extLst>
      <p:ext uri="{BB962C8B-B14F-4D97-AF65-F5344CB8AC3E}">
        <p14:creationId xmlns:p14="http://schemas.microsoft.com/office/powerpoint/2010/main" val="1790762600"/>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Creating an entity </a:t>
            </a:r>
            <a:r>
              <a:rPr lang="en-US" dirty="0" smtClean="0"/>
              <a:t>connection</a:t>
            </a:r>
            <a:endParaRPr lang="en-US" dirty="0"/>
          </a:p>
        </p:txBody>
      </p:sp>
      <p:sp>
        <p:nvSpPr>
          <p:cNvPr id="9" name="Content Placeholder 8"/>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fld id="{976F05C7-5AC4-46A0-8CED-3F702B80E427}"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216</a:t>
            </a:fld>
            <a:endParaRPr lang="en-US"/>
          </a:p>
        </p:txBody>
      </p:sp>
    </p:spTree>
    <p:extLst>
      <p:ext uri="{BB962C8B-B14F-4D97-AF65-F5344CB8AC3E}">
        <p14:creationId xmlns:p14="http://schemas.microsoft.com/office/powerpoint/2010/main" val="2467274829"/>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Opening the connection</a:t>
            </a:r>
            <a:endParaRPr lang="en-US" dirty="0"/>
          </a:p>
        </p:txBody>
      </p:sp>
      <p:sp>
        <p:nvSpPr>
          <p:cNvPr id="9" name="Content Placeholder 8"/>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fld id="{A10E60EE-E153-4E0C-B781-A34AA97C6045}"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217</a:t>
            </a:fld>
            <a:endParaRPr lang="en-US"/>
          </a:p>
        </p:txBody>
      </p:sp>
    </p:spTree>
    <p:extLst>
      <p:ext uri="{BB962C8B-B14F-4D97-AF65-F5344CB8AC3E}">
        <p14:creationId xmlns:p14="http://schemas.microsoft.com/office/powerpoint/2010/main" val="379319091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Executing queries using the entity </a:t>
            </a:r>
            <a:r>
              <a:rPr lang="en-US" dirty="0" smtClean="0"/>
              <a:t>command</a:t>
            </a:r>
            <a:endParaRPr lang="en-US" dirty="0"/>
          </a:p>
        </p:txBody>
      </p:sp>
      <p:sp>
        <p:nvSpPr>
          <p:cNvPr id="9" name="Content Placeholder 8"/>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fld id="{658513E7-F377-428F-B5DB-74F1F41CAB62}"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218</a:t>
            </a:fld>
            <a:endParaRPr lang="en-US"/>
          </a:p>
        </p:txBody>
      </p:sp>
    </p:spTree>
    <p:extLst>
      <p:ext uri="{BB962C8B-B14F-4D97-AF65-F5344CB8AC3E}">
        <p14:creationId xmlns:p14="http://schemas.microsoft.com/office/powerpoint/2010/main" val="1899455274"/>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Closing the connection</a:t>
            </a:r>
            <a:endParaRPr lang="en-US" dirty="0"/>
          </a:p>
        </p:txBody>
      </p:sp>
      <p:sp>
        <p:nvSpPr>
          <p:cNvPr id="9" name="Content Placeholder 8"/>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fld id="{F4260583-AC8C-45FC-B9DC-E164A9FE8368}"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219</a:t>
            </a:fld>
            <a:endParaRPr lang="en-US"/>
          </a:p>
        </p:txBody>
      </p:sp>
    </p:spTree>
    <p:extLst>
      <p:ext uri="{BB962C8B-B14F-4D97-AF65-F5344CB8AC3E}">
        <p14:creationId xmlns:p14="http://schemas.microsoft.com/office/powerpoint/2010/main" val="28748543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1-1 || 1-2</a:t>
            </a:r>
            <a:endParaRPr lang="en-US" dirty="0"/>
          </a:p>
        </p:txBody>
      </p:sp>
      <p:sp>
        <p:nvSpPr>
          <p:cNvPr id="3" name="Date Placeholder 2"/>
          <p:cNvSpPr>
            <a:spLocks noGrp="1"/>
          </p:cNvSpPr>
          <p:nvPr>
            <p:ph type="dt" sz="half" idx="2"/>
          </p:nvPr>
        </p:nvSpPr>
        <p:spPr/>
        <p:txBody>
          <a:bodyPr/>
          <a:lstStyle/>
          <a:p>
            <a:fld id="{5357F546-8D6D-4AC5-A058-0D0F2F4D7BAE}" type="datetime1">
              <a:rPr lang="en-US" smtClean="0"/>
              <a:t>5/7/2018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22</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50590"/>
            <a:ext cx="5918121" cy="2209800"/>
          </a:xfrm>
          <a:prstGeom prst="rect">
            <a:avLst/>
          </a:prstGeom>
          <a:ln>
            <a:solidFill>
              <a:schemeClr val="accent1"/>
            </a:solidFill>
          </a:ln>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83672" y="1250590"/>
            <a:ext cx="5655928" cy="3432915"/>
          </a:xfrm>
          <a:prstGeom prst="rect">
            <a:avLst/>
          </a:prstGeom>
          <a:ln>
            <a:solidFill>
              <a:schemeClr val="accent1"/>
            </a:solidFill>
          </a:ln>
        </p:spPr>
      </p:pic>
    </p:spTree>
    <p:extLst>
      <p:ext uri="{BB962C8B-B14F-4D97-AF65-F5344CB8AC3E}">
        <p14:creationId xmlns:p14="http://schemas.microsoft.com/office/powerpoint/2010/main" val="420779447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Other operations with </a:t>
            </a:r>
            <a:r>
              <a:rPr lang="en-US" dirty="0" smtClean="0">
                <a:solidFill>
                  <a:schemeClr val="bg1"/>
                </a:solidFill>
              </a:rPr>
              <a:t>E-SQL</a:t>
            </a:r>
            <a:endParaRPr lang="en-US" dirty="0">
              <a:solidFill>
                <a:schemeClr val="bg1"/>
              </a:solidFill>
            </a:endParaRPr>
          </a:p>
        </p:txBody>
      </p:sp>
      <p:sp>
        <p:nvSpPr>
          <p:cNvPr id="9" name="Content Placeholder 8"/>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fld id="{2FD1949B-0458-4B8E-8E05-4CDC7BBAB6F7}"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220</a:t>
            </a:fld>
            <a:endParaRPr lang="en-US"/>
          </a:p>
        </p:txBody>
      </p:sp>
    </p:spTree>
    <p:extLst>
      <p:ext uri="{BB962C8B-B14F-4D97-AF65-F5344CB8AC3E}">
        <p14:creationId xmlns:p14="http://schemas.microsoft.com/office/powerpoint/2010/main" val="40271767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Inserting a record using </a:t>
            </a:r>
            <a:r>
              <a:rPr lang="en-US" dirty="0" smtClean="0"/>
              <a:t>E-SQL</a:t>
            </a:r>
            <a:endParaRPr lang="en-US" dirty="0"/>
          </a:p>
        </p:txBody>
      </p:sp>
      <p:sp>
        <p:nvSpPr>
          <p:cNvPr id="9" name="Content Placeholder 8"/>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fld id="{89A17870-5786-4AE6-A2BA-983294FBDE59}"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221</a:t>
            </a:fld>
            <a:endParaRPr lang="en-US"/>
          </a:p>
        </p:txBody>
      </p:sp>
    </p:spTree>
    <p:extLst>
      <p:ext uri="{BB962C8B-B14F-4D97-AF65-F5344CB8AC3E}">
        <p14:creationId xmlns:p14="http://schemas.microsoft.com/office/powerpoint/2010/main" val="268917869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Inserting a record with a foreign key </a:t>
            </a:r>
            <a:r>
              <a:rPr lang="en-US" dirty="0" smtClean="0"/>
              <a:t>constraint</a:t>
            </a:r>
            <a:endParaRPr lang="en-US" dirty="0"/>
          </a:p>
        </p:txBody>
      </p:sp>
      <p:sp>
        <p:nvSpPr>
          <p:cNvPr id="9" name="Content Placeholder 8"/>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fld id="{2B5B6F73-49F2-4E8D-B039-5537221B1D08}"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222</a:t>
            </a:fld>
            <a:endParaRPr lang="en-US"/>
          </a:p>
        </p:txBody>
      </p:sp>
    </p:spTree>
    <p:extLst>
      <p:ext uri="{BB962C8B-B14F-4D97-AF65-F5344CB8AC3E}">
        <p14:creationId xmlns:p14="http://schemas.microsoft.com/office/powerpoint/2010/main" val="153302484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Retrieving native SQL from </a:t>
            </a:r>
            <a:r>
              <a:rPr lang="en-US" dirty="0" smtClean="0"/>
              <a:t>EntityCommand</a:t>
            </a:r>
            <a:endParaRPr lang="en-US" dirty="0"/>
          </a:p>
        </p:txBody>
      </p:sp>
      <p:sp>
        <p:nvSpPr>
          <p:cNvPr id="9" name="Content Placeholder 8"/>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fld id="{770A8F46-C062-4168-8629-8623F1EF344C}"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223</a:t>
            </a:fld>
            <a:endParaRPr lang="en-US"/>
          </a:p>
        </p:txBody>
      </p:sp>
    </p:spTree>
    <p:extLst>
      <p:ext uri="{BB962C8B-B14F-4D97-AF65-F5344CB8AC3E}">
        <p14:creationId xmlns:p14="http://schemas.microsoft.com/office/powerpoint/2010/main" val="283791171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fr-FR"/>
              <a:t>Transaction management in </a:t>
            </a:r>
            <a:r>
              <a:rPr lang="fr-FR" smtClean="0"/>
              <a:t>E-SQL</a:t>
            </a:r>
            <a:endParaRPr lang="en-US" dirty="0"/>
          </a:p>
        </p:txBody>
      </p:sp>
      <p:sp>
        <p:nvSpPr>
          <p:cNvPr id="9" name="Content Placeholder 8"/>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fld id="{A34EF4E1-C9FB-408C-89A5-7F5860A25A32}"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224</a:t>
            </a:fld>
            <a:endParaRPr lang="en-US"/>
          </a:p>
        </p:txBody>
      </p:sp>
    </p:spTree>
    <p:extLst>
      <p:ext uri="{BB962C8B-B14F-4D97-AF65-F5344CB8AC3E}">
        <p14:creationId xmlns:p14="http://schemas.microsoft.com/office/powerpoint/2010/main" val="281099068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Deferred, eager, and lazy </a:t>
            </a:r>
            <a:r>
              <a:rPr lang="en-US" dirty="0" smtClean="0">
                <a:solidFill>
                  <a:schemeClr val="bg1"/>
                </a:solidFill>
              </a:rPr>
              <a:t>loading</a:t>
            </a:r>
            <a:endParaRPr lang="en-US" dirty="0">
              <a:solidFill>
                <a:schemeClr val="bg1"/>
              </a:solidFill>
            </a:endParaRPr>
          </a:p>
        </p:txBody>
      </p:sp>
      <p:sp>
        <p:nvSpPr>
          <p:cNvPr id="9" name="Content Placeholder 8"/>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fld id="{84B520A6-4094-4D28-99B6-F47E76A3363E}"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225</a:t>
            </a:fld>
            <a:endParaRPr lang="en-US"/>
          </a:p>
        </p:txBody>
      </p:sp>
    </p:spTree>
    <p:extLst>
      <p:ext uri="{BB962C8B-B14F-4D97-AF65-F5344CB8AC3E}">
        <p14:creationId xmlns:p14="http://schemas.microsoft.com/office/powerpoint/2010/main" val="81319828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a:t>Working with LINQ to Entities</a:t>
            </a:r>
          </a:p>
        </p:txBody>
      </p:sp>
      <p:sp>
        <p:nvSpPr>
          <p:cNvPr id="4" name="Date Placeholder 3"/>
          <p:cNvSpPr>
            <a:spLocks noGrp="1"/>
          </p:cNvSpPr>
          <p:nvPr>
            <p:ph type="dt" sz="half" idx="2"/>
          </p:nvPr>
        </p:nvSpPr>
        <p:spPr/>
        <p:txBody>
          <a:bodyPr/>
          <a:lstStyle/>
          <a:p>
            <a:fld id="{0B708A88-F470-46B0-8273-12D7FCD17C6B}" type="datetime1">
              <a:rPr lang="en-US" smtClean="0"/>
              <a:t>5/7/2018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226</a:t>
            </a:fld>
            <a:endParaRPr lang="en-US"/>
          </a:p>
        </p:txBody>
      </p:sp>
      <p:sp>
        <p:nvSpPr>
          <p:cNvPr id="10" name="Text Placeholder 9"/>
          <p:cNvSpPr>
            <a:spLocks noGrp="1"/>
          </p:cNvSpPr>
          <p:nvPr>
            <p:ph type="body" sz="quarter" idx="16"/>
          </p:nvPr>
        </p:nvSpPr>
        <p:spPr/>
        <p:txBody>
          <a:bodyPr/>
          <a:lstStyle/>
          <a:p>
            <a:r>
              <a:rPr lang="en-US" dirty="0" smtClean="0"/>
              <a:t>6</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743950" y="4697996"/>
            <a:ext cx="3114675" cy="1809750"/>
          </a:xfrm>
          <a:prstGeom prst="rect">
            <a:avLst/>
          </a:prstGeom>
          <a:ln>
            <a:solidFill>
              <a:schemeClr val="accent1"/>
            </a:solidFill>
          </a:ln>
        </p:spPr>
      </p:pic>
    </p:spTree>
    <p:extLst>
      <p:ext uri="{BB962C8B-B14F-4D97-AF65-F5344CB8AC3E}">
        <p14:creationId xmlns:p14="http://schemas.microsoft.com/office/powerpoint/2010/main" val="3664096959"/>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03330" y="2840092"/>
            <a:ext cx="5555295" cy="3667654"/>
          </a:xfrm>
          <a:prstGeom prst="rect">
            <a:avLst/>
          </a:prstGeom>
          <a:ln>
            <a:solidFill>
              <a:schemeClr val="accent1"/>
            </a:solidFill>
          </a:ln>
        </p:spPr>
      </p:pic>
      <p:sp>
        <p:nvSpPr>
          <p:cNvPr id="8" name="Text Placeholder 7"/>
          <p:cNvSpPr>
            <a:spLocks noGrp="1"/>
          </p:cNvSpPr>
          <p:nvPr>
            <p:ph type="body" sz="quarter" idx="13"/>
          </p:nvPr>
        </p:nvSpPr>
        <p:spPr/>
        <p:txBody>
          <a:bodyPr/>
          <a:lstStyle/>
          <a:p>
            <a:r>
              <a:rPr lang="en-US" dirty="0"/>
              <a:t>Working with Object Services Layer</a:t>
            </a:r>
          </a:p>
        </p:txBody>
      </p:sp>
      <p:sp>
        <p:nvSpPr>
          <p:cNvPr id="4" name="Date Placeholder 3"/>
          <p:cNvSpPr>
            <a:spLocks noGrp="1"/>
          </p:cNvSpPr>
          <p:nvPr>
            <p:ph type="dt" sz="half" idx="2"/>
          </p:nvPr>
        </p:nvSpPr>
        <p:spPr/>
        <p:txBody>
          <a:bodyPr/>
          <a:lstStyle/>
          <a:p>
            <a:fld id="{FECA2577-384E-4953-975C-EC52EB9EDE09}" type="datetime1">
              <a:rPr lang="en-US" smtClean="0"/>
              <a:t>5/7/2018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227</a:t>
            </a:fld>
            <a:endParaRPr lang="en-US"/>
          </a:p>
        </p:txBody>
      </p:sp>
      <p:sp>
        <p:nvSpPr>
          <p:cNvPr id="9" name="Text Placeholder 8"/>
          <p:cNvSpPr>
            <a:spLocks noGrp="1"/>
          </p:cNvSpPr>
          <p:nvPr>
            <p:ph type="body" sz="quarter" idx="16"/>
          </p:nvPr>
        </p:nvSpPr>
        <p:spPr/>
        <p:txBody>
          <a:bodyPr/>
          <a:lstStyle/>
          <a:p>
            <a:r>
              <a:rPr lang="en-US" dirty="0" smtClean="0"/>
              <a:t>7</a:t>
            </a:r>
            <a:endParaRPr lang="en-US" dirty="0"/>
          </a:p>
        </p:txBody>
      </p:sp>
    </p:spTree>
    <p:extLst>
      <p:ext uri="{BB962C8B-B14F-4D97-AF65-F5344CB8AC3E}">
        <p14:creationId xmlns:p14="http://schemas.microsoft.com/office/powerpoint/2010/main" val="983275356"/>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fld id="{00859A3F-9EB1-472C-9943-C2A07907E4C6}" type="datetime1">
              <a:rPr lang="en-US" smtClean="0"/>
              <a:t>5/7/2018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t>228</a:t>
            </a:fld>
            <a:endParaRPr lang="en-US"/>
          </a:p>
        </p:txBody>
      </p:sp>
      <p:graphicFrame>
        <p:nvGraphicFramePr>
          <p:cNvPr id="6" name="Table 5"/>
          <p:cNvGraphicFramePr>
            <a:graphicFrameLocks noGrp="1"/>
          </p:cNvGraphicFramePr>
          <p:nvPr>
            <p:extLst/>
          </p:nvPr>
        </p:nvGraphicFramePr>
        <p:xfrm>
          <a:off x="1155545" y="2351893"/>
          <a:ext cx="3208866" cy="1854200"/>
        </p:xfrm>
        <a:graphic>
          <a:graphicData uri="http://schemas.openxmlformats.org/drawingml/2006/table">
            <a:tbl>
              <a:tblPr bandRow="1">
                <a:tableStyleId>{69012ECD-51FC-41F1-AA8D-1B2483CD663E}</a:tableStyleId>
              </a:tblPr>
              <a:tblGrid>
                <a:gridCol w="3208866">
                  <a:extLst>
                    <a:ext uri="{9D8B030D-6E8A-4147-A177-3AD203B41FA5}">
                      <a16:colId xmlns:a16="http://schemas.microsoft.com/office/drawing/2014/main" val="4199222970"/>
                    </a:ext>
                  </a:extLst>
                </a:gridCol>
              </a:tblGrid>
              <a:tr h="370840">
                <a:tc>
                  <a:txBody>
                    <a:bodyPr/>
                    <a:lstStyle/>
                    <a:p>
                      <a:r>
                        <a:rPr lang="en-US" dirty="0" smtClean="0">
                          <a:latin typeface="Gill Sans MT" panose="020B0502020104020203" pitchFamily="34" charset="0"/>
                        </a:rPr>
                        <a:t>EF Version History</a:t>
                      </a:r>
                      <a:endParaRPr lang="en-US" dirty="0">
                        <a:latin typeface="Gill Sans MT" panose="020B0502020104020203" pitchFamily="34" charset="0"/>
                      </a:endParaRPr>
                    </a:p>
                  </a:txBody>
                  <a:tcPr/>
                </a:tc>
                <a:extLst>
                  <a:ext uri="{0D108BD9-81ED-4DB2-BD59-A6C34878D82A}">
                    <a16:rowId xmlns:a16="http://schemas.microsoft.com/office/drawing/2014/main" val="1817161940"/>
                  </a:ext>
                </a:extLst>
              </a:tr>
              <a:tr h="370840">
                <a:tc>
                  <a:txBody>
                    <a:bodyPr/>
                    <a:lstStyle/>
                    <a:p>
                      <a:r>
                        <a:rPr lang="en-US" dirty="0" smtClean="0">
                          <a:latin typeface="Gill Sans MT" panose="020B0502020104020203" pitchFamily="34" charset="0"/>
                        </a:rPr>
                        <a:t>.NET Framework Release</a:t>
                      </a:r>
                      <a:endParaRPr lang="en-US" dirty="0">
                        <a:latin typeface="Gill Sans MT" panose="020B0502020104020203" pitchFamily="34" charset="0"/>
                      </a:endParaRPr>
                    </a:p>
                  </a:txBody>
                  <a:tcPr/>
                </a:tc>
                <a:extLst>
                  <a:ext uri="{0D108BD9-81ED-4DB2-BD59-A6C34878D82A}">
                    <a16:rowId xmlns:a16="http://schemas.microsoft.com/office/drawing/2014/main" val="29547069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Gill Sans MT" panose="020B0502020104020203" pitchFamily="34" charset="0"/>
                        </a:rPr>
                        <a:t>Visual</a:t>
                      </a:r>
                      <a:r>
                        <a:rPr lang="en-US" baseline="0" dirty="0" smtClean="0">
                          <a:latin typeface="Gill Sans MT" panose="020B0502020104020203" pitchFamily="34" charset="0"/>
                        </a:rPr>
                        <a:t> Studio</a:t>
                      </a:r>
                      <a:r>
                        <a:rPr lang="en-US" dirty="0" smtClean="0">
                          <a:latin typeface="Gill Sans MT" panose="020B0502020104020203" pitchFamily="34" charset="0"/>
                        </a:rPr>
                        <a:t> Version History</a:t>
                      </a:r>
                      <a:endParaRPr lang="en-US" dirty="0">
                        <a:latin typeface="Gill Sans MT" panose="020B0502020104020203" pitchFamily="34" charset="0"/>
                      </a:endParaRPr>
                    </a:p>
                  </a:txBody>
                  <a:tcPr/>
                </a:tc>
                <a:extLst>
                  <a:ext uri="{0D108BD9-81ED-4DB2-BD59-A6C34878D82A}">
                    <a16:rowId xmlns:a16="http://schemas.microsoft.com/office/drawing/2014/main" val="11423524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Gill Sans MT" panose="020B0502020104020203" pitchFamily="34" charset="0"/>
                        </a:rPr>
                        <a:t>Expression Tree</a:t>
                      </a:r>
                      <a:endParaRPr lang="en-US" dirty="0">
                        <a:latin typeface="Gill Sans MT" panose="020B0502020104020203" pitchFamily="34" charset="0"/>
                      </a:endParaRPr>
                    </a:p>
                  </a:txBody>
                  <a:tcPr/>
                </a:tc>
                <a:extLst>
                  <a:ext uri="{0D108BD9-81ED-4DB2-BD59-A6C34878D82A}">
                    <a16:rowId xmlns:a16="http://schemas.microsoft.com/office/drawing/2014/main" val="376805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Gill Sans MT" panose="020B0502020104020203" pitchFamily="34" charset="0"/>
                        </a:rPr>
                        <a:t>Domain Model Structure</a:t>
                      </a:r>
                      <a:endParaRPr lang="en-US" dirty="0">
                        <a:latin typeface="Gill Sans MT" panose="020B0502020104020203" pitchFamily="34" charset="0"/>
                      </a:endParaRPr>
                    </a:p>
                  </a:txBody>
                  <a:tcPr/>
                </a:tc>
                <a:extLst>
                  <a:ext uri="{0D108BD9-81ED-4DB2-BD59-A6C34878D82A}">
                    <a16:rowId xmlns:a16="http://schemas.microsoft.com/office/drawing/2014/main" val="106942581"/>
                  </a:ext>
                </a:extLst>
              </a:tr>
            </a:tbl>
          </a:graphicData>
        </a:graphic>
      </p:graphicFrame>
    </p:spTree>
    <p:extLst>
      <p:ext uri="{BB962C8B-B14F-4D97-AF65-F5344CB8AC3E}">
        <p14:creationId xmlns:p14="http://schemas.microsoft.com/office/powerpoint/2010/main" val="1035994337"/>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EF Version History</a:t>
            </a:r>
            <a:endParaRPr lang="en-US" dirty="0">
              <a:solidFill>
                <a:schemeClr val="bg1"/>
              </a:solidFill>
            </a:endParaRPr>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first two versions of Entity Framework shipped with the .NET Framework and had versions numbers that aligned with the version of the framework that they were included in (3.5 and 4</a:t>
            </a:r>
            <a:r>
              <a:rPr lang="en-US" sz="2000" dirty="0" smtClean="0"/>
              <a:t>).</a:t>
            </a:r>
          </a:p>
          <a:p>
            <a:pPr marL="457200">
              <a:buFont typeface="Wingdings" panose="05000000000000000000" pitchFamily="2" charset="2"/>
              <a:buChar char="§"/>
            </a:pPr>
            <a:r>
              <a:rPr lang="en-US" sz="2000" dirty="0" smtClean="0"/>
              <a:t>After </a:t>
            </a:r>
            <a:r>
              <a:rPr lang="en-US" sz="2000" dirty="0"/>
              <a:t>this EF started shipping independently and adopted the </a:t>
            </a:r>
            <a:r>
              <a:rPr lang="en-US" sz="2000" dirty="0">
                <a:hlinkClick r:id="rId2"/>
              </a:rPr>
              <a:t>http://</a:t>
            </a:r>
            <a:r>
              <a:rPr lang="en-US" sz="2000" dirty="0" smtClean="0">
                <a:hlinkClick r:id="rId2"/>
              </a:rPr>
              <a:t>semver.org</a:t>
            </a:r>
            <a:r>
              <a:rPr lang="en-US" sz="2000" dirty="0" smtClean="0"/>
              <a:t> </a:t>
            </a:r>
            <a:r>
              <a:rPr lang="en-US" sz="2000" dirty="0" smtClean="0">
                <a:solidFill>
                  <a:srgbClr val="FF0000"/>
                </a:solidFill>
              </a:rPr>
              <a:t>standard</a:t>
            </a:r>
            <a:r>
              <a:rPr lang="en-US" sz="2000" dirty="0" smtClean="0"/>
              <a:t> </a:t>
            </a:r>
            <a:r>
              <a:rPr lang="en-US" sz="2000" dirty="0"/>
              <a:t>for </a:t>
            </a:r>
            <a:r>
              <a:rPr lang="en-US" sz="2000" dirty="0">
                <a:solidFill>
                  <a:srgbClr val="FF0000"/>
                </a:solidFill>
              </a:rPr>
              <a:t>semantic </a:t>
            </a:r>
            <a:r>
              <a:rPr lang="en-US" sz="2000" dirty="0" smtClean="0">
                <a:solidFill>
                  <a:srgbClr val="FF0000"/>
                </a:solidFill>
              </a:rPr>
              <a:t>versioning</a:t>
            </a:r>
            <a:r>
              <a:rPr lang="en-US" sz="2000" dirty="0" smtClean="0"/>
              <a:t>.</a:t>
            </a:r>
          </a:p>
          <a:p>
            <a:pPr marL="457200">
              <a:buFont typeface="Wingdings" panose="05000000000000000000" pitchFamily="2" charset="2"/>
              <a:buChar char="§"/>
            </a:pPr>
            <a:r>
              <a:rPr lang="en-US" sz="2000" dirty="0" smtClean="0"/>
              <a:t>Here </a:t>
            </a:r>
            <a:r>
              <a:rPr lang="en-US" sz="2000" dirty="0"/>
              <a:t>is a summary of the Entity Framework releases and the features they </a:t>
            </a:r>
            <a:r>
              <a:rPr lang="en-US" sz="2000" dirty="0" smtClean="0"/>
              <a:t>added.</a:t>
            </a:r>
          </a:p>
          <a:p>
            <a:pPr marL="457200">
              <a:buFont typeface="Wingdings" panose="05000000000000000000" pitchFamily="2" charset="2"/>
              <a:buChar char="§"/>
            </a:pPr>
            <a:r>
              <a:rPr lang="en-US" sz="2000" dirty="0" smtClean="0"/>
              <a:t>This </a:t>
            </a:r>
            <a:r>
              <a:rPr lang="en-US" sz="2000" dirty="0"/>
              <a:t>table includes all the fully supported releases of Entity Framework and the latest pre-release version</a:t>
            </a:r>
          </a:p>
        </p:txBody>
      </p:sp>
      <p:sp>
        <p:nvSpPr>
          <p:cNvPr id="4" name="Date Placeholder 3"/>
          <p:cNvSpPr>
            <a:spLocks noGrp="1"/>
          </p:cNvSpPr>
          <p:nvPr>
            <p:ph type="dt" sz="half" idx="2"/>
          </p:nvPr>
        </p:nvSpPr>
        <p:spPr/>
        <p:txBody>
          <a:bodyPr/>
          <a:lstStyle/>
          <a:p>
            <a:fld id="{447131EE-2E4F-4205-8EC8-5E4378C69D8D}" type="datetime1">
              <a:rPr lang="en-US" smtClean="0"/>
              <a:t>5/7/2018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229</a:t>
            </a:fld>
            <a:endParaRPr lang="en-US"/>
          </a:p>
        </p:txBody>
      </p:sp>
      <p:pic>
        <p:nvPicPr>
          <p:cNvPr id="3" name="Picture 2"/>
          <p:cNvPicPr>
            <a:picLocks noChangeAspect="1"/>
          </p:cNvPicPr>
          <p:nvPr/>
        </p:nvPicPr>
        <p:blipFill>
          <a:blip r:embed="rId3"/>
          <a:stretch>
            <a:fillRect/>
          </a:stretch>
        </p:blipFill>
        <p:spPr>
          <a:xfrm>
            <a:off x="542139" y="3526959"/>
            <a:ext cx="5900606" cy="1579280"/>
          </a:xfrm>
          <a:prstGeom prst="rect">
            <a:avLst/>
          </a:prstGeom>
          <a:ln>
            <a:solidFill>
              <a:schemeClr val="accent1"/>
            </a:solidFill>
          </a:ln>
        </p:spPr>
      </p:pic>
    </p:spTree>
    <p:extLst>
      <p:ext uri="{BB962C8B-B14F-4D97-AF65-F5344CB8AC3E}">
        <p14:creationId xmlns:p14="http://schemas.microsoft.com/office/powerpoint/2010/main" val="1246407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1-3</a:t>
            </a:r>
            <a:endParaRPr lang="en-US" dirty="0"/>
          </a:p>
        </p:txBody>
      </p:sp>
      <p:sp>
        <p:nvSpPr>
          <p:cNvPr id="4" name="Date Placeholder 3"/>
          <p:cNvSpPr>
            <a:spLocks noGrp="1"/>
          </p:cNvSpPr>
          <p:nvPr>
            <p:ph type="dt" sz="half" idx="2"/>
          </p:nvPr>
        </p:nvSpPr>
        <p:spPr/>
        <p:txBody>
          <a:bodyPr/>
          <a:lstStyle/>
          <a:p>
            <a:fld id="{46F142E1-BA4F-4BD5-A9DA-B978118BF324}"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 y="1268362"/>
            <a:ext cx="11887200" cy="3965590"/>
          </a:xfrm>
          <a:prstGeom prst="rect">
            <a:avLst/>
          </a:prstGeom>
          <a:ln>
            <a:solidFill>
              <a:schemeClr val="accent1"/>
            </a:solidFill>
          </a:ln>
        </p:spPr>
      </p:pic>
    </p:spTree>
    <p:extLst>
      <p:ext uri="{BB962C8B-B14F-4D97-AF65-F5344CB8AC3E}">
        <p14:creationId xmlns:p14="http://schemas.microsoft.com/office/powerpoint/2010/main" val="3200565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EF 6.1.2 || 6.1.1</a:t>
            </a:r>
            <a:endParaRPr lang="en-US" dirty="0"/>
          </a:p>
        </p:txBody>
      </p:sp>
      <p:sp>
        <p:nvSpPr>
          <p:cNvPr id="4" name="Date Placeholder 3"/>
          <p:cNvSpPr>
            <a:spLocks noGrp="1"/>
          </p:cNvSpPr>
          <p:nvPr>
            <p:ph type="dt" sz="half" idx="2"/>
          </p:nvPr>
        </p:nvSpPr>
        <p:spPr/>
        <p:txBody>
          <a:bodyPr/>
          <a:lstStyle/>
          <a:p>
            <a:fld id="{B73CAD23-4966-4363-92D7-A5A3A796BF36}"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230</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59176"/>
            <a:ext cx="8730343" cy="5207853"/>
          </a:xfrm>
          <a:prstGeom prst="rect">
            <a:avLst/>
          </a:prstGeom>
          <a:ln>
            <a:solidFill>
              <a:schemeClr val="accent1"/>
            </a:solidFill>
          </a:ln>
        </p:spPr>
      </p:pic>
    </p:spTree>
    <p:extLst>
      <p:ext uri="{BB962C8B-B14F-4D97-AF65-F5344CB8AC3E}">
        <p14:creationId xmlns:p14="http://schemas.microsoft.com/office/powerpoint/2010/main" val="131145952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EF 6.1</a:t>
            </a:r>
            <a:endParaRPr lang="en-US" dirty="0"/>
          </a:p>
        </p:txBody>
      </p:sp>
      <p:sp>
        <p:nvSpPr>
          <p:cNvPr id="3" name="Date Placeholder 2"/>
          <p:cNvSpPr>
            <a:spLocks noGrp="1"/>
          </p:cNvSpPr>
          <p:nvPr>
            <p:ph type="dt" sz="half" idx="2"/>
          </p:nvPr>
        </p:nvSpPr>
        <p:spPr/>
        <p:txBody>
          <a:bodyPr/>
          <a:lstStyle/>
          <a:p>
            <a:fld id="{B88CFEF1-A40A-4D41-9F10-2B84023091B7}"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231</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9029949" cy="5118625"/>
          </a:xfrm>
          <a:prstGeom prst="rect">
            <a:avLst/>
          </a:prstGeom>
          <a:ln>
            <a:solidFill>
              <a:schemeClr val="accent1"/>
            </a:solidFill>
          </a:ln>
        </p:spPr>
      </p:pic>
    </p:spTree>
    <p:extLst>
      <p:ext uri="{BB962C8B-B14F-4D97-AF65-F5344CB8AC3E}">
        <p14:creationId xmlns:p14="http://schemas.microsoft.com/office/powerpoint/2010/main" val="100137325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EF 6.0.2 || 6.0.1</a:t>
            </a:r>
            <a:endParaRPr lang="en-US" dirty="0"/>
          </a:p>
        </p:txBody>
      </p:sp>
      <p:sp>
        <p:nvSpPr>
          <p:cNvPr id="4" name="Date Placeholder 3"/>
          <p:cNvSpPr>
            <a:spLocks noGrp="1"/>
          </p:cNvSpPr>
          <p:nvPr>
            <p:ph type="dt" sz="half" idx="2"/>
          </p:nvPr>
        </p:nvSpPr>
        <p:spPr/>
        <p:txBody>
          <a:bodyPr/>
          <a:lstStyle/>
          <a:p>
            <a:fld id="{D5E41B33-8C56-4B0A-9FAC-DDF10C636B08}"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232</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1291"/>
            <a:ext cx="10209042" cy="4038742"/>
          </a:xfrm>
          <a:prstGeom prst="rect">
            <a:avLst/>
          </a:prstGeom>
          <a:ln>
            <a:solidFill>
              <a:schemeClr val="accent1"/>
            </a:solidFill>
          </a:ln>
        </p:spPr>
      </p:pic>
    </p:spTree>
    <p:extLst>
      <p:ext uri="{BB962C8B-B14F-4D97-AF65-F5344CB8AC3E}">
        <p14:creationId xmlns:p14="http://schemas.microsoft.com/office/powerpoint/2010/main" val="180550933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EF 6</a:t>
            </a:r>
            <a:endParaRPr lang="en-US" dirty="0"/>
          </a:p>
        </p:txBody>
      </p:sp>
      <p:sp>
        <p:nvSpPr>
          <p:cNvPr id="3" name="Date Placeholder 2"/>
          <p:cNvSpPr>
            <a:spLocks noGrp="1"/>
          </p:cNvSpPr>
          <p:nvPr>
            <p:ph type="dt" sz="half" idx="2"/>
          </p:nvPr>
        </p:nvSpPr>
        <p:spPr/>
        <p:txBody>
          <a:bodyPr/>
          <a:lstStyle/>
          <a:p>
            <a:fld id="{56885B4B-F048-4A00-A473-AD3FACFE4DB1}"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233</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7533818" cy="4898361"/>
          </a:xfrm>
          <a:prstGeom prst="rect">
            <a:avLst/>
          </a:prstGeom>
          <a:ln>
            <a:solidFill>
              <a:schemeClr val="accent1"/>
            </a:solidFill>
          </a:ln>
        </p:spPr>
      </p:pic>
    </p:spTree>
    <p:extLst>
      <p:ext uri="{BB962C8B-B14F-4D97-AF65-F5344CB8AC3E}">
        <p14:creationId xmlns:p14="http://schemas.microsoft.com/office/powerpoint/2010/main" val="34628282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dirty="0" smtClean="0"/>
              <a:t>EF 6											    </a:t>
            </a:r>
            <a:r>
              <a:rPr lang="en-US" dirty="0" smtClean="0">
                <a:solidFill>
                  <a:srgbClr val="C00000"/>
                </a:solidFill>
              </a:rPr>
              <a:t>I</a:t>
            </a:r>
            <a:endParaRPr lang="en-US" dirty="0">
              <a:solidFill>
                <a:srgbClr val="C00000"/>
              </a:solidFill>
            </a:endParaRPr>
          </a:p>
        </p:txBody>
      </p:sp>
      <p:sp>
        <p:nvSpPr>
          <p:cNvPr id="4" name="Date Placeholder 3"/>
          <p:cNvSpPr>
            <a:spLocks noGrp="1"/>
          </p:cNvSpPr>
          <p:nvPr>
            <p:ph type="dt" sz="half" idx="2"/>
          </p:nvPr>
        </p:nvSpPr>
        <p:spPr/>
        <p:txBody>
          <a:bodyPr/>
          <a:lstStyle/>
          <a:p>
            <a:fld id="{09804892-7B3F-4D71-81DD-EC386B6565F1}"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234</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83827"/>
            <a:ext cx="7333520" cy="5163602"/>
          </a:xfrm>
          <a:prstGeom prst="rect">
            <a:avLst/>
          </a:prstGeom>
          <a:ln>
            <a:solidFill>
              <a:schemeClr val="accent1"/>
            </a:solidFill>
          </a:ln>
        </p:spPr>
      </p:pic>
    </p:spTree>
    <p:extLst>
      <p:ext uri="{BB962C8B-B14F-4D97-AF65-F5344CB8AC3E}">
        <p14:creationId xmlns:p14="http://schemas.microsoft.com/office/powerpoint/2010/main" val="35629522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EF 5</a:t>
            </a:r>
            <a:endParaRPr lang="en-US" dirty="0"/>
          </a:p>
        </p:txBody>
      </p:sp>
      <p:sp>
        <p:nvSpPr>
          <p:cNvPr id="4" name="Date Placeholder 3"/>
          <p:cNvSpPr>
            <a:spLocks noGrp="1"/>
          </p:cNvSpPr>
          <p:nvPr>
            <p:ph type="dt" sz="half" idx="2"/>
          </p:nvPr>
        </p:nvSpPr>
        <p:spPr/>
        <p:txBody>
          <a:bodyPr/>
          <a:lstStyle/>
          <a:p>
            <a:fld id="{29FD9D33-DA9D-4454-9712-C8C9D765837D}"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235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 y="1268362"/>
            <a:ext cx="10471509" cy="2308905"/>
          </a:xfrm>
          <a:prstGeom prst="rect">
            <a:avLst/>
          </a:prstGeom>
          <a:ln>
            <a:solidFill>
              <a:schemeClr val="accent1"/>
            </a:solidFill>
          </a:ln>
        </p:spPr>
      </p:pic>
    </p:spTree>
    <p:extLst>
      <p:ext uri="{BB962C8B-B14F-4D97-AF65-F5344CB8AC3E}">
        <p14:creationId xmlns:p14="http://schemas.microsoft.com/office/powerpoint/2010/main" val="4089604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EF 4.3.1 || 4.3 || 4.2 || 4.1.1 || 4.1</a:t>
            </a:r>
            <a:endParaRPr lang="en-US" dirty="0"/>
          </a:p>
        </p:txBody>
      </p:sp>
      <p:sp>
        <p:nvSpPr>
          <p:cNvPr id="3" name="Date Placeholder 2"/>
          <p:cNvSpPr>
            <a:spLocks noGrp="1"/>
          </p:cNvSpPr>
          <p:nvPr>
            <p:ph type="dt" sz="half" idx="2"/>
          </p:nvPr>
        </p:nvSpPr>
        <p:spPr/>
        <p:txBody>
          <a:bodyPr/>
          <a:lstStyle/>
          <a:p>
            <a:fld id="{DC7F0B6B-6221-489A-8773-CFDF165571F3}"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236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 y="1268362"/>
            <a:ext cx="10401300" cy="5038725"/>
          </a:xfrm>
          <a:prstGeom prst="rect">
            <a:avLst/>
          </a:prstGeom>
          <a:ln>
            <a:solidFill>
              <a:schemeClr val="accent1"/>
            </a:solidFill>
          </a:ln>
        </p:spPr>
      </p:pic>
    </p:spTree>
    <p:extLst>
      <p:ext uri="{BB962C8B-B14F-4D97-AF65-F5344CB8AC3E}">
        <p14:creationId xmlns:p14="http://schemas.microsoft.com/office/powerpoint/2010/main" val="231067582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EF 4 || 3.5</a:t>
            </a:r>
            <a:endParaRPr lang="en-US" dirty="0"/>
          </a:p>
        </p:txBody>
      </p:sp>
      <p:sp>
        <p:nvSpPr>
          <p:cNvPr id="4" name="Date Placeholder 3"/>
          <p:cNvSpPr>
            <a:spLocks noGrp="1"/>
          </p:cNvSpPr>
          <p:nvPr>
            <p:ph type="dt" sz="half" idx="2"/>
          </p:nvPr>
        </p:nvSpPr>
        <p:spPr/>
        <p:txBody>
          <a:bodyPr/>
          <a:lstStyle/>
          <a:p>
            <a:fld id="{22018636-8958-41C4-9B7C-A142903F9C8E}"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237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 y="1268362"/>
            <a:ext cx="10410825" cy="2124075"/>
          </a:xfrm>
          <a:prstGeom prst="rect">
            <a:avLst/>
          </a:prstGeom>
          <a:ln>
            <a:solidFill>
              <a:schemeClr val="accent1"/>
            </a:solidFill>
          </a:ln>
        </p:spPr>
      </p:pic>
    </p:spTree>
    <p:extLst>
      <p:ext uri="{BB962C8B-B14F-4D97-AF65-F5344CB8AC3E}">
        <p14:creationId xmlns:p14="http://schemas.microsoft.com/office/powerpoint/2010/main" val="24549583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.NET Framework Release</a:t>
            </a:r>
            <a:endParaRPr lang="en-US" dirty="0">
              <a:solidFill>
                <a:schemeClr val="bg1"/>
              </a:solidFill>
            </a:endParaRPr>
          </a:p>
        </p:txBody>
      </p:sp>
      <p:sp>
        <p:nvSpPr>
          <p:cNvPr id="3" name="Date Placeholder 2"/>
          <p:cNvSpPr>
            <a:spLocks noGrp="1"/>
          </p:cNvSpPr>
          <p:nvPr>
            <p:ph type="dt" sz="half" idx="2"/>
          </p:nvPr>
        </p:nvSpPr>
        <p:spPr/>
        <p:txBody>
          <a:bodyPr/>
          <a:lstStyle/>
          <a:p>
            <a:fld id="{28C0A4F0-62D9-4584-9FF0-11A4B41390B1}"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238</a:t>
            </a:fld>
            <a:endParaRPr lang="en-US"/>
          </a:p>
        </p:txBody>
      </p:sp>
      <p:pic>
        <p:nvPicPr>
          <p:cNvPr id="5" name="Picture 4"/>
          <p:cNvPicPr>
            <a:picLocks noChangeAspect="1"/>
          </p:cNvPicPr>
          <p:nvPr/>
        </p:nvPicPr>
        <p:blipFill>
          <a:blip r:embed="rId2"/>
          <a:stretch>
            <a:fillRect/>
          </a:stretch>
        </p:blipFill>
        <p:spPr>
          <a:xfrm>
            <a:off x="152400" y="1259973"/>
            <a:ext cx="10873342" cy="5207253"/>
          </a:xfrm>
          <a:prstGeom prst="rect">
            <a:avLst/>
          </a:prstGeom>
          <a:ln>
            <a:solidFill>
              <a:schemeClr val="accent1"/>
            </a:solidFill>
          </a:ln>
        </p:spPr>
      </p:pic>
    </p:spTree>
    <p:extLst>
      <p:ext uri="{BB962C8B-B14F-4D97-AF65-F5344CB8AC3E}">
        <p14:creationId xmlns:p14="http://schemas.microsoft.com/office/powerpoint/2010/main" val="11809500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Visual Studio Version History</a:t>
            </a:r>
            <a:endParaRPr lang="en-US" dirty="0">
              <a:solidFill>
                <a:schemeClr val="bg1"/>
              </a:solidFill>
            </a:endParaRPr>
          </a:p>
        </p:txBody>
      </p:sp>
      <p:sp>
        <p:nvSpPr>
          <p:cNvPr id="3" name="Date Placeholder 2"/>
          <p:cNvSpPr>
            <a:spLocks noGrp="1"/>
          </p:cNvSpPr>
          <p:nvPr>
            <p:ph type="dt" sz="half" idx="2"/>
          </p:nvPr>
        </p:nvSpPr>
        <p:spPr/>
        <p:txBody>
          <a:bodyPr/>
          <a:lstStyle/>
          <a:p>
            <a:fld id="{FF60C516-2D72-4342-BB51-5A1286DF4029}"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239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 y="1291134"/>
            <a:ext cx="7600950" cy="5076825"/>
          </a:xfrm>
          <a:prstGeom prst="rect">
            <a:avLst/>
          </a:prstGeom>
          <a:ln>
            <a:solidFill>
              <a:schemeClr val="accent1"/>
            </a:solidFill>
          </a:ln>
        </p:spPr>
      </p:pic>
    </p:spTree>
    <p:extLst>
      <p:ext uri="{BB962C8B-B14F-4D97-AF65-F5344CB8AC3E}">
        <p14:creationId xmlns:p14="http://schemas.microsoft.com/office/powerpoint/2010/main" val="2035066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EF</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Entity Framework 6 is a mature ORM and comes up with many powerful </a:t>
            </a:r>
            <a:r>
              <a:rPr lang="en-US" sz="2000" dirty="0" smtClean="0"/>
              <a:t>features.</a:t>
            </a:r>
          </a:p>
          <a:p>
            <a:pPr marL="461963">
              <a:buFont typeface="Wingdings" panose="05000000000000000000" pitchFamily="2" charset="2"/>
              <a:buChar char="§"/>
            </a:pPr>
            <a:r>
              <a:rPr lang="en-US" sz="2000" dirty="0" smtClean="0"/>
              <a:t>When </a:t>
            </a:r>
            <a:r>
              <a:rPr lang="en-US" sz="2000" dirty="0"/>
              <a:t>you use Entity Framework, you can concentrate more on </a:t>
            </a:r>
            <a:r>
              <a:rPr lang="en-US" sz="2000" dirty="0">
                <a:solidFill>
                  <a:srgbClr val="0070C0"/>
                </a:solidFill>
              </a:rPr>
              <a:t>writing</a:t>
            </a:r>
            <a:r>
              <a:rPr lang="en-US" sz="2000" dirty="0"/>
              <a:t> </a:t>
            </a:r>
            <a:r>
              <a:rPr lang="en-US" sz="2000" dirty="0">
                <a:solidFill>
                  <a:srgbClr val="FF0000"/>
                </a:solidFill>
              </a:rPr>
              <a:t>application logic</a:t>
            </a:r>
            <a:r>
              <a:rPr lang="en-US" sz="2000" dirty="0"/>
              <a:t> rather than writing the </a:t>
            </a:r>
            <a:r>
              <a:rPr lang="en-US" sz="2000" dirty="0">
                <a:solidFill>
                  <a:srgbClr val="FF0000"/>
                </a:solidFill>
              </a:rPr>
              <a:t>database connectivity </a:t>
            </a:r>
            <a:r>
              <a:rPr lang="en-US" sz="2000" dirty="0" smtClean="0">
                <a:solidFill>
                  <a:srgbClr val="0070C0"/>
                </a:solidFill>
              </a:rPr>
              <a:t>code</a:t>
            </a:r>
            <a:r>
              <a:rPr lang="en-US" sz="2000" dirty="0" smtClean="0"/>
              <a:t>.</a:t>
            </a:r>
          </a:p>
          <a:p>
            <a:pPr marL="461963">
              <a:buFont typeface="Wingdings" panose="05000000000000000000" pitchFamily="2" charset="2"/>
              <a:buChar char="§"/>
            </a:pPr>
            <a:r>
              <a:rPr lang="en-US" sz="2000" dirty="0" smtClean="0"/>
              <a:t>This </a:t>
            </a:r>
            <a:r>
              <a:rPr lang="en-US" sz="2000" dirty="0"/>
              <a:t>reduces development time and effort greatly</a:t>
            </a:r>
            <a:r>
              <a:rPr lang="en-US" sz="2000" dirty="0" smtClean="0"/>
              <a:t>.</a:t>
            </a:r>
            <a:endParaRPr lang="en-US" sz="2000" dirty="0"/>
          </a:p>
        </p:txBody>
      </p:sp>
      <p:sp>
        <p:nvSpPr>
          <p:cNvPr id="3" name="Date Placeholder 2"/>
          <p:cNvSpPr>
            <a:spLocks noGrp="1"/>
          </p:cNvSpPr>
          <p:nvPr>
            <p:ph type="dt" sz="half" idx="2"/>
          </p:nvPr>
        </p:nvSpPr>
        <p:spPr/>
        <p:txBody>
          <a:bodyPr/>
          <a:lstStyle/>
          <a:p>
            <a:fld id="{BF46F890-2814-4513-B36B-4F1A64F94D86}"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24</a:t>
            </a:fld>
            <a:endParaRPr lang="en-US"/>
          </a:p>
        </p:txBody>
      </p:sp>
    </p:spTree>
    <p:extLst>
      <p:ext uri="{BB962C8B-B14F-4D97-AF65-F5344CB8AC3E}">
        <p14:creationId xmlns:p14="http://schemas.microsoft.com/office/powerpoint/2010/main" val="21440713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Expression Tree</a:t>
            </a:r>
            <a:endParaRPr lang="en-US" dirty="0">
              <a:solidFill>
                <a:schemeClr val="bg1"/>
              </a:solidFill>
            </a:endParaRPr>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a:t>An expression tree is an </a:t>
            </a:r>
            <a:r>
              <a:rPr lang="en-US" sz="2000" dirty="0">
                <a:solidFill>
                  <a:srgbClr val="FF0000"/>
                </a:solidFill>
              </a:rPr>
              <a:t>efficient data representation</a:t>
            </a:r>
            <a:r>
              <a:rPr lang="en-US" sz="2000" dirty="0"/>
              <a:t>, in </a:t>
            </a:r>
            <a:r>
              <a:rPr lang="en-US" sz="2000" dirty="0">
                <a:solidFill>
                  <a:srgbClr val="FF0000"/>
                </a:solidFill>
              </a:rPr>
              <a:t>tree form</a:t>
            </a:r>
            <a:r>
              <a:rPr lang="en-US" sz="2000" dirty="0"/>
              <a:t>, of a </a:t>
            </a:r>
            <a:r>
              <a:rPr lang="en-US" sz="2000" dirty="0">
                <a:solidFill>
                  <a:srgbClr val="0070C0"/>
                </a:solidFill>
              </a:rPr>
              <a:t>query operator’s </a:t>
            </a:r>
            <a:r>
              <a:rPr lang="en-US" sz="2000" dirty="0" smtClean="0">
                <a:solidFill>
                  <a:srgbClr val="0070C0"/>
                </a:solidFill>
              </a:rPr>
              <a:t>lambda expression</a:t>
            </a:r>
            <a:r>
              <a:rPr lang="en-US" sz="2000" dirty="0"/>
              <a:t>. </a:t>
            </a:r>
            <a:endParaRPr lang="en-US" sz="2000" dirty="0" smtClean="0"/>
          </a:p>
          <a:p>
            <a:pPr marL="457200">
              <a:buFont typeface="Wingdings" panose="05000000000000000000" pitchFamily="2" charset="2"/>
              <a:buChar char="§"/>
            </a:pPr>
            <a:r>
              <a:rPr lang="en-US" sz="2000" dirty="0" smtClean="0"/>
              <a:t>These </a:t>
            </a:r>
            <a:r>
              <a:rPr lang="en-US" sz="2000" dirty="0"/>
              <a:t>expression tree data representations can be evaluated, all simultaneously, so </a:t>
            </a:r>
            <a:r>
              <a:rPr lang="en-US" sz="2000" dirty="0" smtClean="0"/>
              <a:t>that a </a:t>
            </a:r>
            <a:r>
              <a:rPr lang="en-US" sz="2000" dirty="0">
                <a:solidFill>
                  <a:srgbClr val="FF0000"/>
                </a:solidFill>
              </a:rPr>
              <a:t>single query</a:t>
            </a:r>
            <a:r>
              <a:rPr lang="en-US" sz="2000" dirty="0"/>
              <a:t> can be built and executed against a </a:t>
            </a:r>
            <a:r>
              <a:rPr lang="en-US" sz="2000" dirty="0">
                <a:solidFill>
                  <a:srgbClr val="FF0000"/>
                </a:solidFill>
              </a:rPr>
              <a:t>data source</a:t>
            </a:r>
            <a:r>
              <a:rPr lang="en-US" sz="2000" dirty="0"/>
              <a:t>, such as a </a:t>
            </a:r>
            <a:r>
              <a:rPr lang="en-US" sz="2000" dirty="0" smtClean="0"/>
              <a:t>database.</a:t>
            </a:r>
          </a:p>
          <a:p>
            <a:pPr marL="457200">
              <a:buFont typeface="Wingdings" panose="05000000000000000000" pitchFamily="2" charset="2"/>
              <a:buChar char="§"/>
            </a:pPr>
            <a:r>
              <a:rPr lang="en-US" sz="2000" dirty="0" smtClean="0"/>
              <a:t>Consider the code in </a:t>
            </a:r>
            <a:r>
              <a:rPr lang="en-US" sz="2000" dirty="0" smtClean="0">
                <a:solidFill>
                  <a:srgbClr val="FF0000"/>
                </a:solidFill>
              </a:rPr>
              <a:t>Listing A1</a:t>
            </a:r>
            <a:r>
              <a:rPr lang="en-US" sz="2000" dirty="0" smtClean="0"/>
              <a:t>.</a:t>
            </a:r>
          </a:p>
          <a:p>
            <a:pPr marL="457200">
              <a:buFont typeface="Wingdings" panose="05000000000000000000" pitchFamily="2" charset="2"/>
              <a:buChar char="§"/>
            </a:pPr>
            <a:r>
              <a:rPr lang="en-US" sz="2000" dirty="0" smtClean="0"/>
              <a:t>This </a:t>
            </a:r>
            <a:r>
              <a:rPr lang="en-US" sz="2000" dirty="0"/>
              <a:t>query contains two operators, </a:t>
            </a:r>
            <a:r>
              <a:rPr lang="en-US" sz="2000" dirty="0">
                <a:solidFill>
                  <a:srgbClr val="FF0000"/>
                </a:solidFill>
              </a:rPr>
              <a:t>Where</a:t>
            </a:r>
            <a:r>
              <a:rPr lang="en-US" sz="2000" dirty="0"/>
              <a:t> and </a:t>
            </a:r>
            <a:r>
              <a:rPr lang="en-US" sz="2000" dirty="0">
                <a:solidFill>
                  <a:srgbClr val="FF0000"/>
                </a:solidFill>
              </a:rPr>
              <a:t>OrderBy</a:t>
            </a:r>
            <a:r>
              <a:rPr lang="en-US" sz="2000" dirty="0"/>
              <a:t>, that are expecting method delegates </a:t>
            </a:r>
            <a:r>
              <a:rPr lang="en-US" sz="2000" dirty="0" smtClean="0"/>
              <a:t>as their arguments.</a:t>
            </a:r>
          </a:p>
          <a:p>
            <a:pPr marL="685800">
              <a:buFont typeface="Wingdings" panose="05000000000000000000" pitchFamily="2" charset="2"/>
              <a:buChar char="ü"/>
            </a:pPr>
            <a:r>
              <a:rPr lang="en-US" sz="2000" dirty="0" smtClean="0"/>
              <a:t>When </a:t>
            </a:r>
            <a:r>
              <a:rPr lang="en-US" sz="2000" dirty="0"/>
              <a:t>this code is compiled, .NET intermediate language (IL) code is emitted </a:t>
            </a:r>
            <a:r>
              <a:rPr lang="en-US" sz="2000" dirty="0" smtClean="0"/>
              <a:t>that is </a:t>
            </a:r>
            <a:r>
              <a:rPr lang="en-US" sz="2000" dirty="0"/>
              <a:t>identical to an anonymous method for each of the query operator’s lambda </a:t>
            </a:r>
            <a:r>
              <a:rPr lang="en-US" sz="2000" dirty="0" smtClean="0"/>
              <a:t>expressions.</a:t>
            </a:r>
          </a:p>
          <a:p>
            <a:pPr marL="685800">
              <a:buFont typeface="Wingdings" panose="05000000000000000000" pitchFamily="2" charset="2"/>
              <a:buChar char="ü"/>
            </a:pPr>
            <a:r>
              <a:rPr lang="en-US" sz="2000" dirty="0" smtClean="0"/>
              <a:t>This </a:t>
            </a:r>
            <a:r>
              <a:rPr lang="en-US" sz="2000" dirty="0">
                <a:solidFill>
                  <a:srgbClr val="FF0000"/>
                </a:solidFill>
              </a:rPr>
              <a:t>linear execution</a:t>
            </a:r>
            <a:r>
              <a:rPr lang="en-US" sz="2000" dirty="0"/>
              <a:t> of the operators seems reasonable for this example, but you </a:t>
            </a:r>
            <a:r>
              <a:rPr lang="en-US" sz="2000" dirty="0" smtClean="0"/>
              <a:t>should consider </a:t>
            </a:r>
            <a:r>
              <a:rPr lang="en-US" sz="2000" dirty="0"/>
              <a:t>a query against a very large data source, such as a </a:t>
            </a:r>
            <a:r>
              <a:rPr lang="en-US" sz="2000" dirty="0" smtClean="0"/>
              <a:t>database.</a:t>
            </a:r>
          </a:p>
          <a:p>
            <a:pPr marL="457200">
              <a:buFont typeface="Wingdings" panose="05000000000000000000" pitchFamily="2" charset="2"/>
              <a:buChar char="§"/>
            </a:pPr>
            <a:r>
              <a:rPr lang="en-US" sz="2000" dirty="0" smtClean="0"/>
              <a:t>Would </a:t>
            </a:r>
            <a:r>
              <a:rPr lang="en-US" sz="2000" dirty="0"/>
              <a:t>it make sense for a </a:t>
            </a:r>
            <a:r>
              <a:rPr lang="en-US" sz="2000" dirty="0" smtClean="0"/>
              <a:t>SQL query </a:t>
            </a:r>
            <a:r>
              <a:rPr lang="en-US" sz="2000" dirty="0"/>
              <a:t>to first call the database with the where statement only to turn around and order it in a </a:t>
            </a:r>
            <a:r>
              <a:rPr lang="en-US" sz="2000" dirty="0" smtClean="0"/>
              <a:t>subsequent call?</a:t>
            </a:r>
          </a:p>
          <a:p>
            <a:pPr marL="685800">
              <a:buFont typeface="Wingdings" panose="05000000000000000000" pitchFamily="2" charset="2"/>
              <a:buChar char="ü"/>
            </a:pPr>
            <a:r>
              <a:rPr lang="en-US" sz="2000" dirty="0" smtClean="0"/>
              <a:t>Of </a:t>
            </a:r>
            <a:r>
              <a:rPr lang="en-US" sz="2000" dirty="0"/>
              <a:t>course this just isn’t feasible for database queries, as well as potentially other types of </a:t>
            </a:r>
            <a:r>
              <a:rPr lang="en-US" sz="2000" dirty="0" smtClean="0"/>
              <a:t>queries.</a:t>
            </a:r>
          </a:p>
        </p:txBody>
      </p:sp>
      <p:sp>
        <p:nvSpPr>
          <p:cNvPr id="3" name="Date Placeholder 2"/>
          <p:cNvSpPr>
            <a:spLocks noGrp="1"/>
          </p:cNvSpPr>
          <p:nvPr>
            <p:ph type="dt" sz="half" idx="2"/>
          </p:nvPr>
        </p:nvSpPr>
        <p:spPr/>
        <p:txBody>
          <a:bodyPr/>
          <a:lstStyle/>
          <a:p>
            <a:fld id="{40AD616B-61F3-4558-A386-92AC9C548A6E}"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240</a:t>
            </a:fld>
            <a:endParaRPr lang="en-US"/>
          </a:p>
        </p:txBody>
      </p:sp>
    </p:spTree>
    <p:extLst>
      <p:ext uri="{BB962C8B-B14F-4D97-AF65-F5344CB8AC3E}">
        <p14:creationId xmlns:p14="http://schemas.microsoft.com/office/powerpoint/2010/main" val="274115466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Expression Tree								   </a:t>
            </a:r>
            <a:r>
              <a:rPr lang="en-US" dirty="0" smtClean="0">
                <a:solidFill>
                  <a:srgbClr val="C00000"/>
                </a:solidFill>
              </a:rPr>
              <a:t>|</a:t>
            </a:r>
            <a:endParaRPr lang="en-US" dirty="0">
              <a:solidFill>
                <a:srgbClr val="C00000"/>
              </a:solidFill>
            </a:endParaRPr>
          </a:p>
        </p:txBody>
      </p:sp>
      <p:sp>
        <p:nvSpPr>
          <p:cNvPr id="5" name="Content Placeholder 3"/>
          <p:cNvSpPr>
            <a:spLocks noGrp="1"/>
          </p:cNvSpPr>
          <p:nvPr>
            <p:ph idx="1"/>
          </p:nvPr>
        </p:nvSpPr>
        <p:spPr/>
        <p:txBody>
          <a:bodyPr>
            <a:normAutofit/>
          </a:bodyPr>
          <a:lstStyle/>
          <a:p>
            <a:pPr marL="685800">
              <a:buFont typeface="Wingdings" panose="05000000000000000000" pitchFamily="2" charset="2"/>
              <a:buChar char="ü"/>
            </a:pPr>
            <a:r>
              <a:rPr lang="en-US" sz="2000" dirty="0" smtClean="0"/>
              <a:t>This </a:t>
            </a:r>
            <a:r>
              <a:rPr lang="en-US" sz="2000" dirty="0"/>
              <a:t>is where expression trees become </a:t>
            </a:r>
            <a:r>
              <a:rPr lang="en-US" sz="2000" dirty="0" smtClean="0"/>
              <a:t>necessary.</a:t>
            </a:r>
          </a:p>
          <a:p>
            <a:pPr marL="685800">
              <a:buFont typeface="Wingdings" panose="05000000000000000000" pitchFamily="2" charset="2"/>
              <a:buChar char="ü"/>
            </a:pPr>
            <a:r>
              <a:rPr lang="en-US" sz="2000" dirty="0" smtClean="0"/>
              <a:t>Since an expression tree allows the </a:t>
            </a:r>
            <a:r>
              <a:rPr lang="en-US" sz="2000" dirty="0" smtClean="0">
                <a:solidFill>
                  <a:srgbClr val="FF0000"/>
                </a:solidFill>
              </a:rPr>
              <a:t>simultaneous evaluation and execution</a:t>
            </a:r>
            <a:r>
              <a:rPr lang="en-US" sz="2000" dirty="0" smtClean="0"/>
              <a:t> of all operators in a query, a single query can be made instead of a separate query for each operator.</a:t>
            </a:r>
            <a:endParaRPr lang="en-US" sz="2000" dirty="0"/>
          </a:p>
        </p:txBody>
      </p:sp>
      <p:sp>
        <p:nvSpPr>
          <p:cNvPr id="3" name="Date Placeholder 2"/>
          <p:cNvSpPr>
            <a:spLocks noGrp="1"/>
          </p:cNvSpPr>
          <p:nvPr>
            <p:ph type="dt" sz="half" idx="2"/>
          </p:nvPr>
        </p:nvSpPr>
        <p:spPr/>
        <p:txBody>
          <a:bodyPr/>
          <a:lstStyle/>
          <a:p>
            <a:fld id="{40AD616B-61F3-4558-A386-92AC9C548A6E}"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241</a:t>
            </a:fld>
            <a:endParaRPr lang="en-US"/>
          </a:p>
        </p:txBody>
      </p:sp>
    </p:spTree>
    <p:extLst>
      <p:ext uri="{BB962C8B-B14F-4D97-AF65-F5344CB8AC3E}">
        <p14:creationId xmlns:p14="http://schemas.microsoft.com/office/powerpoint/2010/main" val="38782406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A1|| A2 || A3</a:t>
            </a:r>
            <a:endParaRPr lang="en-US" dirty="0"/>
          </a:p>
        </p:txBody>
      </p:sp>
      <p:sp>
        <p:nvSpPr>
          <p:cNvPr id="9" name="Content Placeholder 8"/>
          <p:cNvSpPr>
            <a:spLocks noGrp="1"/>
          </p:cNvSpPr>
          <p:nvPr>
            <p:ph idx="1"/>
          </p:nvPr>
        </p:nvSpPr>
        <p:spPr/>
        <p:txBody>
          <a:bodyPr/>
          <a:lstStyle/>
          <a:p>
            <a:endParaRPr lang="en-US"/>
          </a:p>
        </p:txBody>
      </p:sp>
      <p:sp>
        <p:nvSpPr>
          <p:cNvPr id="3" name="Date Placeholder 2"/>
          <p:cNvSpPr>
            <a:spLocks noGrp="1"/>
          </p:cNvSpPr>
          <p:nvPr>
            <p:ph type="dt" sz="half" idx="4294967295"/>
          </p:nvPr>
        </p:nvSpPr>
        <p:spPr>
          <a:xfrm>
            <a:off x="0" y="6538913"/>
            <a:ext cx="2743200" cy="254000"/>
          </a:xfrm>
        </p:spPr>
        <p:txBody>
          <a:bodyPr/>
          <a:lstStyle/>
          <a:p>
            <a:fld id="{8259999F-CC9D-4D25-A03A-266AB0AD9334}" type="datetime1">
              <a:rPr lang="en-US" smtClean="0"/>
              <a:t>5/7/2018</a:t>
            </a:fld>
            <a:endParaRPr lang="en-US"/>
          </a:p>
        </p:txBody>
      </p:sp>
      <p:sp>
        <p:nvSpPr>
          <p:cNvPr id="8" name="Slide Number Placeholder 7"/>
          <p:cNvSpPr>
            <a:spLocks noGrp="1"/>
          </p:cNvSpPr>
          <p:nvPr>
            <p:ph type="sldNum" sz="quarter" idx="4294967295"/>
          </p:nvPr>
        </p:nvSpPr>
        <p:spPr>
          <a:xfrm>
            <a:off x="9448800" y="6538913"/>
            <a:ext cx="2743200" cy="254000"/>
          </a:xfrm>
        </p:spPr>
        <p:txBody>
          <a:bodyPr/>
          <a:lstStyle/>
          <a:p>
            <a:fld id="{062D6987-FB6D-4DB8-81B8-AD0F35E3BB5F}" type="slidenum">
              <a:rPr lang="en-US" smtClean="0"/>
              <a:t>242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891" y="1308100"/>
            <a:ext cx="5534025" cy="1600200"/>
          </a:xfrm>
          <a:prstGeom prst="rect">
            <a:avLst/>
          </a:prstGeom>
          <a:ln>
            <a:solidFill>
              <a:schemeClr val="accent1"/>
            </a:solidFill>
          </a:ln>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891" y="3144838"/>
            <a:ext cx="4477109" cy="1275404"/>
          </a:xfrm>
          <a:prstGeom prst="rect">
            <a:avLst/>
          </a:prstGeom>
          <a:ln>
            <a:solidFill>
              <a:schemeClr val="accent1"/>
            </a:solidFill>
          </a:ln>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891" y="4656780"/>
            <a:ext cx="7694442" cy="1222481"/>
          </a:xfrm>
          <a:prstGeom prst="rect">
            <a:avLst/>
          </a:prstGeom>
          <a:ln>
            <a:solidFill>
              <a:schemeClr val="accent1"/>
            </a:solidFill>
          </a:ln>
        </p:spPr>
      </p:pic>
    </p:spTree>
    <p:extLst>
      <p:ext uri="{BB962C8B-B14F-4D97-AF65-F5344CB8AC3E}">
        <p14:creationId xmlns:p14="http://schemas.microsoft.com/office/powerpoint/2010/main" val="151790300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IL Code or Expression Tree</a:t>
            </a:r>
            <a:endParaRPr lang="en-US" dirty="0"/>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a:t>So there now are two different things the compiler can generate for an </a:t>
            </a:r>
            <a:r>
              <a:rPr lang="en-US" sz="2000" dirty="0">
                <a:solidFill>
                  <a:srgbClr val="FF0000"/>
                </a:solidFill>
              </a:rPr>
              <a:t>operator’s </a:t>
            </a:r>
            <a:r>
              <a:rPr lang="en-US" sz="2000" dirty="0" smtClean="0">
                <a:solidFill>
                  <a:srgbClr val="FF0000"/>
                </a:solidFill>
              </a:rPr>
              <a:t>lambda expression</a:t>
            </a:r>
            <a:r>
              <a:rPr lang="en-US" sz="2000" dirty="0" smtClean="0"/>
              <a:t>,</a:t>
            </a:r>
          </a:p>
          <a:p>
            <a:pPr marL="685800">
              <a:buFont typeface="Wingdings" panose="05000000000000000000" pitchFamily="2" charset="2"/>
              <a:buChar char="ü"/>
            </a:pPr>
            <a:r>
              <a:rPr lang="en-US" sz="2000" dirty="0" smtClean="0"/>
              <a:t>IL code</a:t>
            </a:r>
          </a:p>
          <a:p>
            <a:pPr marL="685800">
              <a:buFont typeface="Wingdings" panose="05000000000000000000" pitchFamily="2" charset="2"/>
              <a:buChar char="ü"/>
            </a:pPr>
            <a:r>
              <a:rPr lang="en-US" sz="2000" dirty="0" smtClean="0"/>
              <a:t>Expression tree</a:t>
            </a:r>
          </a:p>
          <a:p>
            <a:pPr marL="457200">
              <a:buFont typeface="Wingdings" panose="05000000000000000000" pitchFamily="2" charset="2"/>
              <a:buChar char="§"/>
            </a:pPr>
            <a:r>
              <a:rPr lang="en-US" sz="2000" dirty="0" smtClean="0"/>
              <a:t>What </a:t>
            </a:r>
            <a:r>
              <a:rPr lang="en-US" sz="2000" dirty="0"/>
              <a:t>determines whether an operator’s lambda </a:t>
            </a:r>
            <a:r>
              <a:rPr lang="en-US" sz="2000" dirty="0" smtClean="0"/>
              <a:t>expression gets </a:t>
            </a:r>
            <a:r>
              <a:rPr lang="en-US" sz="2000" dirty="0"/>
              <a:t>compiled into IL code or an expression </a:t>
            </a:r>
            <a:r>
              <a:rPr lang="en-US" sz="2000" dirty="0" smtClean="0"/>
              <a:t>tree?</a:t>
            </a:r>
          </a:p>
          <a:p>
            <a:pPr marL="685800">
              <a:buFont typeface="Wingdings" panose="05000000000000000000" pitchFamily="2" charset="2"/>
              <a:buChar char="ü"/>
            </a:pPr>
            <a:r>
              <a:rPr lang="en-US" sz="2000" dirty="0" smtClean="0"/>
              <a:t>The </a:t>
            </a:r>
            <a:r>
              <a:rPr lang="en-US" sz="2000" dirty="0"/>
              <a:t>operator’s prototype will define which </a:t>
            </a:r>
            <a:r>
              <a:rPr lang="en-US" sz="2000" dirty="0" smtClean="0"/>
              <a:t>of these </a:t>
            </a:r>
            <a:r>
              <a:rPr lang="en-US" sz="2000" dirty="0"/>
              <a:t>actions the compiler will </a:t>
            </a:r>
            <a:r>
              <a:rPr lang="en-US" sz="2000" dirty="0" smtClean="0"/>
              <a:t>take.</a:t>
            </a:r>
          </a:p>
          <a:p>
            <a:pPr marL="685800">
              <a:buFont typeface="Wingdings" panose="05000000000000000000" pitchFamily="2" charset="2"/>
              <a:buChar char="ü"/>
            </a:pPr>
            <a:r>
              <a:rPr lang="en-US" sz="2000" dirty="0" smtClean="0"/>
              <a:t>If </a:t>
            </a:r>
            <a:r>
              <a:rPr lang="en-US" sz="2000" dirty="0"/>
              <a:t>the operator is declared to accept a </a:t>
            </a:r>
            <a:r>
              <a:rPr lang="en-US" sz="2000" dirty="0">
                <a:solidFill>
                  <a:srgbClr val="FF0000"/>
                </a:solidFill>
              </a:rPr>
              <a:t>method delegate</a:t>
            </a:r>
            <a:r>
              <a:rPr lang="en-US" sz="2000" dirty="0"/>
              <a:t>, IL </a:t>
            </a:r>
            <a:r>
              <a:rPr lang="en-US" sz="2000" dirty="0" smtClean="0"/>
              <a:t>code will </a:t>
            </a:r>
            <a:r>
              <a:rPr lang="en-US" sz="2000" dirty="0"/>
              <a:t>be </a:t>
            </a:r>
            <a:r>
              <a:rPr lang="en-US" sz="2000" dirty="0" smtClean="0"/>
              <a:t>emitted.</a:t>
            </a:r>
          </a:p>
          <a:p>
            <a:pPr marL="685800">
              <a:buFont typeface="Wingdings" panose="05000000000000000000" pitchFamily="2" charset="2"/>
              <a:buChar char="ü"/>
            </a:pPr>
            <a:r>
              <a:rPr lang="en-US" sz="2000" dirty="0" smtClean="0"/>
              <a:t>If </a:t>
            </a:r>
            <a:r>
              <a:rPr lang="en-US" sz="2000" dirty="0"/>
              <a:t>the operator is declared to accept </a:t>
            </a:r>
            <a:r>
              <a:rPr lang="en-US" sz="2000" dirty="0">
                <a:solidFill>
                  <a:srgbClr val="FF0000"/>
                </a:solidFill>
              </a:rPr>
              <a:t>an expression of a method delegate</a:t>
            </a:r>
            <a:r>
              <a:rPr lang="en-US" sz="2000" dirty="0"/>
              <a:t>, an </a:t>
            </a:r>
            <a:r>
              <a:rPr lang="en-US" sz="2000" dirty="0" smtClean="0"/>
              <a:t>expression tree </a:t>
            </a:r>
            <a:r>
              <a:rPr lang="en-US" sz="2000" dirty="0"/>
              <a:t>is </a:t>
            </a:r>
            <a:r>
              <a:rPr lang="en-US" sz="2000" dirty="0" smtClean="0"/>
              <a:t>emitted.</a:t>
            </a:r>
          </a:p>
          <a:p>
            <a:pPr marL="457200">
              <a:buFont typeface="Wingdings" panose="05000000000000000000" pitchFamily="2" charset="2"/>
              <a:buChar char="§"/>
            </a:pPr>
            <a:r>
              <a:rPr lang="en-US" sz="2000" dirty="0" smtClean="0"/>
              <a:t>As </a:t>
            </a:r>
            <a:r>
              <a:rPr lang="en-US" sz="2000" dirty="0"/>
              <a:t>an example, let’s look at two different implementations of the Where </a:t>
            </a:r>
            <a:r>
              <a:rPr lang="en-US" sz="2000" dirty="0" smtClean="0"/>
              <a:t>operator.</a:t>
            </a:r>
          </a:p>
          <a:p>
            <a:pPr marL="685800">
              <a:buFont typeface="Wingdings" panose="05000000000000000000" pitchFamily="2" charset="2"/>
              <a:buChar char="ü"/>
            </a:pPr>
            <a:r>
              <a:rPr lang="en-US" sz="2000" dirty="0" smtClean="0"/>
              <a:t>The </a:t>
            </a:r>
            <a:r>
              <a:rPr lang="en-US" sz="2000" dirty="0"/>
              <a:t>first is </a:t>
            </a:r>
            <a:r>
              <a:rPr lang="en-US" sz="2000" dirty="0" smtClean="0"/>
              <a:t>the </a:t>
            </a:r>
            <a:r>
              <a:rPr lang="en-US" sz="2000" dirty="0" smtClean="0">
                <a:solidFill>
                  <a:srgbClr val="FF0000"/>
                </a:solidFill>
              </a:rPr>
              <a:t>Standard </a:t>
            </a:r>
            <a:r>
              <a:rPr lang="en-US" sz="2000" dirty="0">
                <a:solidFill>
                  <a:srgbClr val="FF0000"/>
                </a:solidFill>
              </a:rPr>
              <a:t>Query Operator</a:t>
            </a:r>
            <a:r>
              <a:rPr lang="en-US" sz="2000" dirty="0"/>
              <a:t> that exists in the </a:t>
            </a:r>
            <a:r>
              <a:rPr lang="en-US" sz="2000" dirty="0">
                <a:solidFill>
                  <a:srgbClr val="FF0000"/>
                </a:solidFill>
              </a:rPr>
              <a:t>LINQ to Objects API</a:t>
            </a:r>
            <a:r>
              <a:rPr lang="en-US" sz="2000" dirty="0"/>
              <a:t>, which is defined in </a:t>
            </a:r>
            <a:r>
              <a:rPr lang="en-US" sz="2000" dirty="0" smtClean="0"/>
              <a:t>the </a:t>
            </a:r>
            <a:r>
              <a:rPr lang="en-US" sz="2000" dirty="0" smtClean="0">
                <a:solidFill>
                  <a:srgbClr val="FF0000"/>
                </a:solidFill>
              </a:rPr>
              <a:t>System.Linq.Enumerable</a:t>
            </a:r>
            <a:r>
              <a:rPr lang="en-US" sz="2000" dirty="0" smtClean="0"/>
              <a:t> class – </a:t>
            </a:r>
            <a:r>
              <a:rPr lang="en-US" sz="2000" dirty="0" smtClean="0">
                <a:solidFill>
                  <a:srgbClr val="FF0000"/>
                </a:solidFill>
              </a:rPr>
              <a:t>Listing A2</a:t>
            </a:r>
            <a:r>
              <a:rPr lang="en-US" sz="2000" dirty="0" smtClean="0"/>
              <a:t>.</a:t>
            </a:r>
          </a:p>
          <a:p>
            <a:pPr marL="685800">
              <a:buFont typeface="Wingdings" panose="05000000000000000000" pitchFamily="2" charset="2"/>
              <a:buChar char="ü"/>
            </a:pPr>
            <a:r>
              <a:rPr lang="en-US" sz="2000" dirty="0" smtClean="0"/>
              <a:t>The second Where operator implementation exists in the </a:t>
            </a:r>
            <a:r>
              <a:rPr lang="en-US" sz="2000" dirty="0" smtClean="0">
                <a:solidFill>
                  <a:srgbClr val="FF0000"/>
                </a:solidFill>
              </a:rPr>
              <a:t>LINQ to SQL API</a:t>
            </a:r>
            <a:r>
              <a:rPr lang="en-US" sz="2000" dirty="0" smtClean="0"/>
              <a:t> and is in the </a:t>
            </a:r>
            <a:r>
              <a:rPr lang="en-US" sz="2000" dirty="0" smtClean="0">
                <a:solidFill>
                  <a:srgbClr val="FF0000"/>
                </a:solidFill>
              </a:rPr>
              <a:t>System.Linq.Queryable</a:t>
            </a:r>
            <a:r>
              <a:rPr lang="en-US" sz="2000" dirty="0" smtClean="0"/>
              <a:t> class – </a:t>
            </a:r>
            <a:r>
              <a:rPr lang="en-US" sz="2000" dirty="0" smtClean="0">
                <a:solidFill>
                  <a:srgbClr val="FF0000"/>
                </a:solidFill>
              </a:rPr>
              <a:t>Listing A3</a:t>
            </a:r>
            <a:r>
              <a:rPr lang="en-US" sz="2000" dirty="0" smtClean="0"/>
              <a:t>.</a:t>
            </a:r>
            <a:endParaRPr lang="en-US" sz="2000" dirty="0"/>
          </a:p>
        </p:txBody>
      </p:sp>
      <p:sp>
        <p:nvSpPr>
          <p:cNvPr id="3" name="Date Placeholder 2"/>
          <p:cNvSpPr>
            <a:spLocks noGrp="1"/>
          </p:cNvSpPr>
          <p:nvPr>
            <p:ph type="dt" sz="half" idx="4294967295"/>
          </p:nvPr>
        </p:nvSpPr>
        <p:spPr>
          <a:xfrm>
            <a:off x="0" y="6538913"/>
            <a:ext cx="2743200" cy="254000"/>
          </a:xfrm>
        </p:spPr>
        <p:txBody>
          <a:bodyPr/>
          <a:lstStyle/>
          <a:p>
            <a:fld id="{74AF8701-6B1B-4690-8CB6-66B299036E53}" type="datetime1">
              <a:rPr lang="en-US" smtClean="0"/>
              <a:t>5/7/2018</a:t>
            </a:fld>
            <a:endParaRPr lang="en-US"/>
          </a:p>
        </p:txBody>
      </p:sp>
      <p:sp>
        <p:nvSpPr>
          <p:cNvPr id="6" name="Slide Number Placeholder 5"/>
          <p:cNvSpPr>
            <a:spLocks noGrp="1"/>
          </p:cNvSpPr>
          <p:nvPr>
            <p:ph type="sldNum" sz="quarter" idx="4294967295"/>
          </p:nvPr>
        </p:nvSpPr>
        <p:spPr>
          <a:xfrm>
            <a:off x="9448800" y="6538913"/>
            <a:ext cx="2743200" cy="254000"/>
          </a:xfrm>
        </p:spPr>
        <p:txBody>
          <a:bodyPr/>
          <a:lstStyle/>
          <a:p>
            <a:fld id="{062D6987-FB6D-4DB8-81B8-AD0F35E3BB5F}" type="slidenum">
              <a:rPr lang="en-US" smtClean="0"/>
              <a:t>243</a:t>
            </a:fld>
            <a:endParaRPr lang="en-US"/>
          </a:p>
        </p:txBody>
      </p:sp>
    </p:spTree>
    <p:extLst>
      <p:ext uri="{BB962C8B-B14F-4D97-AF65-F5344CB8AC3E}">
        <p14:creationId xmlns:p14="http://schemas.microsoft.com/office/powerpoint/2010/main" val="390646516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IL Code or Expression Tree					</a:t>
            </a:r>
            <a:r>
              <a:rPr lang="en-US" dirty="0">
                <a:solidFill>
                  <a:srgbClr val="C00000"/>
                </a:solidFill>
              </a:rPr>
              <a:t> </a:t>
            </a:r>
            <a:r>
              <a:rPr lang="en-US" dirty="0" smtClean="0">
                <a:solidFill>
                  <a:srgbClr val="C00000"/>
                </a:solidFill>
              </a:rPr>
              <a:t>  |</a:t>
            </a:r>
            <a:endParaRPr lang="en-US" dirty="0">
              <a:solidFill>
                <a:srgbClr val="C00000"/>
              </a:solidFill>
            </a:endParaRPr>
          </a:p>
        </p:txBody>
      </p:sp>
      <p:sp>
        <p:nvSpPr>
          <p:cNvPr id="5" name="Content Placeholder 3"/>
          <p:cNvSpPr>
            <a:spLocks noGrp="1"/>
          </p:cNvSpPr>
          <p:nvPr>
            <p:ph idx="1"/>
          </p:nvPr>
        </p:nvSpPr>
        <p:spPr/>
        <p:txBody>
          <a:bodyPr>
            <a:normAutofit/>
          </a:bodyPr>
          <a:lstStyle/>
          <a:p>
            <a:pPr marL="457200">
              <a:buFont typeface="Wingdings" panose="05000000000000000000" pitchFamily="2" charset="2"/>
              <a:buChar char="§"/>
            </a:pPr>
            <a:r>
              <a:rPr lang="en-US" sz="2000" dirty="0" smtClean="0"/>
              <a:t>The </a:t>
            </a:r>
            <a:r>
              <a:rPr lang="en-US" sz="2000" dirty="0"/>
              <a:t>first Where operator is declared to accept a </a:t>
            </a:r>
            <a:r>
              <a:rPr lang="en-US" sz="2000" dirty="0">
                <a:solidFill>
                  <a:srgbClr val="FF0000"/>
                </a:solidFill>
              </a:rPr>
              <a:t>method delegate</a:t>
            </a:r>
            <a:r>
              <a:rPr lang="en-US" sz="2000" dirty="0"/>
              <a:t>, as specified </a:t>
            </a:r>
            <a:r>
              <a:rPr lang="en-US" sz="2000" dirty="0" smtClean="0"/>
              <a:t>by the </a:t>
            </a:r>
            <a:r>
              <a:rPr lang="en-US" sz="2000" dirty="0">
                <a:solidFill>
                  <a:srgbClr val="FF0000"/>
                </a:solidFill>
              </a:rPr>
              <a:t>Func delegate</a:t>
            </a:r>
            <a:r>
              <a:rPr lang="en-US" sz="2000" dirty="0"/>
              <a:t>, and the compiler will generate </a:t>
            </a:r>
            <a:r>
              <a:rPr lang="en-US" sz="2000" dirty="0">
                <a:solidFill>
                  <a:srgbClr val="FF0000"/>
                </a:solidFill>
              </a:rPr>
              <a:t>IL code</a:t>
            </a:r>
            <a:r>
              <a:rPr lang="en-US" sz="2000" dirty="0"/>
              <a:t> for this operator’s lambda </a:t>
            </a:r>
            <a:r>
              <a:rPr lang="en-US" sz="2000" dirty="0" smtClean="0"/>
              <a:t>expression.</a:t>
            </a:r>
          </a:p>
          <a:p>
            <a:pPr marL="457200">
              <a:buFont typeface="Wingdings" panose="05000000000000000000" pitchFamily="2" charset="2"/>
              <a:buChar char="§"/>
            </a:pPr>
            <a:r>
              <a:rPr lang="en-US" sz="2000" dirty="0" smtClean="0"/>
              <a:t>The </a:t>
            </a:r>
            <a:r>
              <a:rPr lang="en-US" sz="2000" dirty="0"/>
              <a:t>second Where operator is declared to accept </a:t>
            </a:r>
            <a:r>
              <a:rPr lang="en-US" sz="2000" dirty="0" smtClean="0"/>
              <a:t>an </a:t>
            </a:r>
            <a:r>
              <a:rPr lang="en-US" sz="2000" dirty="0" smtClean="0">
                <a:solidFill>
                  <a:srgbClr val="FF0000"/>
                </a:solidFill>
              </a:rPr>
              <a:t>expression </a:t>
            </a:r>
            <a:r>
              <a:rPr lang="en-US" sz="2000" dirty="0">
                <a:solidFill>
                  <a:srgbClr val="FF0000"/>
                </a:solidFill>
              </a:rPr>
              <a:t>tree</a:t>
            </a:r>
            <a:r>
              <a:rPr lang="en-US" sz="2000" dirty="0"/>
              <a:t> (Expression), so the compiler will generate an </a:t>
            </a:r>
            <a:r>
              <a:rPr lang="en-US" sz="2000" dirty="0">
                <a:solidFill>
                  <a:srgbClr val="0070C0"/>
                </a:solidFill>
              </a:rPr>
              <a:t>expression tree data representation</a:t>
            </a:r>
            <a:r>
              <a:rPr lang="en-US" sz="2000" dirty="0"/>
              <a:t> </a:t>
            </a:r>
            <a:r>
              <a:rPr lang="en-US" sz="2000" dirty="0" smtClean="0"/>
              <a:t>of the </a:t>
            </a:r>
            <a:r>
              <a:rPr lang="en-US" sz="2000" dirty="0"/>
              <a:t>lambda expression.</a:t>
            </a:r>
          </a:p>
          <a:p>
            <a:pPr marL="457200">
              <a:buFont typeface="Wingdings" panose="05000000000000000000" pitchFamily="2" charset="2"/>
              <a:buChar char="§"/>
            </a:pPr>
            <a:r>
              <a:rPr lang="en-US" sz="2000" dirty="0"/>
              <a:t>The operators that accept an IEnumerable&lt;T&gt; sequence as their first argument are declared </a:t>
            </a:r>
            <a:r>
              <a:rPr lang="en-US" sz="2000" dirty="0" smtClean="0"/>
              <a:t>to accept </a:t>
            </a:r>
            <a:r>
              <a:rPr lang="en-US" sz="2000" dirty="0"/>
              <a:t>a method delegate for their lambda </a:t>
            </a:r>
            <a:r>
              <a:rPr lang="en-US" sz="2000" dirty="0" smtClean="0"/>
              <a:t>expressions.</a:t>
            </a:r>
          </a:p>
          <a:p>
            <a:pPr marL="457200">
              <a:buFont typeface="Wingdings" panose="05000000000000000000" pitchFamily="2" charset="2"/>
              <a:buChar char="§"/>
            </a:pPr>
            <a:r>
              <a:rPr lang="en-US" sz="2000" dirty="0" smtClean="0"/>
              <a:t>The </a:t>
            </a:r>
            <a:r>
              <a:rPr lang="en-US" sz="2000" dirty="0"/>
              <a:t>operators that accept an </a:t>
            </a:r>
            <a:r>
              <a:rPr lang="en-US" sz="2000" dirty="0" smtClean="0"/>
              <a:t>IQueryable&lt;T&gt; sequence </a:t>
            </a:r>
            <a:r>
              <a:rPr lang="en-US" sz="2000" dirty="0"/>
              <a:t>as their first argument are declared to accept an expression tree.</a:t>
            </a:r>
          </a:p>
        </p:txBody>
      </p:sp>
      <p:sp>
        <p:nvSpPr>
          <p:cNvPr id="3" name="Date Placeholder 2"/>
          <p:cNvSpPr>
            <a:spLocks noGrp="1"/>
          </p:cNvSpPr>
          <p:nvPr>
            <p:ph type="dt" sz="half" idx="4294967295"/>
          </p:nvPr>
        </p:nvSpPr>
        <p:spPr>
          <a:xfrm>
            <a:off x="0" y="6538913"/>
            <a:ext cx="2743200" cy="254000"/>
          </a:xfrm>
        </p:spPr>
        <p:txBody>
          <a:bodyPr/>
          <a:lstStyle/>
          <a:p>
            <a:fld id="{8392829C-51C5-4838-A657-54C2C7A90D6E}" type="datetime1">
              <a:rPr lang="en-US" smtClean="0"/>
              <a:t>5/7/2018</a:t>
            </a:fld>
            <a:endParaRPr lang="en-US"/>
          </a:p>
        </p:txBody>
      </p:sp>
      <p:sp>
        <p:nvSpPr>
          <p:cNvPr id="6" name="Slide Number Placeholder 5"/>
          <p:cNvSpPr>
            <a:spLocks noGrp="1"/>
          </p:cNvSpPr>
          <p:nvPr>
            <p:ph type="sldNum" sz="quarter" idx="4294967295"/>
          </p:nvPr>
        </p:nvSpPr>
        <p:spPr>
          <a:xfrm>
            <a:off x="9448800" y="6538913"/>
            <a:ext cx="2743200" cy="254000"/>
          </a:xfrm>
        </p:spPr>
        <p:txBody>
          <a:bodyPr/>
          <a:lstStyle/>
          <a:p>
            <a:fld id="{062D6987-FB6D-4DB8-81B8-AD0F35E3BB5F}" type="slidenum">
              <a:rPr lang="en-US" smtClean="0"/>
              <a:t>244</a:t>
            </a:fld>
            <a:endParaRPr lang="en-US"/>
          </a:p>
        </p:txBody>
      </p:sp>
    </p:spTree>
    <p:extLst>
      <p:ext uri="{BB962C8B-B14F-4D97-AF65-F5344CB8AC3E}">
        <p14:creationId xmlns:p14="http://schemas.microsoft.com/office/powerpoint/2010/main" val="123071642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Domain Model Structure</a:t>
            </a:r>
            <a:endParaRPr lang="en-US" dirty="0">
              <a:solidFill>
                <a:schemeClr val="bg1"/>
              </a:solidFill>
            </a:endParaRPr>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In the study of ORM, one has to understand the </a:t>
            </a:r>
            <a:r>
              <a:rPr lang="en-US" sz="2000" dirty="0" smtClean="0">
                <a:solidFill>
                  <a:srgbClr val="FF0000"/>
                </a:solidFill>
              </a:rPr>
              <a:t>architectural structure</a:t>
            </a:r>
            <a:r>
              <a:rPr lang="en-US" sz="2000" dirty="0" smtClean="0"/>
              <a:t> </a:t>
            </a:r>
            <a:r>
              <a:rPr lang="en-US" sz="2000" dirty="0"/>
              <a:t>of an </a:t>
            </a:r>
            <a:r>
              <a:rPr lang="en-US" sz="2000" dirty="0">
                <a:solidFill>
                  <a:srgbClr val="FF0000"/>
                </a:solidFill>
              </a:rPr>
              <a:t>efficient domain </a:t>
            </a:r>
            <a:r>
              <a:rPr lang="en-US" sz="2000" dirty="0" smtClean="0">
                <a:solidFill>
                  <a:srgbClr val="FF0000"/>
                </a:solidFill>
              </a:rPr>
              <a:t>model</a:t>
            </a:r>
            <a:r>
              <a:rPr lang="en-US" sz="2000" dirty="0" smtClean="0"/>
              <a:t>.</a:t>
            </a:r>
          </a:p>
          <a:p>
            <a:pPr marL="457200">
              <a:buFont typeface="Wingdings" panose="05000000000000000000" pitchFamily="2" charset="2"/>
              <a:buChar char="§"/>
            </a:pPr>
            <a:r>
              <a:rPr lang="en-US" sz="2000" dirty="0" smtClean="0"/>
              <a:t>As </a:t>
            </a:r>
            <a:r>
              <a:rPr lang="en-US" sz="2000" dirty="0"/>
              <a:t>Eric Evans points out in his popular book </a:t>
            </a:r>
            <a:r>
              <a:rPr lang="en-US" sz="2000" dirty="0" smtClean="0"/>
              <a:t>Domain- Driven </a:t>
            </a:r>
            <a:r>
              <a:rPr lang="en-US" sz="2000" dirty="0"/>
              <a:t>Design (Addison-Wesley Professional, 2003), the domain model can be broken into </a:t>
            </a:r>
            <a:r>
              <a:rPr lang="en-US" sz="2000" dirty="0" smtClean="0"/>
              <a:t>the following </a:t>
            </a:r>
            <a:r>
              <a:rPr lang="en-US" sz="2000" dirty="0"/>
              <a:t>pieces</a:t>
            </a:r>
            <a:r>
              <a:rPr lang="en-US" sz="2000" dirty="0" smtClean="0"/>
              <a:t>:</a:t>
            </a:r>
          </a:p>
          <a:p>
            <a:pPr marL="685800">
              <a:buFont typeface="Wingdings" panose="05000000000000000000" pitchFamily="2" charset="2"/>
              <a:buChar char="ü"/>
            </a:pPr>
            <a:r>
              <a:rPr lang="en-US" sz="2000" dirty="0" smtClean="0"/>
              <a:t>Entities</a:t>
            </a:r>
            <a:endParaRPr lang="en-US" sz="2000" dirty="0"/>
          </a:p>
          <a:p>
            <a:pPr marL="685800">
              <a:buFont typeface="Wingdings" panose="05000000000000000000" pitchFamily="2" charset="2"/>
              <a:buChar char="ü"/>
            </a:pPr>
            <a:r>
              <a:rPr lang="en-US" sz="2000" dirty="0" smtClean="0"/>
              <a:t>Value </a:t>
            </a:r>
            <a:r>
              <a:rPr lang="en-US" sz="2000" dirty="0"/>
              <a:t>objects</a:t>
            </a:r>
          </a:p>
          <a:p>
            <a:pPr marL="685800">
              <a:buFont typeface="Wingdings" panose="05000000000000000000" pitchFamily="2" charset="2"/>
              <a:buChar char="ü"/>
            </a:pPr>
            <a:r>
              <a:rPr lang="en-US" sz="2000" dirty="0" smtClean="0"/>
              <a:t>Services</a:t>
            </a:r>
            <a:endParaRPr lang="en-US" sz="2000" dirty="0"/>
          </a:p>
          <a:p>
            <a:pPr marL="685800">
              <a:buFont typeface="Wingdings" panose="05000000000000000000" pitchFamily="2" charset="2"/>
              <a:buChar char="ü"/>
            </a:pPr>
            <a:r>
              <a:rPr lang="en-US" sz="2000" dirty="0" smtClean="0"/>
              <a:t>Aggregates</a:t>
            </a:r>
            <a:endParaRPr lang="en-US" sz="2000" dirty="0"/>
          </a:p>
          <a:p>
            <a:pPr marL="685800">
              <a:buFont typeface="Wingdings" panose="05000000000000000000" pitchFamily="2" charset="2"/>
              <a:buChar char="ü"/>
            </a:pPr>
            <a:r>
              <a:rPr lang="en-US" sz="2000" dirty="0" smtClean="0"/>
              <a:t>Factories</a:t>
            </a:r>
            <a:endParaRPr lang="en-US" sz="2000" dirty="0"/>
          </a:p>
          <a:p>
            <a:pPr marL="685800">
              <a:buFont typeface="Wingdings" panose="05000000000000000000" pitchFamily="2" charset="2"/>
              <a:buChar char="ü"/>
            </a:pPr>
            <a:r>
              <a:rPr lang="en-US" sz="2000" dirty="0" smtClean="0"/>
              <a:t>Repositories</a:t>
            </a:r>
          </a:p>
          <a:p>
            <a:pPr marL="457200">
              <a:buFont typeface="Wingdings" panose="05000000000000000000" pitchFamily="2" charset="2"/>
              <a:buChar char="§"/>
            </a:pPr>
            <a:endParaRPr lang="en-US" sz="2000" dirty="0"/>
          </a:p>
        </p:txBody>
      </p:sp>
      <p:sp>
        <p:nvSpPr>
          <p:cNvPr id="3" name="Date Placeholder 2"/>
          <p:cNvSpPr>
            <a:spLocks noGrp="1"/>
          </p:cNvSpPr>
          <p:nvPr>
            <p:ph type="dt" sz="half" idx="2"/>
          </p:nvPr>
        </p:nvSpPr>
        <p:spPr/>
        <p:txBody>
          <a:bodyPr/>
          <a:lstStyle/>
          <a:p>
            <a:fld id="{130E3217-FCC1-4E81-9429-0D654271A0DD}"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245</a:t>
            </a:fld>
            <a:endParaRPr lang="en-US"/>
          </a:p>
        </p:txBody>
      </p:sp>
    </p:spTree>
    <p:extLst>
      <p:ext uri="{BB962C8B-B14F-4D97-AF65-F5344CB8AC3E}">
        <p14:creationId xmlns:p14="http://schemas.microsoft.com/office/powerpoint/2010/main" val="1432680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LINQ</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Language Integrated Query (LINQ) is a </a:t>
            </a:r>
            <a:r>
              <a:rPr lang="en-US" sz="2000" dirty="0">
                <a:solidFill>
                  <a:srgbClr val="FF0000"/>
                </a:solidFill>
              </a:rPr>
              <a:t>query translation </a:t>
            </a:r>
            <a:r>
              <a:rPr lang="en-US" sz="2000" dirty="0">
                <a:solidFill>
                  <a:srgbClr val="0070C0"/>
                </a:solidFill>
              </a:rPr>
              <a:t>pipeline</a:t>
            </a:r>
            <a:r>
              <a:rPr lang="en-US" sz="2000" dirty="0"/>
              <a:t> that you can use to integrate your queries into the object </a:t>
            </a:r>
            <a:r>
              <a:rPr lang="en-US" sz="2000" dirty="0" smtClean="0"/>
              <a:t>model.</a:t>
            </a:r>
          </a:p>
          <a:p>
            <a:pPr marL="461963">
              <a:buFont typeface="Wingdings" panose="05000000000000000000" pitchFamily="2" charset="2"/>
              <a:buChar char="§"/>
            </a:pPr>
            <a:r>
              <a:rPr lang="en-US" sz="2000" dirty="0" smtClean="0"/>
              <a:t>LINQ </a:t>
            </a:r>
            <a:r>
              <a:rPr lang="en-US" sz="2000" dirty="0"/>
              <a:t>provides you with a framework that you can use to </a:t>
            </a:r>
            <a:r>
              <a:rPr lang="en-US" sz="2000" dirty="0">
                <a:solidFill>
                  <a:srgbClr val="0070C0"/>
                </a:solidFill>
              </a:rPr>
              <a:t>access </a:t>
            </a:r>
            <a:r>
              <a:rPr lang="en-US" sz="2000" dirty="0">
                <a:solidFill>
                  <a:srgbClr val="FF0000"/>
                </a:solidFill>
              </a:rPr>
              <a:t>relational data</a:t>
            </a:r>
            <a:r>
              <a:rPr lang="en-US" sz="2000" dirty="0"/>
              <a:t> in a </a:t>
            </a:r>
            <a:r>
              <a:rPr lang="en-US" sz="2000" dirty="0">
                <a:solidFill>
                  <a:srgbClr val="FF0000"/>
                </a:solidFill>
              </a:rPr>
              <a:t>strongly typed </a:t>
            </a:r>
            <a:r>
              <a:rPr lang="en-US" sz="2000" dirty="0" smtClean="0">
                <a:solidFill>
                  <a:srgbClr val="FF0000"/>
                </a:solidFill>
              </a:rPr>
              <a:t>way</a:t>
            </a:r>
            <a:r>
              <a:rPr lang="en-US" sz="2000" dirty="0" smtClean="0"/>
              <a:t>.</a:t>
            </a:r>
          </a:p>
          <a:p>
            <a:pPr marL="461963">
              <a:buFont typeface="Wingdings" panose="05000000000000000000" pitchFamily="2" charset="2"/>
              <a:buChar char="§"/>
            </a:pPr>
            <a:r>
              <a:rPr lang="en-US" sz="2000" dirty="0" smtClean="0"/>
              <a:t>LINQ </a:t>
            </a:r>
            <a:r>
              <a:rPr lang="en-US" sz="2000" dirty="0"/>
              <a:t>provides a great way to </a:t>
            </a:r>
            <a:r>
              <a:rPr lang="en-US" sz="2000" dirty="0">
                <a:solidFill>
                  <a:srgbClr val="0070C0"/>
                </a:solidFill>
              </a:rPr>
              <a:t>query</a:t>
            </a:r>
            <a:r>
              <a:rPr lang="en-US" sz="2000" dirty="0"/>
              <a:t> </a:t>
            </a:r>
            <a:r>
              <a:rPr lang="en-US" sz="2000" dirty="0">
                <a:solidFill>
                  <a:srgbClr val="FF0000"/>
                </a:solidFill>
              </a:rPr>
              <a:t>in-memory </a:t>
            </a:r>
            <a:r>
              <a:rPr lang="en-US" sz="2000" dirty="0" smtClean="0">
                <a:solidFill>
                  <a:srgbClr val="0070C0"/>
                </a:solidFill>
              </a:rPr>
              <a:t>objects</a:t>
            </a:r>
            <a:r>
              <a:rPr lang="en-US" sz="2000" dirty="0" smtClean="0"/>
              <a:t>.</a:t>
            </a:r>
          </a:p>
          <a:p>
            <a:pPr marL="461963">
              <a:buFont typeface="Wingdings" panose="05000000000000000000" pitchFamily="2" charset="2"/>
              <a:buChar char="§"/>
            </a:pPr>
            <a:r>
              <a:rPr lang="en-US" sz="2000" dirty="0" smtClean="0"/>
              <a:t>Here </a:t>
            </a:r>
            <a:r>
              <a:rPr lang="en-US" sz="2000" dirty="0"/>
              <a:t>are the various forms that LINQ comes up </a:t>
            </a:r>
            <a:r>
              <a:rPr lang="en-US" sz="2000" dirty="0" smtClean="0"/>
              <a:t>with:</a:t>
            </a:r>
          </a:p>
          <a:p>
            <a:pPr marL="687388" indent="-225425">
              <a:buFont typeface="Wingdings" panose="05000000000000000000" pitchFamily="2" charset="2"/>
              <a:buChar char="ü"/>
            </a:pPr>
            <a:r>
              <a:rPr lang="en-US" sz="2000" dirty="0" smtClean="0">
                <a:solidFill>
                  <a:srgbClr val="0070C0"/>
                </a:solidFill>
              </a:rPr>
              <a:t>LINQ </a:t>
            </a:r>
            <a:r>
              <a:rPr lang="en-US" sz="2000" dirty="0">
                <a:solidFill>
                  <a:srgbClr val="0070C0"/>
                </a:solidFill>
              </a:rPr>
              <a:t>to objects: </a:t>
            </a:r>
            <a:r>
              <a:rPr lang="en-US" sz="2000" dirty="0"/>
              <a:t>This is used to query in-memory objects or a collection of in-memory </a:t>
            </a:r>
            <a:r>
              <a:rPr lang="en-US" sz="2000" dirty="0" smtClean="0"/>
              <a:t>objects</a:t>
            </a:r>
          </a:p>
          <a:p>
            <a:pPr marL="687388" indent="-225425">
              <a:buFont typeface="Wingdings" panose="05000000000000000000" pitchFamily="2" charset="2"/>
              <a:buChar char="ü"/>
            </a:pPr>
            <a:r>
              <a:rPr lang="en-US" sz="2000" dirty="0" smtClean="0">
                <a:solidFill>
                  <a:srgbClr val="0070C0"/>
                </a:solidFill>
              </a:rPr>
              <a:t>LINQ </a:t>
            </a:r>
            <a:r>
              <a:rPr lang="en-US" sz="2000" dirty="0">
                <a:solidFill>
                  <a:srgbClr val="0070C0"/>
                </a:solidFill>
              </a:rPr>
              <a:t>to XML:</a:t>
            </a:r>
            <a:r>
              <a:rPr lang="en-US" sz="2000" dirty="0"/>
              <a:t> This is used to query data retrieved from XML data </a:t>
            </a:r>
            <a:r>
              <a:rPr lang="en-US" sz="2000" dirty="0" smtClean="0"/>
              <a:t>sources</a:t>
            </a:r>
          </a:p>
          <a:p>
            <a:pPr marL="687388" indent="-225425">
              <a:buFont typeface="Wingdings" panose="05000000000000000000" pitchFamily="2" charset="2"/>
              <a:buChar char="ü"/>
            </a:pPr>
            <a:r>
              <a:rPr lang="en-US" sz="2000" dirty="0" smtClean="0">
                <a:solidFill>
                  <a:srgbClr val="0070C0"/>
                </a:solidFill>
              </a:rPr>
              <a:t>LINQ </a:t>
            </a:r>
            <a:r>
              <a:rPr lang="en-US" sz="2000" dirty="0">
                <a:solidFill>
                  <a:srgbClr val="0070C0"/>
                </a:solidFill>
              </a:rPr>
              <a:t>to SQL</a:t>
            </a:r>
            <a:r>
              <a:rPr lang="en-US" sz="2000" dirty="0"/>
              <a:t>: This is used to query data retrieved from SQL Server </a:t>
            </a:r>
            <a:r>
              <a:rPr lang="en-US" sz="2000" dirty="0" smtClean="0"/>
              <a:t>database</a:t>
            </a:r>
          </a:p>
          <a:p>
            <a:pPr marL="687388" indent="-225425">
              <a:buFont typeface="Wingdings" panose="05000000000000000000" pitchFamily="2" charset="2"/>
              <a:buChar char="ü"/>
            </a:pPr>
            <a:r>
              <a:rPr lang="en-US" sz="2000" dirty="0" smtClean="0">
                <a:solidFill>
                  <a:srgbClr val="0070C0"/>
                </a:solidFill>
              </a:rPr>
              <a:t>LINQ </a:t>
            </a:r>
            <a:r>
              <a:rPr lang="en-US" sz="2000" dirty="0">
                <a:solidFill>
                  <a:srgbClr val="0070C0"/>
                </a:solidFill>
              </a:rPr>
              <a:t>to DataSet</a:t>
            </a:r>
            <a:r>
              <a:rPr lang="en-US" sz="2000" dirty="0"/>
              <a:t>: This is used to query data from a DataSet or a </a:t>
            </a:r>
            <a:r>
              <a:rPr lang="en-US" sz="2000" dirty="0" smtClean="0"/>
              <a:t>DataTable</a:t>
            </a:r>
          </a:p>
          <a:p>
            <a:pPr marL="687388" indent="-225425">
              <a:buFont typeface="Wingdings" panose="05000000000000000000" pitchFamily="2" charset="2"/>
              <a:buChar char="ü"/>
            </a:pPr>
            <a:r>
              <a:rPr lang="en-US" sz="2000" dirty="0" smtClean="0">
                <a:solidFill>
                  <a:srgbClr val="0070C0"/>
                </a:solidFill>
              </a:rPr>
              <a:t>LINQ </a:t>
            </a:r>
            <a:r>
              <a:rPr lang="en-US" sz="2000" dirty="0">
                <a:solidFill>
                  <a:srgbClr val="0070C0"/>
                </a:solidFill>
              </a:rPr>
              <a:t>to Entities</a:t>
            </a:r>
            <a:r>
              <a:rPr lang="en-US" sz="2000" dirty="0"/>
              <a:t>: This is used to query data exposed by the </a:t>
            </a:r>
            <a:r>
              <a:rPr lang="en-US" sz="2000" dirty="0" smtClean="0"/>
              <a:t>EDM</a:t>
            </a:r>
            <a:endParaRPr lang="en-US" sz="2000" dirty="0"/>
          </a:p>
        </p:txBody>
      </p:sp>
      <p:sp>
        <p:nvSpPr>
          <p:cNvPr id="3" name="Date Placeholder 2"/>
          <p:cNvSpPr>
            <a:spLocks noGrp="1"/>
          </p:cNvSpPr>
          <p:nvPr>
            <p:ph type="dt" sz="half" idx="2"/>
          </p:nvPr>
        </p:nvSpPr>
        <p:spPr/>
        <p:txBody>
          <a:bodyPr/>
          <a:lstStyle/>
          <a:p>
            <a:fld id="{24E95673-4D89-48CE-9A28-6E84F04FE9D0}"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25</a:t>
            </a:fld>
            <a:endParaRPr lang="en-US"/>
          </a:p>
        </p:txBody>
      </p:sp>
    </p:spTree>
    <p:extLst>
      <p:ext uri="{BB962C8B-B14F-4D97-AF65-F5344CB8AC3E}">
        <p14:creationId xmlns:p14="http://schemas.microsoft.com/office/powerpoint/2010/main" val="790962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LINQ Library</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a:t>
            </a:r>
            <a:r>
              <a:rPr lang="en-US" sz="2000" dirty="0">
                <a:solidFill>
                  <a:srgbClr val="FF0000"/>
                </a:solidFill>
              </a:rPr>
              <a:t>LINQ library</a:t>
            </a:r>
            <a:r>
              <a:rPr lang="en-US" sz="2000" dirty="0"/>
              <a:t> contains </a:t>
            </a:r>
            <a:r>
              <a:rPr lang="en-US" sz="2000" dirty="0">
                <a:solidFill>
                  <a:srgbClr val="FF0000"/>
                </a:solidFill>
              </a:rPr>
              <a:t>two primary interfaces</a:t>
            </a:r>
            <a:r>
              <a:rPr lang="en-US" sz="2000" dirty="0"/>
              <a:t> that all generic collection classes </a:t>
            </a:r>
            <a:r>
              <a:rPr lang="en-US" sz="2000" dirty="0" smtClean="0"/>
              <a:t>implement.</a:t>
            </a:r>
          </a:p>
          <a:p>
            <a:pPr marL="461963">
              <a:buFont typeface="Wingdings" panose="05000000000000000000" pitchFamily="2" charset="2"/>
              <a:buChar char="§"/>
            </a:pPr>
            <a:r>
              <a:rPr lang="en-US" sz="2000" dirty="0" smtClean="0"/>
              <a:t>These are</a:t>
            </a:r>
          </a:p>
          <a:p>
            <a:pPr marL="687388" indent="-225425">
              <a:buFont typeface="Wingdings" panose="05000000000000000000" pitchFamily="2" charset="2"/>
              <a:buChar char="ü"/>
            </a:pPr>
            <a:r>
              <a:rPr lang="en-US" sz="2000" dirty="0" smtClean="0"/>
              <a:t>the </a:t>
            </a:r>
            <a:r>
              <a:rPr lang="en-US" sz="2000" dirty="0">
                <a:solidFill>
                  <a:srgbClr val="FF0000"/>
                </a:solidFill>
              </a:rPr>
              <a:t>IEnumerable&lt;T&gt;</a:t>
            </a:r>
            <a:r>
              <a:rPr lang="en-US" sz="2000" dirty="0"/>
              <a:t> </a:t>
            </a:r>
            <a:r>
              <a:rPr lang="en-US" sz="2000" dirty="0" smtClean="0">
                <a:solidFill>
                  <a:srgbClr val="0070C0"/>
                </a:solidFill>
              </a:rPr>
              <a:t>interface</a:t>
            </a:r>
          </a:p>
          <a:p>
            <a:pPr marL="687388" indent="-225425">
              <a:buFont typeface="Wingdings" panose="05000000000000000000" pitchFamily="2" charset="2"/>
              <a:buChar char="ü"/>
            </a:pPr>
            <a:r>
              <a:rPr lang="en-US" sz="2000" dirty="0" smtClean="0"/>
              <a:t>the </a:t>
            </a:r>
            <a:r>
              <a:rPr lang="en-US" sz="2000" dirty="0">
                <a:solidFill>
                  <a:srgbClr val="FF0000"/>
                </a:solidFill>
              </a:rPr>
              <a:t>IQueryable&lt;T&gt;</a:t>
            </a:r>
            <a:r>
              <a:rPr lang="en-US" sz="2000" dirty="0"/>
              <a:t> </a:t>
            </a:r>
            <a:r>
              <a:rPr lang="en-US" sz="2000" dirty="0" smtClean="0">
                <a:solidFill>
                  <a:srgbClr val="0070C0"/>
                </a:solidFill>
              </a:rPr>
              <a:t>interface</a:t>
            </a:r>
          </a:p>
          <a:p>
            <a:pPr marL="461963">
              <a:buFont typeface="Wingdings" panose="05000000000000000000" pitchFamily="2" charset="2"/>
              <a:buChar char="§"/>
            </a:pPr>
            <a:r>
              <a:rPr lang="en-US" sz="2000" dirty="0" smtClean="0"/>
              <a:t>While </a:t>
            </a:r>
            <a:r>
              <a:rPr lang="en-US" sz="2000" dirty="0"/>
              <a:t>the former exposes an enumerator to iterate over a collection of a given type T, the latter provides a functionality to </a:t>
            </a:r>
            <a:r>
              <a:rPr lang="en-US" sz="2000" dirty="0">
                <a:solidFill>
                  <a:srgbClr val="FF0000"/>
                </a:solidFill>
              </a:rPr>
              <a:t>query a data source</a:t>
            </a:r>
            <a:r>
              <a:rPr lang="en-US" sz="2000" dirty="0"/>
              <a:t> that will implement this </a:t>
            </a:r>
            <a:r>
              <a:rPr lang="en-US" sz="2000" dirty="0" smtClean="0"/>
              <a:t>interface.</a:t>
            </a:r>
          </a:p>
          <a:p>
            <a:pPr marL="461963">
              <a:buFont typeface="Wingdings" panose="05000000000000000000" pitchFamily="2" charset="2"/>
              <a:buChar char="§"/>
            </a:pPr>
            <a:r>
              <a:rPr lang="en-US" sz="2000" dirty="0" smtClean="0"/>
              <a:t>Also</a:t>
            </a:r>
            <a:r>
              <a:rPr lang="en-US" sz="2000" dirty="0"/>
              <a:t>, IQueryable allows you to </a:t>
            </a:r>
            <a:r>
              <a:rPr lang="en-US" sz="2000" dirty="0">
                <a:solidFill>
                  <a:srgbClr val="FF0000"/>
                </a:solidFill>
              </a:rPr>
              <a:t>filter data</a:t>
            </a:r>
            <a:r>
              <a:rPr lang="en-US" sz="2000" dirty="0"/>
              <a:t> on the </a:t>
            </a:r>
            <a:r>
              <a:rPr lang="en-US" sz="2000" dirty="0">
                <a:solidFill>
                  <a:srgbClr val="FF0000"/>
                </a:solidFill>
              </a:rPr>
              <a:t>server</a:t>
            </a:r>
            <a:r>
              <a:rPr lang="en-US" sz="2000" dirty="0"/>
              <a:t> </a:t>
            </a:r>
            <a:r>
              <a:rPr lang="en-US" sz="2000" dirty="0" smtClean="0">
                <a:solidFill>
                  <a:srgbClr val="0070C0"/>
                </a:solidFill>
              </a:rPr>
              <a:t>side</a:t>
            </a:r>
            <a:r>
              <a:rPr lang="en-US" sz="2000" dirty="0" smtClean="0"/>
              <a:t>.</a:t>
            </a:r>
          </a:p>
          <a:p>
            <a:pPr marL="461963">
              <a:buFont typeface="Wingdings" panose="05000000000000000000" pitchFamily="2" charset="2"/>
              <a:buChar char="§"/>
            </a:pPr>
            <a:r>
              <a:rPr lang="en-US" sz="2000" dirty="0" smtClean="0"/>
              <a:t>The </a:t>
            </a:r>
            <a:r>
              <a:rPr lang="en-US" sz="2000" dirty="0" smtClean="0">
                <a:solidFill>
                  <a:srgbClr val="FF0000"/>
                </a:solidFill>
              </a:rPr>
              <a:t>Figure 1-5</a:t>
            </a:r>
            <a:r>
              <a:rPr lang="en-US" sz="2000" dirty="0" smtClean="0"/>
              <a:t> illustrates </a:t>
            </a:r>
            <a:r>
              <a:rPr lang="en-US" sz="2000" dirty="0"/>
              <a:t>how these interfaces are </a:t>
            </a:r>
            <a:r>
              <a:rPr lang="en-US" sz="2000" dirty="0" smtClean="0"/>
              <a:t>related</a:t>
            </a:r>
            <a:r>
              <a:rPr lang="en-US" sz="2000" dirty="0"/>
              <a:t>.</a:t>
            </a:r>
          </a:p>
        </p:txBody>
      </p:sp>
      <p:sp>
        <p:nvSpPr>
          <p:cNvPr id="3" name="Date Placeholder 2"/>
          <p:cNvSpPr>
            <a:spLocks noGrp="1"/>
          </p:cNvSpPr>
          <p:nvPr>
            <p:ph type="dt" sz="half" idx="2"/>
          </p:nvPr>
        </p:nvSpPr>
        <p:spPr/>
        <p:txBody>
          <a:bodyPr/>
          <a:lstStyle/>
          <a:p>
            <a:fld id="{E94B216A-0161-45EF-9778-8EE4936ADF2A}"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26</a:t>
            </a:fld>
            <a:endParaRPr lang="en-US"/>
          </a:p>
        </p:txBody>
      </p:sp>
    </p:spTree>
    <p:extLst>
      <p:ext uri="{BB962C8B-B14F-4D97-AF65-F5344CB8AC3E}">
        <p14:creationId xmlns:p14="http://schemas.microsoft.com/office/powerpoint/2010/main" val="2423081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1-5</a:t>
            </a:r>
            <a:endParaRPr lang="en-US" dirty="0"/>
          </a:p>
        </p:txBody>
      </p:sp>
      <p:sp>
        <p:nvSpPr>
          <p:cNvPr id="7" name="Content Placeholder 6"/>
          <p:cNvSpPr>
            <a:spLocks noGrp="1"/>
          </p:cNvSpPr>
          <p:nvPr>
            <p:ph idx="1"/>
          </p:nvPr>
        </p:nvSpPr>
        <p:spPr/>
        <p:txBody>
          <a:bodyPr/>
          <a:lstStyle/>
          <a:p>
            <a:endParaRPr lang="en-US" dirty="0"/>
          </a:p>
        </p:txBody>
      </p:sp>
      <p:sp>
        <p:nvSpPr>
          <p:cNvPr id="4" name="Date Placeholder 3"/>
          <p:cNvSpPr>
            <a:spLocks noGrp="1"/>
          </p:cNvSpPr>
          <p:nvPr>
            <p:ph type="dt" sz="half" idx="4294967295"/>
          </p:nvPr>
        </p:nvSpPr>
        <p:spPr>
          <a:xfrm>
            <a:off x="0" y="6538913"/>
            <a:ext cx="2743200" cy="254000"/>
          </a:xfrm>
        </p:spPr>
        <p:txBody>
          <a:bodyPr/>
          <a:lstStyle/>
          <a:p>
            <a:fld id="{F183DEB2-7A66-462E-8B46-723F8B36C8BA}" type="datetime1">
              <a:rPr lang="en-US" smtClean="0"/>
              <a:t>5/7/2018</a:t>
            </a:fld>
            <a:endParaRPr lang="en-US"/>
          </a:p>
        </p:txBody>
      </p:sp>
      <p:sp>
        <p:nvSpPr>
          <p:cNvPr id="6" name="Slide Number Placeholder 5"/>
          <p:cNvSpPr>
            <a:spLocks noGrp="1"/>
          </p:cNvSpPr>
          <p:nvPr>
            <p:ph type="sldNum" sz="quarter" idx="4294967295"/>
          </p:nvPr>
        </p:nvSpPr>
        <p:spPr>
          <a:xfrm>
            <a:off x="9448800" y="6538913"/>
            <a:ext cx="2743200" cy="254000"/>
          </a:xfrm>
        </p:spPr>
        <p:txBody>
          <a:bodyPr/>
          <a:lstStyle/>
          <a:p>
            <a:fld id="{062D6987-FB6D-4DB8-81B8-AD0F35E3BB5F}" type="slidenum">
              <a:rPr lang="en-US" smtClean="0"/>
              <a:t>27</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3"/>
            <a:ext cx="4391505" cy="4984392"/>
          </a:xfrm>
          <a:prstGeom prst="rect">
            <a:avLst/>
          </a:prstGeom>
          <a:ln>
            <a:solidFill>
              <a:schemeClr val="accent1"/>
            </a:solidFill>
          </a:ln>
        </p:spPr>
      </p:pic>
    </p:spTree>
    <p:extLst>
      <p:ext uri="{BB962C8B-B14F-4D97-AF65-F5344CB8AC3E}">
        <p14:creationId xmlns:p14="http://schemas.microsoft.com/office/powerpoint/2010/main" val="23764583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LINQ to SQL and .dbml </a:t>
            </a:r>
            <a:r>
              <a:rPr lang="en-US" dirty="0" smtClean="0"/>
              <a:t>files</a:t>
            </a:r>
            <a:endParaRPr lang="en-US" dirty="0"/>
          </a:p>
        </p:txBody>
      </p:sp>
      <p:sp>
        <p:nvSpPr>
          <p:cNvPr id="4" name="Content Placeholder 3"/>
          <p:cNvSpPr>
            <a:spLocks noGrp="1"/>
          </p:cNvSpPr>
          <p:nvPr>
            <p:ph idx="1"/>
          </p:nvPr>
        </p:nvSpPr>
        <p:spPr/>
        <p:txBody>
          <a:bodyPr>
            <a:normAutofit lnSpcReduction="10000"/>
          </a:bodyPr>
          <a:lstStyle/>
          <a:p>
            <a:pPr>
              <a:buFont typeface="Wingdings" panose="05000000000000000000" pitchFamily="2" charset="2"/>
              <a:buChar char="v"/>
            </a:pPr>
            <a:r>
              <a:rPr lang="en-US" sz="2000" dirty="0"/>
              <a:t>LINQ to SQL allows you </a:t>
            </a:r>
            <a:r>
              <a:rPr lang="en-US" sz="2000" dirty="0">
                <a:solidFill>
                  <a:srgbClr val="0070C0"/>
                </a:solidFill>
              </a:rPr>
              <a:t>create</a:t>
            </a:r>
            <a:r>
              <a:rPr lang="en-US" sz="2000" dirty="0"/>
              <a:t> an </a:t>
            </a:r>
            <a:r>
              <a:rPr lang="en-US" sz="2000" dirty="0">
                <a:solidFill>
                  <a:srgbClr val="FF0000"/>
                </a:solidFill>
              </a:rPr>
              <a:t>object model</a:t>
            </a:r>
            <a:r>
              <a:rPr lang="en-US" sz="2000" dirty="0"/>
              <a:t> that </a:t>
            </a:r>
            <a:r>
              <a:rPr lang="en-US" sz="2000" dirty="0">
                <a:solidFill>
                  <a:srgbClr val="0070C0"/>
                </a:solidFill>
              </a:rPr>
              <a:t>maps</a:t>
            </a:r>
            <a:r>
              <a:rPr lang="en-US" sz="2000" dirty="0"/>
              <a:t> to the </a:t>
            </a:r>
            <a:r>
              <a:rPr lang="en-US" sz="2000" dirty="0">
                <a:solidFill>
                  <a:srgbClr val="FF0000"/>
                </a:solidFill>
              </a:rPr>
              <a:t>tables</a:t>
            </a:r>
            <a:r>
              <a:rPr lang="en-US" sz="2000" dirty="0"/>
              <a:t> in the </a:t>
            </a:r>
            <a:r>
              <a:rPr lang="en-US" sz="2000" dirty="0">
                <a:solidFill>
                  <a:srgbClr val="FF0000"/>
                </a:solidFill>
              </a:rPr>
              <a:t>relational </a:t>
            </a:r>
            <a:r>
              <a:rPr lang="en-US" sz="2000" dirty="0" smtClean="0">
                <a:solidFill>
                  <a:srgbClr val="FF0000"/>
                </a:solidFill>
              </a:rPr>
              <a:t>database</a:t>
            </a:r>
            <a:r>
              <a:rPr lang="en-US" sz="2000" dirty="0" smtClean="0"/>
              <a:t>.</a:t>
            </a:r>
          </a:p>
          <a:p>
            <a:pPr marL="461963">
              <a:buFont typeface="Wingdings" panose="05000000000000000000" pitchFamily="2" charset="2"/>
              <a:buChar char="§"/>
            </a:pPr>
            <a:r>
              <a:rPr lang="en-US" sz="2000" dirty="0" smtClean="0"/>
              <a:t>The ORM </a:t>
            </a:r>
            <a:r>
              <a:rPr lang="en-US" sz="2000" dirty="0"/>
              <a:t>implementation of LINQ to SQL handles the </a:t>
            </a:r>
            <a:r>
              <a:rPr lang="en-US" sz="2000" dirty="0">
                <a:solidFill>
                  <a:srgbClr val="FF0000"/>
                </a:solidFill>
              </a:rPr>
              <a:t>execution strategy</a:t>
            </a:r>
            <a:r>
              <a:rPr lang="en-US" sz="2000" dirty="0"/>
              <a:t> of the SQL </a:t>
            </a:r>
            <a:r>
              <a:rPr lang="en-US" sz="2000" dirty="0" smtClean="0"/>
              <a:t>queries.</a:t>
            </a:r>
          </a:p>
          <a:p>
            <a:pPr marL="461963">
              <a:buFont typeface="Wingdings" panose="05000000000000000000" pitchFamily="2" charset="2"/>
              <a:buChar char="§"/>
            </a:pPr>
            <a:r>
              <a:rPr lang="en-US" sz="2000" dirty="0" smtClean="0"/>
              <a:t>A </a:t>
            </a:r>
            <a:r>
              <a:rPr lang="en-US" sz="2000" dirty="0">
                <a:solidFill>
                  <a:srgbClr val="FF0000"/>
                </a:solidFill>
              </a:rPr>
              <a:t>database markup language</a:t>
            </a:r>
            <a:r>
              <a:rPr lang="en-US" sz="2000" dirty="0"/>
              <a:t> file, also known as </a:t>
            </a:r>
            <a:r>
              <a:rPr lang="en-US" sz="2000" dirty="0">
                <a:solidFill>
                  <a:srgbClr val="FF0000"/>
                </a:solidFill>
              </a:rPr>
              <a:t>.dbml </a:t>
            </a:r>
            <a:r>
              <a:rPr lang="en-US" sz="2000" dirty="0">
                <a:solidFill>
                  <a:srgbClr val="0070C0"/>
                </a:solidFill>
              </a:rPr>
              <a:t>file</a:t>
            </a:r>
            <a:r>
              <a:rPr lang="en-US" sz="2000" dirty="0"/>
              <a:t>, is generated by the Visual Studio IDE when you drag and drop database tables from the solution explorer onto the LINQ to SQL design </a:t>
            </a:r>
            <a:r>
              <a:rPr lang="en-US" sz="2000" dirty="0" smtClean="0"/>
              <a:t>surface.</a:t>
            </a:r>
          </a:p>
          <a:p>
            <a:pPr marL="461963">
              <a:buFont typeface="Wingdings" panose="05000000000000000000" pitchFamily="2" charset="2"/>
              <a:buChar char="§"/>
            </a:pPr>
            <a:r>
              <a:rPr lang="en-US" sz="2000" dirty="0" smtClean="0"/>
              <a:t>When </a:t>
            </a:r>
            <a:r>
              <a:rPr lang="en-US" sz="2000" dirty="0"/>
              <a:t>each table is dragged on the design surface, a class is created for each </a:t>
            </a:r>
            <a:r>
              <a:rPr lang="en-US" sz="2000" dirty="0" smtClean="0"/>
              <a:t>table.</a:t>
            </a:r>
          </a:p>
          <a:p>
            <a:pPr marL="461963">
              <a:buFont typeface="Wingdings" panose="05000000000000000000" pitchFamily="2" charset="2"/>
              <a:buChar char="§"/>
            </a:pPr>
            <a:r>
              <a:rPr lang="en-US" sz="2000" dirty="0" smtClean="0"/>
              <a:t>These </a:t>
            </a:r>
            <a:r>
              <a:rPr lang="en-US" sz="2000" dirty="0"/>
              <a:t>classes are known as </a:t>
            </a:r>
            <a:r>
              <a:rPr lang="en-US" sz="2000" dirty="0">
                <a:solidFill>
                  <a:srgbClr val="FF0000"/>
                </a:solidFill>
              </a:rPr>
              <a:t>entity </a:t>
            </a:r>
            <a:r>
              <a:rPr lang="en-US" sz="2000" dirty="0">
                <a:solidFill>
                  <a:srgbClr val="0070C0"/>
                </a:solidFill>
              </a:rPr>
              <a:t>classes</a:t>
            </a:r>
            <a:r>
              <a:rPr lang="en-US" sz="2000" dirty="0"/>
              <a:t> and they are </a:t>
            </a:r>
            <a:r>
              <a:rPr lang="en-US" sz="2000" dirty="0">
                <a:solidFill>
                  <a:srgbClr val="FF0000"/>
                </a:solidFill>
              </a:rPr>
              <a:t>partial </a:t>
            </a:r>
            <a:r>
              <a:rPr lang="en-US" sz="2000" dirty="0" smtClean="0">
                <a:solidFill>
                  <a:srgbClr val="0070C0"/>
                </a:solidFill>
              </a:rPr>
              <a:t>classes</a:t>
            </a:r>
            <a:r>
              <a:rPr lang="en-US" sz="2000" dirty="0" smtClean="0"/>
              <a:t>.</a:t>
            </a:r>
          </a:p>
          <a:p>
            <a:pPr marL="461963">
              <a:buFont typeface="Wingdings" panose="05000000000000000000" pitchFamily="2" charset="2"/>
              <a:buChar char="§"/>
            </a:pPr>
            <a:r>
              <a:rPr lang="en-US" sz="2000" dirty="0" smtClean="0"/>
              <a:t>Both </a:t>
            </a:r>
            <a:r>
              <a:rPr lang="en-US" sz="2000" dirty="0"/>
              <a:t>LINQ to SQL and ORM share certain common behaviors in terms of designing, mapping entities with relational database, and querying </a:t>
            </a:r>
            <a:r>
              <a:rPr lang="en-US" sz="2000" dirty="0" smtClean="0"/>
              <a:t>entities.</a:t>
            </a:r>
          </a:p>
          <a:p>
            <a:pPr marL="461963">
              <a:buFont typeface="Wingdings" panose="05000000000000000000" pitchFamily="2" charset="2"/>
              <a:buChar char="§"/>
            </a:pPr>
            <a:r>
              <a:rPr lang="en-US" sz="2000" dirty="0" smtClean="0"/>
              <a:t>Developing </a:t>
            </a:r>
            <a:r>
              <a:rPr lang="en-US" sz="2000" dirty="0"/>
              <a:t>non-LINQ to SQL data-centric applications may consume a lot time and effort in trying to build custom components that will interact with the data </a:t>
            </a:r>
            <a:r>
              <a:rPr lang="en-US" sz="2000" dirty="0" smtClean="0"/>
              <a:t>source.</a:t>
            </a:r>
          </a:p>
          <a:p>
            <a:pPr marL="461963">
              <a:buFont typeface="Wingdings" panose="05000000000000000000" pitchFamily="2" charset="2"/>
              <a:buChar char="§"/>
            </a:pPr>
            <a:r>
              <a:rPr lang="en-US" sz="2000" dirty="0" smtClean="0"/>
              <a:t>LINQ </a:t>
            </a:r>
            <a:r>
              <a:rPr lang="en-US" sz="2000" dirty="0"/>
              <a:t>to SQL maps tables to classes, which helps architects to design a better </a:t>
            </a:r>
            <a:r>
              <a:rPr lang="en-US" sz="2000" dirty="0">
                <a:solidFill>
                  <a:srgbClr val="FF0000"/>
                </a:solidFill>
              </a:rPr>
              <a:t>n-tier architecture</a:t>
            </a:r>
            <a:r>
              <a:rPr lang="en-US" sz="2000" dirty="0"/>
              <a:t>, thus improving </a:t>
            </a:r>
            <a:r>
              <a:rPr lang="en-US" sz="2000" dirty="0" smtClean="0"/>
              <a:t>productivity.</a:t>
            </a:r>
          </a:p>
          <a:p>
            <a:pPr marL="461963">
              <a:buFont typeface="Wingdings" panose="05000000000000000000" pitchFamily="2" charset="2"/>
              <a:buChar char="§"/>
            </a:pPr>
            <a:r>
              <a:rPr lang="en-US" sz="2000" dirty="0" smtClean="0"/>
              <a:t>The </a:t>
            </a:r>
            <a:r>
              <a:rPr lang="en-US" sz="2000" dirty="0"/>
              <a:t>properties in the entity classes are mapped to the columns in the table with an appropriate data type mapping </a:t>
            </a:r>
            <a:r>
              <a:rPr lang="en-US" sz="2000" dirty="0" smtClean="0"/>
              <a:t>scheme.</a:t>
            </a:r>
          </a:p>
          <a:p>
            <a:pPr marL="461963">
              <a:buFont typeface="Wingdings" panose="05000000000000000000" pitchFamily="2" charset="2"/>
              <a:buChar char="§"/>
            </a:pPr>
            <a:r>
              <a:rPr lang="en-US" sz="2000" dirty="0" smtClean="0"/>
              <a:t>Hence</a:t>
            </a:r>
            <a:r>
              <a:rPr lang="en-US" sz="2000" dirty="0"/>
              <a:t>, a compile time check is performed that reduces runtime errors</a:t>
            </a:r>
            <a:r>
              <a:rPr lang="en-US" sz="2000" dirty="0" smtClean="0"/>
              <a:t>.</a:t>
            </a:r>
            <a:endParaRPr lang="en-US" sz="2000" dirty="0"/>
          </a:p>
        </p:txBody>
      </p:sp>
      <p:sp>
        <p:nvSpPr>
          <p:cNvPr id="3" name="Date Placeholder 2"/>
          <p:cNvSpPr>
            <a:spLocks noGrp="1"/>
          </p:cNvSpPr>
          <p:nvPr>
            <p:ph type="dt" sz="half" idx="4294967295"/>
          </p:nvPr>
        </p:nvSpPr>
        <p:spPr>
          <a:xfrm>
            <a:off x="0" y="6538913"/>
            <a:ext cx="2743200" cy="254000"/>
          </a:xfrm>
        </p:spPr>
        <p:txBody>
          <a:bodyPr/>
          <a:lstStyle/>
          <a:p>
            <a:fld id="{94E1B34B-39FA-41D0-A077-72C190C1C84C}" type="datetime1">
              <a:rPr lang="en-US" smtClean="0"/>
              <a:t>5/7/2018</a:t>
            </a:fld>
            <a:endParaRPr lang="en-US"/>
          </a:p>
        </p:txBody>
      </p:sp>
      <p:sp>
        <p:nvSpPr>
          <p:cNvPr id="6" name="Slide Number Placeholder 5"/>
          <p:cNvSpPr>
            <a:spLocks noGrp="1"/>
          </p:cNvSpPr>
          <p:nvPr>
            <p:ph type="sldNum" sz="quarter" idx="4294967295"/>
          </p:nvPr>
        </p:nvSpPr>
        <p:spPr>
          <a:xfrm>
            <a:off x="9448800" y="6538913"/>
            <a:ext cx="2743200" cy="254000"/>
          </a:xfrm>
        </p:spPr>
        <p:txBody>
          <a:bodyPr/>
          <a:lstStyle/>
          <a:p>
            <a:fld id="{062D6987-FB6D-4DB8-81B8-AD0F35E3BB5F}" type="slidenum">
              <a:rPr lang="en-US" smtClean="0"/>
              <a:t>28</a:t>
            </a:fld>
            <a:endParaRPr lang="en-US"/>
          </a:p>
        </p:txBody>
      </p:sp>
    </p:spTree>
    <p:extLst>
      <p:ext uri="{BB962C8B-B14F-4D97-AF65-F5344CB8AC3E}">
        <p14:creationId xmlns:p14="http://schemas.microsoft.com/office/powerpoint/2010/main" val="4060764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Entity Framework architectural </a:t>
            </a:r>
            <a:r>
              <a:rPr lang="en-US" dirty="0" smtClean="0">
                <a:solidFill>
                  <a:schemeClr val="bg1"/>
                </a:solidFill>
              </a:rPr>
              <a:t>components</a:t>
            </a:r>
            <a:endParaRPr lang="en-US" dirty="0">
              <a:solidFill>
                <a:schemeClr val="bg1"/>
              </a:solidFill>
            </a:endParaRPr>
          </a:p>
        </p:txBody>
      </p:sp>
      <p:sp>
        <p:nvSpPr>
          <p:cNvPr id="4" name="Content Placeholder 3"/>
          <p:cNvSpPr>
            <a:spLocks noGrp="1"/>
          </p:cNvSpPr>
          <p:nvPr>
            <p:ph idx="1"/>
          </p:nvPr>
        </p:nvSpPr>
        <p:spPr/>
        <p:txBody>
          <a:bodyPr>
            <a:normAutofit lnSpcReduction="10000"/>
          </a:bodyPr>
          <a:lstStyle/>
          <a:p>
            <a:pPr>
              <a:buFont typeface="Wingdings" panose="05000000000000000000" pitchFamily="2" charset="2"/>
              <a:buChar char="v"/>
            </a:pPr>
            <a:r>
              <a:rPr lang="en-US" sz="2000" dirty="0"/>
              <a:t>Entity Framework comprises the following components: </a:t>
            </a:r>
          </a:p>
          <a:p>
            <a:pPr marL="687388">
              <a:buFont typeface="Wingdings" panose="05000000000000000000" pitchFamily="2" charset="2"/>
              <a:buChar char="ü"/>
            </a:pPr>
            <a:r>
              <a:rPr lang="en-US" sz="2000" dirty="0" smtClean="0"/>
              <a:t>The </a:t>
            </a:r>
            <a:r>
              <a:rPr lang="en-US" sz="2000" dirty="0"/>
              <a:t>Entity Data </a:t>
            </a:r>
            <a:r>
              <a:rPr lang="en-US" sz="2000" dirty="0" smtClean="0"/>
              <a:t>Model</a:t>
            </a:r>
          </a:p>
          <a:p>
            <a:pPr marL="687388">
              <a:buFont typeface="Wingdings" panose="05000000000000000000" pitchFamily="2" charset="2"/>
              <a:buChar char="ü"/>
            </a:pPr>
            <a:r>
              <a:rPr lang="en-US" sz="2000" dirty="0" smtClean="0"/>
              <a:t>LINQ </a:t>
            </a:r>
            <a:r>
              <a:rPr lang="en-US" sz="2000" dirty="0"/>
              <a:t>to </a:t>
            </a:r>
            <a:r>
              <a:rPr lang="en-US" sz="2000" dirty="0" smtClean="0"/>
              <a:t>Entities</a:t>
            </a:r>
          </a:p>
          <a:p>
            <a:pPr marL="687388">
              <a:buFont typeface="Wingdings" panose="05000000000000000000" pitchFamily="2" charset="2"/>
              <a:buChar char="ü"/>
            </a:pPr>
            <a:r>
              <a:rPr lang="en-US" sz="2000" dirty="0" smtClean="0"/>
              <a:t>Entity Client</a:t>
            </a:r>
          </a:p>
          <a:p>
            <a:pPr marL="687388">
              <a:buFont typeface="Wingdings" panose="05000000000000000000" pitchFamily="2" charset="2"/>
              <a:buChar char="ü"/>
            </a:pPr>
            <a:r>
              <a:rPr lang="en-US" sz="2000" dirty="0" smtClean="0"/>
              <a:t>Entity SQL</a:t>
            </a:r>
          </a:p>
          <a:p>
            <a:pPr marL="687388">
              <a:buFont typeface="Wingdings" panose="05000000000000000000" pitchFamily="2" charset="2"/>
              <a:buChar char="ü"/>
            </a:pPr>
            <a:r>
              <a:rPr lang="en-US" sz="2000" dirty="0" smtClean="0"/>
              <a:t>The </a:t>
            </a:r>
            <a:r>
              <a:rPr lang="en-US" sz="2000" dirty="0"/>
              <a:t>Object Services Layer</a:t>
            </a:r>
          </a:p>
          <a:p>
            <a:pPr marL="457200">
              <a:buFont typeface="Wingdings" panose="05000000000000000000" pitchFamily="2" charset="2"/>
              <a:buChar char="§"/>
            </a:pPr>
            <a:r>
              <a:rPr lang="en-US" sz="2000" dirty="0"/>
              <a:t>Note that </a:t>
            </a:r>
            <a:r>
              <a:rPr lang="en-US" sz="2000" dirty="0" smtClean="0"/>
              <a:t>the</a:t>
            </a:r>
          </a:p>
          <a:p>
            <a:pPr marL="687388" indent="-225425">
              <a:buFont typeface="Wingdings" panose="05000000000000000000" pitchFamily="2" charset="2"/>
              <a:buChar char="ü"/>
            </a:pPr>
            <a:r>
              <a:rPr lang="en-US" sz="2000" dirty="0" smtClean="0"/>
              <a:t>Conceptual </a:t>
            </a:r>
            <a:r>
              <a:rPr lang="en-US" sz="2000" dirty="0"/>
              <a:t>Model </a:t>
            </a:r>
            <a:r>
              <a:rPr lang="en-US" sz="2000" dirty="0" smtClean="0"/>
              <a:t>Layer</a:t>
            </a:r>
          </a:p>
          <a:p>
            <a:pPr marL="687388" indent="-225425">
              <a:buFont typeface="Wingdings" panose="05000000000000000000" pitchFamily="2" charset="2"/>
              <a:buChar char="ü"/>
            </a:pPr>
            <a:r>
              <a:rPr lang="en-US" sz="2000" dirty="0" smtClean="0"/>
              <a:t>Mapping Layer</a:t>
            </a:r>
          </a:p>
          <a:p>
            <a:pPr marL="687388" indent="-225425">
              <a:buFont typeface="Wingdings" panose="05000000000000000000" pitchFamily="2" charset="2"/>
              <a:buChar char="ü"/>
            </a:pPr>
            <a:r>
              <a:rPr lang="en-US" sz="2000" dirty="0" smtClean="0"/>
              <a:t>Logical </a:t>
            </a:r>
            <a:r>
              <a:rPr lang="en-US" sz="2000" dirty="0"/>
              <a:t>Model </a:t>
            </a:r>
            <a:r>
              <a:rPr lang="en-US" sz="2000" dirty="0" smtClean="0"/>
              <a:t>Layer</a:t>
            </a:r>
          </a:p>
          <a:p>
            <a:pPr marL="461963" indent="0">
              <a:buNone/>
            </a:pPr>
            <a:r>
              <a:rPr lang="en-US" sz="2000" dirty="0" smtClean="0"/>
              <a:t>are </a:t>
            </a:r>
            <a:r>
              <a:rPr lang="en-US" sz="2000" dirty="0"/>
              <a:t>all parts of the </a:t>
            </a:r>
            <a:r>
              <a:rPr lang="en-US" sz="2000" dirty="0" smtClean="0"/>
              <a:t>EDM.</a:t>
            </a:r>
          </a:p>
          <a:p>
            <a:pPr marL="457200">
              <a:buFont typeface="Wingdings" panose="05000000000000000000" pitchFamily="2" charset="2"/>
              <a:buChar char="§"/>
            </a:pPr>
            <a:r>
              <a:rPr lang="en-US" sz="2000" dirty="0" smtClean="0"/>
              <a:t>The </a:t>
            </a:r>
            <a:r>
              <a:rPr lang="en-US" sz="2000" dirty="0" smtClean="0">
                <a:solidFill>
                  <a:srgbClr val="FF0000"/>
                </a:solidFill>
              </a:rPr>
              <a:t>Figure 1-6</a:t>
            </a:r>
            <a:r>
              <a:rPr lang="en-US" sz="2000" dirty="0" smtClean="0"/>
              <a:t> </a:t>
            </a:r>
            <a:r>
              <a:rPr lang="en-US" sz="2000" dirty="0"/>
              <a:t>illustrates the layers of the ADO.NET </a:t>
            </a:r>
            <a:r>
              <a:rPr lang="en-US" sz="2000" dirty="0" smtClean="0"/>
              <a:t>EF and </a:t>
            </a:r>
            <a:r>
              <a:rPr lang="en-US" sz="2000" dirty="0"/>
              <a:t>how they are related to each </a:t>
            </a:r>
            <a:r>
              <a:rPr lang="en-US" sz="2000" dirty="0" smtClean="0"/>
              <a:t>other.</a:t>
            </a:r>
          </a:p>
          <a:p>
            <a:pPr marL="457200">
              <a:buFont typeface="Wingdings" panose="05000000000000000000" pitchFamily="2" charset="2"/>
              <a:buChar char="§"/>
            </a:pPr>
            <a:r>
              <a:rPr lang="en-US" sz="2000" dirty="0"/>
              <a:t>We will now discuss each of the components of the Entity Framework technology stack in the following sections</a:t>
            </a:r>
            <a:r>
              <a:rPr lang="en-US" sz="2000" dirty="0" smtClean="0"/>
              <a:t>.</a:t>
            </a:r>
            <a:endParaRPr lang="en-US" sz="2000" dirty="0"/>
          </a:p>
        </p:txBody>
      </p:sp>
      <p:sp>
        <p:nvSpPr>
          <p:cNvPr id="3" name="Date Placeholder 2"/>
          <p:cNvSpPr>
            <a:spLocks noGrp="1"/>
          </p:cNvSpPr>
          <p:nvPr>
            <p:ph type="dt" sz="half" idx="4294967295"/>
          </p:nvPr>
        </p:nvSpPr>
        <p:spPr>
          <a:xfrm>
            <a:off x="0" y="6538913"/>
            <a:ext cx="2743200" cy="254000"/>
          </a:xfrm>
        </p:spPr>
        <p:txBody>
          <a:bodyPr/>
          <a:lstStyle/>
          <a:p>
            <a:fld id="{A761FB76-AD40-45F3-B422-2E58D0B2349E}" type="datetime1">
              <a:rPr lang="en-US" smtClean="0"/>
              <a:t>5/7/2018</a:t>
            </a:fld>
            <a:endParaRPr lang="en-US"/>
          </a:p>
        </p:txBody>
      </p:sp>
      <p:sp>
        <p:nvSpPr>
          <p:cNvPr id="6" name="Slide Number Placeholder 5"/>
          <p:cNvSpPr>
            <a:spLocks noGrp="1"/>
          </p:cNvSpPr>
          <p:nvPr>
            <p:ph type="sldNum" sz="quarter" idx="4294967295"/>
          </p:nvPr>
        </p:nvSpPr>
        <p:spPr>
          <a:xfrm>
            <a:off x="9448800" y="6538913"/>
            <a:ext cx="2743200" cy="254000"/>
          </a:xfrm>
        </p:spPr>
        <p:txBody>
          <a:bodyPr/>
          <a:lstStyle/>
          <a:p>
            <a:fld id="{062D6987-FB6D-4DB8-81B8-AD0F35E3BB5F}" type="slidenum">
              <a:rPr lang="en-US" smtClean="0"/>
              <a:t>29</a:t>
            </a:fld>
            <a:endParaRPr lang="en-US"/>
          </a:p>
        </p:txBody>
      </p:sp>
    </p:spTree>
    <p:extLst>
      <p:ext uri="{BB962C8B-B14F-4D97-AF65-F5344CB8AC3E}">
        <p14:creationId xmlns:p14="http://schemas.microsoft.com/office/powerpoint/2010/main" val="809719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Introducing the ADO.NET Entity Framework</a:t>
            </a:r>
          </a:p>
        </p:txBody>
      </p:sp>
      <p:sp>
        <p:nvSpPr>
          <p:cNvPr id="6" name="Text Placeholder 5"/>
          <p:cNvSpPr>
            <a:spLocks noGrp="1"/>
          </p:cNvSpPr>
          <p:nvPr>
            <p:ph type="body" sz="quarter" idx="16"/>
          </p:nvPr>
        </p:nvSpPr>
        <p:spPr/>
        <p:txBody>
          <a:bodyPr/>
          <a:lstStyle/>
          <a:p>
            <a:r>
              <a:rPr lang="en-US" dirty="0" smtClean="0"/>
              <a:t>1</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12852" y="3961396"/>
            <a:ext cx="4545773" cy="2546350"/>
          </a:xfrm>
          <a:prstGeom prst="rect">
            <a:avLst/>
          </a:prstGeom>
          <a:ln>
            <a:solidFill>
              <a:schemeClr val="accent1"/>
            </a:solidFill>
          </a:ln>
        </p:spPr>
      </p:pic>
      <p:sp>
        <p:nvSpPr>
          <p:cNvPr id="7" name="Date Placeholder 6"/>
          <p:cNvSpPr>
            <a:spLocks noGrp="1"/>
          </p:cNvSpPr>
          <p:nvPr>
            <p:ph type="dt" sz="half" idx="2"/>
          </p:nvPr>
        </p:nvSpPr>
        <p:spPr/>
        <p:txBody>
          <a:bodyPr/>
          <a:lstStyle/>
          <a:p>
            <a:fld id="{757B93A6-5C4B-40EE-9D91-6969A7F1970A}" type="datetime1">
              <a:rPr lang="en-US" smtClean="0"/>
              <a:t>5/7/2018</a:t>
            </a:fld>
            <a:endParaRPr lang="en-US"/>
          </a:p>
        </p:txBody>
      </p:sp>
      <p:sp>
        <p:nvSpPr>
          <p:cNvPr id="9" name="Slide Number Placeholder 8"/>
          <p:cNvSpPr>
            <a:spLocks noGrp="1"/>
          </p:cNvSpPr>
          <p:nvPr>
            <p:ph type="sldNum" sz="quarter" idx="4"/>
          </p:nvPr>
        </p:nvSpPr>
        <p:spPr/>
        <p:txBody>
          <a:bodyPr/>
          <a:lstStyle/>
          <a:p>
            <a:fld id="{062D6987-FB6D-4DB8-81B8-AD0F35E3BB5F}" type="slidenum">
              <a:rPr lang="en-US" smtClean="0"/>
              <a:pPr/>
              <a:t>3</a:t>
            </a:fld>
            <a:endParaRPr lang="en-US"/>
          </a:p>
        </p:txBody>
      </p:sp>
    </p:spTree>
    <p:extLst>
      <p:ext uri="{BB962C8B-B14F-4D97-AF65-F5344CB8AC3E}">
        <p14:creationId xmlns:p14="http://schemas.microsoft.com/office/powerpoint/2010/main" val="39343344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1-6</a:t>
            </a:r>
            <a:endParaRPr lang="en-US" dirty="0"/>
          </a:p>
        </p:txBody>
      </p:sp>
      <p:sp>
        <p:nvSpPr>
          <p:cNvPr id="3" name="Date Placeholder 2"/>
          <p:cNvSpPr>
            <a:spLocks noGrp="1"/>
          </p:cNvSpPr>
          <p:nvPr>
            <p:ph type="dt" sz="half" idx="2"/>
          </p:nvPr>
        </p:nvSpPr>
        <p:spPr/>
        <p:txBody>
          <a:bodyPr/>
          <a:lstStyle/>
          <a:p>
            <a:fld id="{21C8D2BF-C20C-4288-BD4A-007F606EE881}"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30</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5309791" cy="4804096"/>
          </a:xfrm>
          <a:prstGeom prst="rect">
            <a:avLst/>
          </a:prstGeom>
          <a:ln>
            <a:solidFill>
              <a:schemeClr val="accent1"/>
            </a:solidFill>
          </a:ln>
        </p:spPr>
      </p:pic>
    </p:spTree>
    <p:extLst>
      <p:ext uri="{BB962C8B-B14F-4D97-AF65-F5344CB8AC3E}">
        <p14:creationId xmlns:p14="http://schemas.microsoft.com/office/powerpoint/2010/main" val="3571711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The Entity Data Model</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The Entity Data Model (EDM), an </a:t>
            </a:r>
            <a:r>
              <a:rPr lang="en-US" sz="2000" dirty="0" smtClean="0">
                <a:solidFill>
                  <a:srgbClr val="FF0000"/>
                </a:solidFill>
              </a:rPr>
              <a:t>extended entity relationship model</a:t>
            </a:r>
            <a:r>
              <a:rPr lang="en-US" sz="2000" dirty="0" smtClean="0"/>
              <a:t>, is the </a:t>
            </a:r>
            <a:r>
              <a:rPr lang="en-US" sz="2000" dirty="0" smtClean="0">
                <a:solidFill>
                  <a:srgbClr val="FF0000"/>
                </a:solidFill>
              </a:rPr>
              <a:t>core</a:t>
            </a:r>
            <a:r>
              <a:rPr lang="en-US" sz="2000" dirty="0" smtClean="0">
                <a:solidFill>
                  <a:srgbClr val="0070C0"/>
                </a:solidFill>
              </a:rPr>
              <a:t> of </a:t>
            </a:r>
            <a:r>
              <a:rPr lang="en-US" sz="2000" dirty="0" smtClean="0">
                <a:solidFill>
                  <a:srgbClr val="FF0000"/>
                </a:solidFill>
              </a:rPr>
              <a:t>EF</a:t>
            </a:r>
            <a:r>
              <a:rPr lang="en-US" sz="2000" dirty="0" smtClean="0"/>
              <a:t>.</a:t>
            </a:r>
          </a:p>
          <a:p>
            <a:pPr marL="461963">
              <a:buFont typeface="Wingdings" panose="05000000000000000000" pitchFamily="2" charset="2"/>
              <a:buChar char="§"/>
            </a:pPr>
            <a:r>
              <a:rPr lang="en-US" sz="2000" dirty="0" smtClean="0"/>
              <a:t>You can generate an EDM using the </a:t>
            </a:r>
            <a:r>
              <a:rPr lang="en-US" sz="2000" dirty="0" smtClean="0">
                <a:solidFill>
                  <a:srgbClr val="FF0000"/>
                </a:solidFill>
              </a:rPr>
              <a:t>EDMGen.exe</a:t>
            </a:r>
            <a:r>
              <a:rPr lang="en-US" sz="2000" dirty="0" smtClean="0"/>
              <a:t> </a:t>
            </a:r>
            <a:r>
              <a:rPr lang="en-US" sz="2000" dirty="0" smtClean="0">
                <a:solidFill>
                  <a:srgbClr val="0070C0"/>
                </a:solidFill>
              </a:rPr>
              <a:t>command-line tool</a:t>
            </a:r>
            <a:r>
              <a:rPr lang="en-US" sz="2000" dirty="0" smtClean="0"/>
              <a:t> or using the </a:t>
            </a:r>
            <a:r>
              <a:rPr lang="en-US" sz="2000" dirty="0" smtClean="0">
                <a:solidFill>
                  <a:srgbClr val="FF0000"/>
                </a:solidFill>
              </a:rPr>
              <a:t>ADO.NET EDM Designer</a:t>
            </a:r>
            <a:r>
              <a:rPr lang="en-US" sz="2000" dirty="0" smtClean="0"/>
              <a:t>—a new Visual Studio template.</a:t>
            </a:r>
          </a:p>
          <a:p>
            <a:pPr marL="461963">
              <a:buFont typeface="Wingdings" panose="05000000000000000000" pitchFamily="2" charset="2"/>
              <a:buChar char="§"/>
            </a:pPr>
            <a:r>
              <a:rPr lang="en-US" sz="2000" dirty="0" smtClean="0"/>
              <a:t>We will discuss how an EDM can be generated from a relational schema in the next chapter.</a:t>
            </a:r>
          </a:p>
          <a:p>
            <a:pPr marL="461963">
              <a:buFont typeface="Wingdings" panose="05000000000000000000" pitchFamily="2" charset="2"/>
              <a:buChar char="§"/>
            </a:pPr>
            <a:r>
              <a:rPr lang="en-US" sz="2000" dirty="0" smtClean="0"/>
              <a:t>The </a:t>
            </a:r>
            <a:r>
              <a:rPr lang="en-US" sz="2000" dirty="0" smtClean="0">
                <a:solidFill>
                  <a:srgbClr val="FF0000"/>
                </a:solidFill>
              </a:rPr>
              <a:t>Figure 1-7</a:t>
            </a:r>
            <a:r>
              <a:rPr lang="en-US" sz="2000" dirty="0" smtClean="0"/>
              <a:t> illustrates where exactly the EDM fits in.</a:t>
            </a:r>
          </a:p>
          <a:p>
            <a:pPr marL="461963">
              <a:buFont typeface="Wingdings" panose="05000000000000000000" pitchFamily="2" charset="2"/>
              <a:buChar char="§"/>
            </a:pPr>
            <a:r>
              <a:rPr lang="en-US" sz="2000" dirty="0" smtClean="0"/>
              <a:t>The EDM </a:t>
            </a:r>
            <a:r>
              <a:rPr lang="en-US" sz="2000" dirty="0" smtClean="0">
                <a:solidFill>
                  <a:srgbClr val="FF0000"/>
                </a:solidFill>
              </a:rPr>
              <a:t>abstracts</a:t>
            </a:r>
            <a:r>
              <a:rPr lang="en-US" sz="2000" dirty="0" smtClean="0"/>
              <a:t> the </a:t>
            </a:r>
            <a:r>
              <a:rPr lang="en-US" sz="2000" dirty="0" smtClean="0">
                <a:solidFill>
                  <a:srgbClr val="FF0000"/>
                </a:solidFill>
              </a:rPr>
              <a:t>logical</a:t>
            </a:r>
            <a:r>
              <a:rPr lang="en-US" sz="2000" dirty="0" smtClean="0">
                <a:solidFill>
                  <a:srgbClr val="0070C0"/>
                </a:solidFill>
              </a:rPr>
              <a:t> or the </a:t>
            </a:r>
            <a:r>
              <a:rPr lang="en-US" sz="2000" dirty="0" smtClean="0">
                <a:solidFill>
                  <a:srgbClr val="FF0000"/>
                </a:solidFill>
              </a:rPr>
              <a:t>relational</a:t>
            </a:r>
            <a:r>
              <a:rPr lang="en-US" sz="2000" dirty="0" smtClean="0">
                <a:solidFill>
                  <a:srgbClr val="0070C0"/>
                </a:solidFill>
              </a:rPr>
              <a:t> schema</a:t>
            </a:r>
            <a:r>
              <a:rPr lang="en-US" sz="2000" dirty="0" smtClean="0"/>
              <a:t> and exposes the </a:t>
            </a:r>
            <a:r>
              <a:rPr lang="en-US" sz="2000" dirty="0" smtClean="0">
                <a:solidFill>
                  <a:srgbClr val="FF0000"/>
                </a:solidFill>
              </a:rPr>
              <a:t>conceptual schema</a:t>
            </a:r>
            <a:r>
              <a:rPr lang="en-US" sz="2000" dirty="0" smtClean="0"/>
              <a:t> of the data using a three-layered approach.</a:t>
            </a:r>
          </a:p>
          <a:p>
            <a:pPr marL="461963">
              <a:buFont typeface="Wingdings" panose="05000000000000000000" pitchFamily="2" charset="2"/>
              <a:buChar char="§"/>
            </a:pPr>
            <a:r>
              <a:rPr lang="en-US" sz="2000" dirty="0" smtClean="0"/>
              <a:t>It comprises the following layers: </a:t>
            </a:r>
          </a:p>
          <a:p>
            <a:pPr marL="687388" indent="-225425">
              <a:buFont typeface="Wingdings" panose="05000000000000000000" pitchFamily="2" charset="2"/>
              <a:buChar char="ü"/>
            </a:pPr>
            <a:r>
              <a:rPr lang="en-US" sz="2000" dirty="0" smtClean="0"/>
              <a:t>The Conceptual Model Layer or the Conceptual Data Definition Language Layer (</a:t>
            </a:r>
            <a:r>
              <a:rPr lang="en-US" sz="2000" dirty="0" smtClean="0">
                <a:solidFill>
                  <a:srgbClr val="FF0000"/>
                </a:solidFill>
              </a:rPr>
              <a:t>C-Space</a:t>
            </a:r>
            <a:r>
              <a:rPr lang="en-US" sz="2000" dirty="0" smtClean="0"/>
              <a:t>)</a:t>
            </a:r>
          </a:p>
          <a:p>
            <a:pPr marL="687388" indent="-225425">
              <a:buFont typeface="Wingdings" panose="05000000000000000000" pitchFamily="2" charset="2"/>
              <a:buChar char="ü"/>
            </a:pPr>
            <a:r>
              <a:rPr lang="en-US" sz="2000" dirty="0" smtClean="0"/>
              <a:t>The Mapping Layer or the Mapping Schema Definition Language layer (</a:t>
            </a:r>
            <a:r>
              <a:rPr lang="en-US" sz="2000" dirty="0" smtClean="0">
                <a:solidFill>
                  <a:srgbClr val="FF0000"/>
                </a:solidFill>
              </a:rPr>
              <a:t>C-S Space</a:t>
            </a:r>
            <a:r>
              <a:rPr lang="en-US" sz="2000" dirty="0" smtClean="0"/>
              <a:t>)</a:t>
            </a:r>
          </a:p>
          <a:p>
            <a:pPr marL="687388" indent="-225425">
              <a:buFont typeface="Wingdings" panose="05000000000000000000" pitchFamily="2" charset="2"/>
              <a:buChar char="ü"/>
            </a:pPr>
            <a:r>
              <a:rPr lang="en-US" sz="2000" dirty="0" smtClean="0"/>
              <a:t>The Storage Layer or the Logical Layer or the Store Space Definition Language Layer (</a:t>
            </a:r>
            <a:r>
              <a:rPr lang="en-US" sz="2000" dirty="0" smtClean="0">
                <a:solidFill>
                  <a:srgbClr val="FF0000"/>
                </a:solidFill>
              </a:rPr>
              <a:t>S-Space</a:t>
            </a:r>
            <a:r>
              <a:rPr lang="en-US" sz="2000" dirty="0" smtClean="0"/>
              <a:t>)</a:t>
            </a:r>
          </a:p>
          <a:p>
            <a:pPr marL="461963">
              <a:buFont typeface="Wingdings" panose="05000000000000000000" pitchFamily="2" charset="2"/>
              <a:buChar char="§"/>
            </a:pPr>
            <a:r>
              <a:rPr lang="en-US" sz="2000" dirty="0" smtClean="0"/>
              <a:t>The </a:t>
            </a:r>
            <a:r>
              <a:rPr lang="en-US" sz="2000" dirty="0" smtClean="0">
                <a:solidFill>
                  <a:srgbClr val="FF0000"/>
                </a:solidFill>
              </a:rPr>
              <a:t>Figure 1-8</a:t>
            </a:r>
            <a:r>
              <a:rPr lang="en-US" sz="2000" dirty="0" smtClean="0"/>
              <a:t> illustrates the layers of the EDM.</a:t>
            </a:r>
          </a:p>
          <a:p>
            <a:pPr marL="461963">
              <a:buFont typeface="Wingdings" panose="05000000000000000000" pitchFamily="2" charset="2"/>
              <a:buChar char="§"/>
            </a:pPr>
            <a:r>
              <a:rPr lang="en-US" sz="2000" dirty="0" smtClean="0"/>
              <a:t>Let's explain each of these layers in detail. </a:t>
            </a:r>
            <a:r>
              <a:rPr lang="en-US" dirty="0">
                <a:solidFill>
                  <a:srgbClr val="FF0000"/>
                </a:solidFill>
              </a:rPr>
              <a:t>Figure 1-9</a:t>
            </a:r>
            <a:r>
              <a:rPr lang="en-US" dirty="0"/>
              <a:t> shows a typical EDM</a:t>
            </a:r>
            <a:r>
              <a:rPr lang="en-US" dirty="0" smtClean="0"/>
              <a:t>.</a:t>
            </a:r>
            <a:endParaRPr lang="en-US" dirty="0"/>
          </a:p>
        </p:txBody>
      </p:sp>
      <p:sp>
        <p:nvSpPr>
          <p:cNvPr id="3" name="Date Placeholder 2"/>
          <p:cNvSpPr>
            <a:spLocks noGrp="1"/>
          </p:cNvSpPr>
          <p:nvPr>
            <p:ph type="dt" sz="half" idx="2"/>
          </p:nvPr>
        </p:nvSpPr>
        <p:spPr/>
        <p:txBody>
          <a:bodyPr/>
          <a:lstStyle/>
          <a:p>
            <a:fld id="{D87B754D-8005-49BD-8FD7-24D47C7979A1}"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31</a:t>
            </a:fld>
            <a:endParaRPr lang="en-US"/>
          </a:p>
        </p:txBody>
      </p:sp>
    </p:spTree>
    <p:extLst>
      <p:ext uri="{BB962C8B-B14F-4D97-AF65-F5344CB8AC3E}">
        <p14:creationId xmlns:p14="http://schemas.microsoft.com/office/powerpoint/2010/main" val="3581019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1-7 || 1-8</a:t>
            </a:r>
            <a:endParaRPr lang="en-US" dirty="0"/>
          </a:p>
        </p:txBody>
      </p:sp>
      <p:sp>
        <p:nvSpPr>
          <p:cNvPr id="3" name="Date Placeholder 2"/>
          <p:cNvSpPr>
            <a:spLocks noGrp="1"/>
          </p:cNvSpPr>
          <p:nvPr>
            <p:ph type="dt" sz="half" idx="2"/>
          </p:nvPr>
        </p:nvSpPr>
        <p:spPr/>
        <p:txBody>
          <a:bodyPr/>
          <a:lstStyle/>
          <a:p>
            <a:fld id="{A9E4D5BC-2374-4956-A5A6-082CF5F33751}" type="datetime1">
              <a:rPr lang="en-US" smtClean="0"/>
              <a:t>5/7/2018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32</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3655562" cy="3299145"/>
          </a:xfrm>
          <a:prstGeom prst="rect">
            <a:avLst/>
          </a:prstGeom>
          <a:ln>
            <a:solidFill>
              <a:schemeClr val="accent1"/>
            </a:solidFill>
          </a:ln>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8325" y="1268362"/>
            <a:ext cx="5849510" cy="5088219"/>
          </a:xfrm>
          <a:prstGeom prst="rect">
            <a:avLst/>
          </a:prstGeom>
          <a:ln>
            <a:solidFill>
              <a:schemeClr val="accent1"/>
            </a:solidFill>
          </a:ln>
        </p:spPr>
      </p:pic>
    </p:spTree>
    <p:extLst>
      <p:ext uri="{BB962C8B-B14F-4D97-AF65-F5344CB8AC3E}">
        <p14:creationId xmlns:p14="http://schemas.microsoft.com/office/powerpoint/2010/main" val="38084651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Conceptual Layer: C-Space Layer</a:t>
            </a:r>
            <a:endParaRPr lang="en-US" dirty="0"/>
          </a:p>
        </p:txBody>
      </p:sp>
      <p:sp>
        <p:nvSpPr>
          <p:cNvPr id="7"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Conceptual Layer or the C-Space Layer is responsible </a:t>
            </a:r>
            <a:r>
              <a:rPr lang="en-US" sz="2000" dirty="0" smtClean="0"/>
              <a:t>for</a:t>
            </a:r>
          </a:p>
          <a:p>
            <a:pPr marL="687388" indent="-225425">
              <a:buFont typeface="Wingdings" panose="05000000000000000000" pitchFamily="2" charset="2"/>
              <a:buChar char="ü"/>
            </a:pPr>
            <a:r>
              <a:rPr lang="en-US" sz="2000" dirty="0" smtClean="0"/>
              <a:t>defining </a:t>
            </a:r>
            <a:r>
              <a:rPr lang="en-US" sz="2000" dirty="0"/>
              <a:t>the entities </a:t>
            </a:r>
            <a:r>
              <a:rPr lang="en-US" sz="2000" dirty="0" smtClean="0"/>
              <a:t>and</a:t>
            </a:r>
          </a:p>
          <a:p>
            <a:pPr marL="687388" indent="-225425">
              <a:buFont typeface="Wingdings" panose="05000000000000000000" pitchFamily="2" charset="2"/>
              <a:buChar char="ü"/>
            </a:pPr>
            <a:r>
              <a:rPr lang="en-US" sz="2000" dirty="0" smtClean="0"/>
              <a:t>their relationships</a:t>
            </a:r>
          </a:p>
          <a:p>
            <a:pPr marL="461963">
              <a:buFont typeface="Wingdings" panose="05000000000000000000" pitchFamily="2" charset="2"/>
              <a:buChar char="§"/>
            </a:pPr>
            <a:r>
              <a:rPr lang="en-US" sz="2000" dirty="0" smtClean="0"/>
              <a:t>It </a:t>
            </a:r>
            <a:r>
              <a:rPr lang="en-US" sz="2000" dirty="0"/>
              <a:t>defines your </a:t>
            </a:r>
            <a:r>
              <a:rPr lang="en-US" sz="2000" dirty="0">
                <a:solidFill>
                  <a:srgbClr val="0070C0"/>
                </a:solidFill>
              </a:rPr>
              <a:t>business </a:t>
            </a:r>
            <a:r>
              <a:rPr lang="en-US" sz="2000" dirty="0">
                <a:solidFill>
                  <a:srgbClr val="FF0000"/>
                </a:solidFill>
              </a:rPr>
              <a:t>objects</a:t>
            </a:r>
            <a:r>
              <a:rPr lang="en-US" sz="2000" dirty="0">
                <a:solidFill>
                  <a:srgbClr val="0070C0"/>
                </a:solidFill>
              </a:rPr>
              <a:t> and their </a:t>
            </a:r>
            <a:r>
              <a:rPr lang="en-US" sz="2000" dirty="0">
                <a:solidFill>
                  <a:srgbClr val="FF0000"/>
                </a:solidFill>
              </a:rPr>
              <a:t>relationships</a:t>
            </a:r>
            <a:r>
              <a:rPr lang="en-US" sz="2000" dirty="0"/>
              <a:t> in </a:t>
            </a:r>
            <a:r>
              <a:rPr lang="en-US" sz="2000" dirty="0">
                <a:solidFill>
                  <a:srgbClr val="FF0000"/>
                </a:solidFill>
              </a:rPr>
              <a:t>XML </a:t>
            </a:r>
            <a:r>
              <a:rPr lang="en-US" sz="2000" dirty="0" smtClean="0">
                <a:solidFill>
                  <a:srgbClr val="FF0000"/>
                </a:solidFill>
              </a:rPr>
              <a:t>files</a:t>
            </a:r>
            <a:r>
              <a:rPr lang="en-US" sz="2000" dirty="0" smtClean="0"/>
              <a:t>.</a:t>
            </a:r>
          </a:p>
          <a:p>
            <a:pPr marL="461963">
              <a:buFont typeface="Wingdings" panose="05000000000000000000" pitchFamily="2" charset="2"/>
              <a:buChar char="§"/>
            </a:pPr>
            <a:r>
              <a:rPr lang="en-US" sz="2000" dirty="0" smtClean="0"/>
              <a:t>The </a:t>
            </a:r>
            <a:r>
              <a:rPr lang="en-US" sz="2000" dirty="0"/>
              <a:t>C-Space is modeled using </a:t>
            </a:r>
            <a:r>
              <a:rPr lang="en-US" sz="2000" dirty="0">
                <a:solidFill>
                  <a:srgbClr val="FF0000"/>
                </a:solidFill>
              </a:rPr>
              <a:t>CSDL</a:t>
            </a:r>
            <a:r>
              <a:rPr lang="en-US" sz="2000" dirty="0"/>
              <a:t> and comprises </a:t>
            </a:r>
            <a:r>
              <a:rPr lang="en-US" sz="2000" dirty="0" smtClean="0"/>
              <a:t>of</a:t>
            </a:r>
          </a:p>
          <a:p>
            <a:pPr marL="690563">
              <a:buFont typeface="Wingdings" panose="05000000000000000000" pitchFamily="2" charset="2"/>
              <a:buChar char="ü"/>
            </a:pPr>
            <a:r>
              <a:rPr lang="en-US" sz="2000" dirty="0" smtClean="0"/>
              <a:t>EntityContainer</a:t>
            </a:r>
          </a:p>
          <a:p>
            <a:pPr marL="690563">
              <a:buFont typeface="Wingdings" panose="05000000000000000000" pitchFamily="2" charset="2"/>
              <a:buChar char="ü"/>
            </a:pPr>
            <a:r>
              <a:rPr lang="en-US" sz="2000" dirty="0" smtClean="0"/>
              <a:t>EntitySets</a:t>
            </a:r>
          </a:p>
          <a:p>
            <a:pPr marL="690563">
              <a:buFont typeface="Wingdings" panose="05000000000000000000" pitchFamily="2" charset="2"/>
              <a:buChar char="ü"/>
            </a:pPr>
            <a:r>
              <a:rPr lang="en-US" sz="2000" dirty="0" smtClean="0"/>
              <a:t>AssociationSets</a:t>
            </a:r>
          </a:p>
          <a:p>
            <a:pPr marL="690563">
              <a:buFont typeface="Wingdings" panose="05000000000000000000" pitchFamily="2" charset="2"/>
              <a:buChar char="ü"/>
            </a:pPr>
            <a:r>
              <a:rPr lang="en-US" sz="2000" dirty="0" smtClean="0"/>
              <a:t>AssociationTypes</a:t>
            </a:r>
          </a:p>
          <a:p>
            <a:pPr marL="690563">
              <a:buFont typeface="Wingdings" panose="05000000000000000000" pitchFamily="2" charset="2"/>
              <a:buChar char="ü"/>
            </a:pPr>
            <a:r>
              <a:rPr lang="en-US" sz="2000" dirty="0" smtClean="0"/>
              <a:t>EntityTypes</a:t>
            </a:r>
          </a:p>
          <a:p>
            <a:pPr marL="690563">
              <a:buFont typeface="Wingdings" panose="05000000000000000000" pitchFamily="2" charset="2"/>
              <a:buChar char="ü"/>
            </a:pPr>
            <a:r>
              <a:rPr lang="en-US" sz="2000" dirty="0" smtClean="0"/>
              <a:t>Functions</a:t>
            </a:r>
          </a:p>
          <a:p>
            <a:pPr marL="461963">
              <a:buFont typeface="Wingdings" panose="05000000000000000000" pitchFamily="2" charset="2"/>
              <a:buChar char="§"/>
            </a:pPr>
            <a:r>
              <a:rPr lang="en-US" sz="2000" dirty="0" smtClean="0"/>
              <a:t>You can query this layer using </a:t>
            </a:r>
            <a:r>
              <a:rPr lang="en-US" sz="2000" dirty="0" smtClean="0">
                <a:solidFill>
                  <a:srgbClr val="FF0000"/>
                </a:solidFill>
              </a:rPr>
              <a:t>Entity SQL </a:t>
            </a:r>
            <a:r>
              <a:rPr lang="en-US" sz="2000" dirty="0" smtClean="0">
                <a:solidFill>
                  <a:srgbClr val="0070C0"/>
                </a:solidFill>
              </a:rPr>
              <a:t>or</a:t>
            </a:r>
            <a:r>
              <a:rPr lang="en-US" sz="2000" dirty="0" smtClean="0">
                <a:solidFill>
                  <a:srgbClr val="FF0000"/>
                </a:solidFill>
              </a:rPr>
              <a:t> ESQL</a:t>
            </a:r>
            <a:r>
              <a:rPr lang="en-US" sz="2000" dirty="0" smtClean="0"/>
              <a:t> (EntityConnection, EntityCommand, and EntityDataReader).</a:t>
            </a:r>
            <a:endParaRPr lang="en-US" sz="2000" dirty="0"/>
          </a:p>
        </p:txBody>
      </p:sp>
      <p:sp>
        <p:nvSpPr>
          <p:cNvPr id="3" name="Date Placeholder 2"/>
          <p:cNvSpPr>
            <a:spLocks noGrp="1"/>
          </p:cNvSpPr>
          <p:nvPr>
            <p:ph type="dt" sz="half" idx="2"/>
          </p:nvPr>
        </p:nvSpPr>
        <p:spPr/>
        <p:txBody>
          <a:bodyPr/>
          <a:lstStyle/>
          <a:p>
            <a:fld id="{6198F16A-0F3A-4519-B132-CC013DABAA7F}" type="datetime1">
              <a:rPr lang="en-US" smtClean="0"/>
              <a:t>5/7/2018</a:t>
            </a:fld>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33</a:t>
            </a:fld>
            <a:endParaRPr lang="en-US"/>
          </a:p>
        </p:txBody>
      </p:sp>
    </p:spTree>
    <p:extLst>
      <p:ext uri="{BB962C8B-B14F-4D97-AF65-F5344CB8AC3E}">
        <p14:creationId xmlns:p14="http://schemas.microsoft.com/office/powerpoint/2010/main" val="39516175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The C-S Mapping Layer</a:t>
            </a:r>
            <a:endParaRPr lang="en-US" dirty="0"/>
          </a:p>
        </p:txBody>
      </p:sp>
      <p:sp>
        <p:nvSpPr>
          <p:cNvPr id="7"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C-S Mapping Layer is responsible for mapping the conceptual and the logical </a:t>
            </a:r>
            <a:r>
              <a:rPr lang="en-US" sz="2000" dirty="0" smtClean="0"/>
              <a:t>layers.</a:t>
            </a:r>
          </a:p>
          <a:p>
            <a:pPr marL="461963">
              <a:buFont typeface="Wingdings" panose="05000000000000000000" pitchFamily="2" charset="2"/>
              <a:buChar char="§"/>
            </a:pPr>
            <a:r>
              <a:rPr lang="en-US" sz="2000" dirty="0" smtClean="0"/>
              <a:t>That </a:t>
            </a:r>
            <a:r>
              <a:rPr lang="en-US" sz="2000" dirty="0"/>
              <a:t>is, it maps the business objects and the relationships defined in the conceptual layer with the tables and relationships defined in the Logical </a:t>
            </a:r>
            <a:r>
              <a:rPr lang="en-US" sz="2000" dirty="0" smtClean="0"/>
              <a:t>layer.</a:t>
            </a:r>
          </a:p>
          <a:p>
            <a:pPr marL="461963">
              <a:buFont typeface="Wingdings" panose="05000000000000000000" pitchFamily="2" charset="2"/>
              <a:buChar char="§"/>
            </a:pPr>
            <a:r>
              <a:rPr lang="en-US" sz="2000" dirty="0" smtClean="0"/>
              <a:t>It </a:t>
            </a:r>
            <a:r>
              <a:rPr lang="en-US" sz="2000" dirty="0"/>
              <a:t>is a </a:t>
            </a:r>
            <a:r>
              <a:rPr lang="en-US" sz="2000" dirty="0">
                <a:solidFill>
                  <a:srgbClr val="FF0000"/>
                </a:solidFill>
              </a:rPr>
              <a:t>mapping system</a:t>
            </a:r>
            <a:r>
              <a:rPr lang="en-US" sz="2000" dirty="0"/>
              <a:t> created in </a:t>
            </a:r>
            <a:r>
              <a:rPr lang="en-US" sz="2000" dirty="0">
                <a:solidFill>
                  <a:srgbClr val="FF0000"/>
                </a:solidFill>
              </a:rPr>
              <a:t>XML</a:t>
            </a:r>
            <a:r>
              <a:rPr lang="en-US" sz="2000" dirty="0"/>
              <a:t>, which links or maps the conceptual and the Logical </a:t>
            </a:r>
            <a:r>
              <a:rPr lang="en-US" sz="2000" dirty="0" smtClean="0"/>
              <a:t>layers.</a:t>
            </a:r>
          </a:p>
          <a:p>
            <a:pPr marL="461963">
              <a:buFont typeface="Wingdings" panose="05000000000000000000" pitchFamily="2" charset="2"/>
              <a:buChar char="§"/>
            </a:pPr>
            <a:r>
              <a:rPr lang="en-US" sz="2000" dirty="0" smtClean="0"/>
              <a:t>The </a:t>
            </a:r>
            <a:r>
              <a:rPr lang="en-US" sz="2000" dirty="0"/>
              <a:t>C-S Mapping Layer is modeled using </a:t>
            </a:r>
            <a:r>
              <a:rPr lang="en-US" sz="2000" dirty="0">
                <a:solidFill>
                  <a:srgbClr val="FF0000"/>
                </a:solidFill>
              </a:rPr>
              <a:t>Mapping Storage Layer</a:t>
            </a:r>
            <a:r>
              <a:rPr lang="en-US" sz="2000" dirty="0"/>
              <a:t> or the </a:t>
            </a:r>
            <a:r>
              <a:rPr lang="en-US" sz="2000" dirty="0">
                <a:solidFill>
                  <a:srgbClr val="FF0000"/>
                </a:solidFill>
              </a:rPr>
              <a:t>MSL</a:t>
            </a:r>
            <a:r>
              <a:rPr lang="en-US" sz="2000" dirty="0" smtClean="0"/>
              <a:t>.</a:t>
            </a:r>
            <a:endParaRPr lang="en-US" sz="2000" dirty="0"/>
          </a:p>
        </p:txBody>
      </p:sp>
      <p:sp>
        <p:nvSpPr>
          <p:cNvPr id="3" name="Date Placeholder 2"/>
          <p:cNvSpPr>
            <a:spLocks noGrp="1"/>
          </p:cNvSpPr>
          <p:nvPr>
            <p:ph type="dt" sz="half" idx="2"/>
          </p:nvPr>
        </p:nvSpPr>
        <p:spPr/>
        <p:txBody>
          <a:bodyPr/>
          <a:lstStyle/>
          <a:p>
            <a:fld id="{9A5A5B08-B3A3-4A8C-AB15-5D21F779A5B6}" type="datetime1">
              <a:rPr lang="en-US" smtClean="0"/>
              <a:t>5/7/2018</a:t>
            </a:fld>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34</a:t>
            </a:fld>
            <a:endParaRPr lang="en-US"/>
          </a:p>
        </p:txBody>
      </p:sp>
    </p:spTree>
    <p:extLst>
      <p:ext uri="{BB962C8B-B14F-4D97-AF65-F5344CB8AC3E}">
        <p14:creationId xmlns:p14="http://schemas.microsoft.com/office/powerpoint/2010/main" val="24254341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Logical or Storage Layer: S-Space Layer</a:t>
            </a:r>
            <a:endParaRPr lang="en-US" dirty="0"/>
          </a:p>
        </p:txBody>
      </p:sp>
      <p:sp>
        <p:nvSpPr>
          <p:cNvPr id="7"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Logical or the Storage Layer (also called the </a:t>
            </a:r>
            <a:r>
              <a:rPr lang="en-US" sz="2000" dirty="0">
                <a:solidFill>
                  <a:srgbClr val="FF0000"/>
                </a:solidFill>
              </a:rPr>
              <a:t>S-Space</a:t>
            </a:r>
            <a:r>
              <a:rPr lang="en-US" sz="2000" dirty="0"/>
              <a:t>) represents the schema of the underlying database. </a:t>
            </a:r>
            <a:endParaRPr lang="en-US" sz="2000" dirty="0" smtClean="0"/>
          </a:p>
          <a:p>
            <a:pPr marL="461963">
              <a:buFont typeface="Wingdings" panose="05000000000000000000" pitchFamily="2" charset="2"/>
              <a:buChar char="§"/>
            </a:pPr>
            <a:r>
              <a:rPr lang="en-US" sz="2000" dirty="0" smtClean="0"/>
              <a:t>This comprises</a:t>
            </a:r>
          </a:p>
          <a:p>
            <a:pPr marL="684213" indent="-222250">
              <a:buFont typeface="Wingdings" panose="05000000000000000000" pitchFamily="2" charset="2"/>
              <a:buChar char="ü"/>
            </a:pPr>
            <a:r>
              <a:rPr lang="en-US" sz="2000" dirty="0" smtClean="0"/>
              <a:t>Tables</a:t>
            </a:r>
          </a:p>
          <a:p>
            <a:pPr marL="684213" indent="-222250">
              <a:buFont typeface="Wingdings" panose="05000000000000000000" pitchFamily="2" charset="2"/>
              <a:buChar char="ü"/>
            </a:pPr>
            <a:r>
              <a:rPr lang="en-US" sz="2000" dirty="0" smtClean="0"/>
              <a:t>stored procedures</a:t>
            </a:r>
          </a:p>
          <a:p>
            <a:pPr marL="684213" indent="-222250">
              <a:buFont typeface="Wingdings" panose="05000000000000000000" pitchFamily="2" charset="2"/>
              <a:buChar char="ü"/>
            </a:pPr>
            <a:r>
              <a:rPr lang="en-US" sz="2000" dirty="0" smtClean="0"/>
              <a:t>Views</a:t>
            </a:r>
          </a:p>
          <a:p>
            <a:pPr marL="684213" indent="-222250">
              <a:buFont typeface="Wingdings" panose="05000000000000000000" pitchFamily="2" charset="2"/>
              <a:buChar char="ü"/>
            </a:pPr>
            <a:r>
              <a:rPr lang="en-US" sz="2000" dirty="0" smtClean="0"/>
              <a:t>Functions</a:t>
            </a:r>
          </a:p>
          <a:p>
            <a:pPr marL="461963">
              <a:buFont typeface="Wingdings" panose="05000000000000000000" pitchFamily="2" charset="2"/>
              <a:buChar char="§"/>
            </a:pPr>
            <a:r>
              <a:rPr lang="en-US" sz="2000" dirty="0" smtClean="0"/>
              <a:t>It </a:t>
            </a:r>
            <a:r>
              <a:rPr lang="en-US" sz="2000" dirty="0"/>
              <a:t>is modeled using </a:t>
            </a:r>
            <a:r>
              <a:rPr lang="en-US" sz="2000" dirty="0">
                <a:solidFill>
                  <a:srgbClr val="FF0000"/>
                </a:solidFill>
              </a:rPr>
              <a:t>SSDL</a:t>
            </a:r>
            <a:r>
              <a:rPr lang="en-US" sz="2000" dirty="0"/>
              <a:t> and </a:t>
            </a:r>
            <a:r>
              <a:rPr lang="en-US" sz="2000" dirty="0">
                <a:solidFill>
                  <a:srgbClr val="0070C0"/>
                </a:solidFill>
              </a:rPr>
              <a:t>queried using the </a:t>
            </a:r>
            <a:r>
              <a:rPr lang="en-US" sz="2000" dirty="0">
                <a:solidFill>
                  <a:srgbClr val="FF0000"/>
                </a:solidFill>
              </a:rPr>
              <a:t>database </a:t>
            </a:r>
            <a:r>
              <a:rPr lang="en-US" sz="2000" dirty="0" smtClean="0">
                <a:solidFill>
                  <a:srgbClr val="FF0000"/>
                </a:solidFill>
              </a:rPr>
              <a:t>providers</a:t>
            </a:r>
            <a:r>
              <a:rPr lang="en-US" sz="2000" dirty="0" smtClean="0"/>
              <a:t>.</a:t>
            </a:r>
          </a:p>
          <a:p>
            <a:pPr marL="687388" indent="-225425">
              <a:buFont typeface="Wingdings" panose="05000000000000000000" pitchFamily="2" charset="2"/>
              <a:buChar char="ü"/>
            </a:pPr>
            <a:r>
              <a:rPr lang="en-US" sz="2000" dirty="0" smtClean="0"/>
              <a:t>A </a:t>
            </a:r>
            <a:r>
              <a:rPr lang="en-US" sz="2000" dirty="0">
                <a:solidFill>
                  <a:srgbClr val="FF0000"/>
                </a:solidFill>
              </a:rPr>
              <a:t>database provider</a:t>
            </a:r>
            <a:r>
              <a:rPr lang="en-US" sz="2000" dirty="0"/>
              <a:t> is an </a:t>
            </a:r>
            <a:r>
              <a:rPr lang="en-US" sz="2000" dirty="0">
                <a:solidFill>
                  <a:srgbClr val="FF0000"/>
                </a:solidFill>
              </a:rPr>
              <a:t>API</a:t>
            </a:r>
            <a:r>
              <a:rPr lang="en-US" sz="2000" dirty="0"/>
              <a:t> to connect to and perform </a:t>
            </a:r>
            <a:r>
              <a:rPr lang="en-US" sz="2000" dirty="0">
                <a:solidFill>
                  <a:srgbClr val="FF0000"/>
                </a:solidFill>
              </a:rPr>
              <a:t>CRUD</a:t>
            </a:r>
            <a:r>
              <a:rPr lang="en-US" sz="2000" dirty="0"/>
              <a:t> operations against a </a:t>
            </a:r>
            <a:r>
              <a:rPr lang="en-US" sz="2000" dirty="0" smtClean="0">
                <a:solidFill>
                  <a:srgbClr val="FF0000"/>
                </a:solidFill>
              </a:rPr>
              <a:t>database</a:t>
            </a:r>
            <a:r>
              <a:rPr lang="en-US" sz="2000" dirty="0" smtClean="0"/>
              <a:t>.</a:t>
            </a:r>
          </a:p>
          <a:p>
            <a:pPr marL="687388" indent="-225425">
              <a:buFont typeface="Wingdings" panose="05000000000000000000" pitchFamily="2" charset="2"/>
              <a:buChar char="ü"/>
            </a:pPr>
            <a:r>
              <a:rPr lang="en-US" sz="2000" dirty="0" smtClean="0"/>
              <a:t>As </a:t>
            </a:r>
            <a:r>
              <a:rPr lang="en-US" sz="2000" dirty="0"/>
              <a:t>an example, if the database in use is SQL Server, the </a:t>
            </a:r>
            <a:r>
              <a:rPr lang="en-US" sz="2000" dirty="0">
                <a:solidFill>
                  <a:srgbClr val="FF0000"/>
                </a:solidFill>
              </a:rPr>
              <a:t>ADO.NET </a:t>
            </a:r>
            <a:r>
              <a:rPr lang="en-US" sz="2000" dirty="0">
                <a:solidFill>
                  <a:srgbClr val="0070C0"/>
                </a:solidFill>
              </a:rPr>
              <a:t>data provider</a:t>
            </a:r>
            <a:r>
              <a:rPr lang="en-US" sz="2000" dirty="0"/>
              <a:t> for SQL Server will be </a:t>
            </a:r>
            <a:r>
              <a:rPr lang="en-US" sz="2000" dirty="0" smtClean="0"/>
              <a:t>used.</a:t>
            </a:r>
          </a:p>
          <a:p>
            <a:pPr marL="687388" indent="-225425">
              <a:buFont typeface="Wingdings" panose="05000000000000000000" pitchFamily="2" charset="2"/>
              <a:buChar char="ü"/>
            </a:pPr>
            <a:r>
              <a:rPr lang="en-US" sz="2000" dirty="0" smtClean="0"/>
              <a:t>Hence</a:t>
            </a:r>
            <a:r>
              <a:rPr lang="en-US" sz="2000" dirty="0"/>
              <a:t>, we use </a:t>
            </a:r>
            <a:r>
              <a:rPr lang="en-US" sz="2000" dirty="0">
                <a:solidFill>
                  <a:srgbClr val="FF0000"/>
                </a:solidFill>
              </a:rPr>
              <a:t>SQLConnection</a:t>
            </a:r>
            <a:r>
              <a:rPr lang="en-US" sz="2000" dirty="0"/>
              <a:t>, </a:t>
            </a:r>
            <a:r>
              <a:rPr lang="en-US" sz="2000" dirty="0">
                <a:solidFill>
                  <a:srgbClr val="FF0000"/>
                </a:solidFill>
              </a:rPr>
              <a:t>SQLCommand</a:t>
            </a:r>
            <a:r>
              <a:rPr lang="en-US" sz="2000" dirty="0"/>
              <a:t>, </a:t>
            </a:r>
            <a:r>
              <a:rPr lang="en-US" sz="2000" dirty="0">
                <a:solidFill>
                  <a:srgbClr val="FF0000"/>
                </a:solidFill>
              </a:rPr>
              <a:t>SQLDataReader</a:t>
            </a:r>
            <a:r>
              <a:rPr lang="en-US" sz="2000" dirty="0"/>
              <a:t>, and </a:t>
            </a:r>
            <a:r>
              <a:rPr lang="en-US" sz="2000" dirty="0">
                <a:solidFill>
                  <a:srgbClr val="FF0000"/>
                </a:solidFill>
              </a:rPr>
              <a:t>SQLDataAdapter</a:t>
            </a:r>
            <a:r>
              <a:rPr lang="en-US" sz="2000" dirty="0"/>
              <a:t> using T-SQL or PL-SQL if our data store is a SQL database</a:t>
            </a:r>
            <a:r>
              <a:rPr lang="en-US" sz="2000" dirty="0" smtClean="0"/>
              <a:t>.</a:t>
            </a:r>
            <a:endParaRPr lang="en-US" sz="2000" dirty="0"/>
          </a:p>
        </p:txBody>
      </p:sp>
      <p:sp>
        <p:nvSpPr>
          <p:cNvPr id="3" name="Date Placeholder 2"/>
          <p:cNvSpPr>
            <a:spLocks noGrp="1"/>
          </p:cNvSpPr>
          <p:nvPr>
            <p:ph type="dt" sz="half" idx="2"/>
          </p:nvPr>
        </p:nvSpPr>
        <p:spPr/>
        <p:txBody>
          <a:bodyPr/>
          <a:lstStyle/>
          <a:p>
            <a:fld id="{35DB072E-55D7-4472-939B-EAE8EB766CBD}" type="datetime1">
              <a:rPr lang="en-US" smtClean="0"/>
              <a:t>5/7/2018</a:t>
            </a:fld>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35</a:t>
            </a:fld>
            <a:endParaRPr lang="en-US"/>
          </a:p>
        </p:txBody>
      </p:sp>
    </p:spTree>
    <p:extLst>
      <p:ext uri="{BB962C8B-B14F-4D97-AF65-F5344CB8AC3E}">
        <p14:creationId xmlns:p14="http://schemas.microsoft.com/office/powerpoint/2010/main" val="2038636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1-9</a:t>
            </a:r>
            <a:endParaRPr lang="en-US" dirty="0"/>
          </a:p>
        </p:txBody>
      </p:sp>
      <p:sp>
        <p:nvSpPr>
          <p:cNvPr id="4" name="Date Placeholder 3"/>
          <p:cNvSpPr>
            <a:spLocks noGrp="1"/>
          </p:cNvSpPr>
          <p:nvPr>
            <p:ph type="dt" sz="half" idx="2"/>
          </p:nvPr>
        </p:nvSpPr>
        <p:spPr/>
        <p:txBody>
          <a:bodyPr/>
          <a:lstStyle/>
          <a:p>
            <a:fld id="{B996CF85-F63B-47D6-BA3A-F99EA0183E14}"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36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 y="1268362"/>
            <a:ext cx="5657316" cy="4855635"/>
          </a:xfrm>
          <a:prstGeom prst="rect">
            <a:avLst/>
          </a:prstGeom>
          <a:ln>
            <a:solidFill>
              <a:schemeClr val="accent1"/>
            </a:solidFill>
          </a:ln>
        </p:spPr>
      </p:pic>
    </p:spTree>
    <p:extLst>
      <p:ext uri="{BB962C8B-B14F-4D97-AF65-F5344CB8AC3E}">
        <p14:creationId xmlns:p14="http://schemas.microsoft.com/office/powerpoint/2010/main" val="39472476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How is the EDM represented</a:t>
            </a:r>
            <a:r>
              <a:rPr lang="en-US" dirty="0" smtClean="0"/>
              <a:t>?</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a:t>
            </a:r>
            <a:r>
              <a:rPr lang="en-US" sz="2000" dirty="0">
                <a:solidFill>
                  <a:srgbClr val="FF0000"/>
                </a:solidFill>
              </a:rPr>
              <a:t>EDM</a:t>
            </a:r>
            <a:r>
              <a:rPr lang="en-US" sz="2000" dirty="0"/>
              <a:t> uses the following </a:t>
            </a:r>
            <a:r>
              <a:rPr lang="en-US" sz="2000" dirty="0">
                <a:solidFill>
                  <a:srgbClr val="FF0000"/>
                </a:solidFill>
              </a:rPr>
              <a:t>three</a:t>
            </a:r>
            <a:r>
              <a:rPr lang="en-US" sz="2000" dirty="0"/>
              <a:t> </a:t>
            </a:r>
            <a:r>
              <a:rPr lang="en-US" sz="2000" dirty="0">
                <a:solidFill>
                  <a:srgbClr val="0070C0"/>
                </a:solidFill>
              </a:rPr>
              <a:t>types</a:t>
            </a:r>
            <a:r>
              <a:rPr lang="en-US" sz="2000" dirty="0"/>
              <a:t> of </a:t>
            </a:r>
            <a:r>
              <a:rPr lang="en-US" sz="2000" dirty="0">
                <a:solidFill>
                  <a:srgbClr val="FF0000"/>
                </a:solidFill>
              </a:rPr>
              <a:t>XML files</a:t>
            </a:r>
            <a:r>
              <a:rPr lang="en-US" sz="2000" dirty="0"/>
              <a:t> to represent the C-Space, C-S Space, and the S-Space respectively</a:t>
            </a:r>
            <a:r>
              <a:rPr lang="en-US" sz="2000" dirty="0" smtClean="0"/>
              <a:t>:</a:t>
            </a:r>
            <a:endParaRPr lang="en-US" sz="2000" dirty="0"/>
          </a:p>
          <a:p>
            <a:pPr marL="687388">
              <a:buFont typeface="Wingdings" panose="05000000000000000000" pitchFamily="2" charset="2"/>
              <a:buChar char="ü"/>
            </a:pPr>
            <a:r>
              <a:rPr lang="en-US" sz="2000" dirty="0" smtClean="0"/>
              <a:t>Conceptual </a:t>
            </a:r>
            <a:r>
              <a:rPr lang="en-US" sz="2000" dirty="0"/>
              <a:t>Schema Definition Language (</a:t>
            </a:r>
            <a:r>
              <a:rPr lang="en-US" sz="2000" dirty="0">
                <a:solidFill>
                  <a:srgbClr val="FF0000"/>
                </a:solidFill>
              </a:rPr>
              <a:t>.CSDL</a:t>
            </a:r>
            <a:r>
              <a:rPr lang="en-US" sz="2000" dirty="0"/>
              <a:t>): This represents the </a:t>
            </a:r>
            <a:r>
              <a:rPr lang="en-US" sz="2000" dirty="0" smtClean="0"/>
              <a:t>C </a:t>
            </a:r>
            <a:r>
              <a:rPr lang="en-US" sz="2000" dirty="0"/>
              <a:t>Space and is used to map the entity types used in the conceptual </a:t>
            </a:r>
            <a:r>
              <a:rPr lang="en-US" sz="2000" dirty="0" smtClean="0"/>
              <a:t>model</a:t>
            </a:r>
          </a:p>
          <a:p>
            <a:pPr marL="687388">
              <a:buFont typeface="Wingdings" panose="05000000000000000000" pitchFamily="2" charset="2"/>
              <a:buChar char="ü"/>
            </a:pPr>
            <a:r>
              <a:rPr lang="en-US" sz="2000" dirty="0" smtClean="0"/>
              <a:t>Mapping </a:t>
            </a:r>
            <a:r>
              <a:rPr lang="en-US" sz="2000" dirty="0"/>
              <a:t>Schema Language (</a:t>
            </a:r>
            <a:r>
              <a:rPr lang="en-US" sz="2000" dirty="0">
                <a:solidFill>
                  <a:srgbClr val="FF0000"/>
                </a:solidFill>
              </a:rPr>
              <a:t>.MSL</a:t>
            </a:r>
            <a:r>
              <a:rPr lang="en-US" sz="2000" dirty="0"/>
              <a:t>): This represents the C-S Space and is used to map the logical model to the conceptual </a:t>
            </a:r>
            <a:r>
              <a:rPr lang="en-US" sz="2000" dirty="0" smtClean="0"/>
              <a:t>model</a:t>
            </a:r>
          </a:p>
          <a:p>
            <a:pPr marL="687388">
              <a:buFont typeface="Wingdings" panose="05000000000000000000" pitchFamily="2" charset="2"/>
              <a:buChar char="ü"/>
            </a:pPr>
            <a:r>
              <a:rPr lang="en-US" sz="2000" dirty="0" smtClean="0"/>
              <a:t>Store </a:t>
            </a:r>
            <a:r>
              <a:rPr lang="en-US" sz="2000" dirty="0"/>
              <a:t>Schema Definition Language (</a:t>
            </a:r>
            <a:r>
              <a:rPr lang="en-US" sz="2000" dirty="0">
                <a:solidFill>
                  <a:srgbClr val="FF0000"/>
                </a:solidFill>
              </a:rPr>
              <a:t>.SSDL</a:t>
            </a:r>
            <a:r>
              <a:rPr lang="en-US" sz="2000" dirty="0"/>
              <a:t>): This represents the S-Space and is used to map the schema information of the Logical layer</a:t>
            </a:r>
          </a:p>
          <a:p>
            <a:pPr marL="461963">
              <a:buFont typeface="Wingdings" panose="05000000000000000000" pitchFamily="2" charset="2"/>
              <a:buChar char="§"/>
            </a:pPr>
            <a:r>
              <a:rPr lang="en-US" sz="2000" dirty="0"/>
              <a:t>These files store the </a:t>
            </a:r>
            <a:r>
              <a:rPr lang="en-US" sz="2000" dirty="0">
                <a:solidFill>
                  <a:srgbClr val="FF0000"/>
                </a:solidFill>
              </a:rPr>
              <a:t>metadata</a:t>
            </a:r>
            <a:r>
              <a:rPr lang="en-US" sz="2000" dirty="0"/>
              <a:t> </a:t>
            </a:r>
            <a:r>
              <a:rPr lang="en-US" sz="2000" dirty="0">
                <a:solidFill>
                  <a:srgbClr val="0070C0"/>
                </a:solidFill>
              </a:rPr>
              <a:t>information</a:t>
            </a:r>
            <a:r>
              <a:rPr lang="en-US" sz="2000" dirty="0"/>
              <a:t> as </a:t>
            </a:r>
            <a:r>
              <a:rPr lang="en-US" sz="2000" dirty="0">
                <a:solidFill>
                  <a:srgbClr val="FF0000"/>
                </a:solidFill>
              </a:rPr>
              <a:t>XML</a:t>
            </a:r>
            <a:r>
              <a:rPr lang="en-US" sz="2000" dirty="0"/>
              <a:t> for each of the preceding layers.</a:t>
            </a:r>
          </a:p>
          <a:p>
            <a:pPr marL="461963">
              <a:buFont typeface="Wingdings" panose="05000000000000000000" pitchFamily="2" charset="2"/>
              <a:buChar char="§"/>
            </a:pPr>
            <a:r>
              <a:rPr lang="en-US" sz="2000" dirty="0"/>
              <a:t>We will skip further discussion on each of the sections of an EDM until Chapter 3, Entities, Relationships, and the Entity Data Model</a:t>
            </a:r>
            <a:r>
              <a:rPr lang="en-US" sz="2000" dirty="0" smtClean="0"/>
              <a:t>.</a:t>
            </a:r>
            <a:endParaRPr lang="en-US" sz="2000" dirty="0"/>
          </a:p>
        </p:txBody>
      </p:sp>
      <p:sp>
        <p:nvSpPr>
          <p:cNvPr id="3" name="Date Placeholder 2"/>
          <p:cNvSpPr>
            <a:spLocks noGrp="1"/>
          </p:cNvSpPr>
          <p:nvPr>
            <p:ph type="dt" sz="half" idx="2"/>
          </p:nvPr>
        </p:nvSpPr>
        <p:spPr/>
        <p:txBody>
          <a:bodyPr/>
          <a:lstStyle/>
          <a:p>
            <a:fld id="{0995113E-C087-4D1B-9B6F-F8867922A921}"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37</a:t>
            </a:fld>
            <a:endParaRPr lang="en-US"/>
          </a:p>
        </p:txBody>
      </p:sp>
    </p:spTree>
    <p:extLst>
      <p:ext uri="{BB962C8B-B14F-4D97-AF65-F5344CB8AC3E}">
        <p14:creationId xmlns:p14="http://schemas.microsoft.com/office/powerpoint/2010/main" val="2992373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Note</a:t>
            </a:r>
            <a:endParaRPr lang="en-US" dirty="0"/>
          </a:p>
        </p:txBody>
      </p:sp>
      <p:sp>
        <p:nvSpPr>
          <p:cNvPr id="7" name="Content Placeholder 3"/>
          <p:cNvSpPr>
            <a:spLocks noGrp="1"/>
          </p:cNvSpPr>
          <p:nvPr>
            <p:ph idx="1"/>
          </p:nvPr>
        </p:nvSpPr>
        <p:spPr/>
        <p:txBody>
          <a:bodyPr>
            <a:normAutofit/>
          </a:bodyPr>
          <a:lstStyle/>
          <a:p>
            <a:pPr>
              <a:buFont typeface="Wingdings" panose="05000000000000000000" pitchFamily="2" charset="2"/>
              <a:buChar char="v"/>
            </a:pPr>
            <a:r>
              <a:rPr lang="en-US" sz="2000" dirty="0"/>
              <a:t>If you use the </a:t>
            </a:r>
            <a:r>
              <a:rPr lang="en-US" sz="2000" dirty="0">
                <a:solidFill>
                  <a:srgbClr val="FF0000"/>
                </a:solidFill>
              </a:rPr>
              <a:t>ADO.NET EDM Designer tool</a:t>
            </a:r>
            <a:r>
              <a:rPr lang="en-US" sz="2000" dirty="0"/>
              <a:t> to generate your EDM, you will have one </a:t>
            </a:r>
            <a:r>
              <a:rPr lang="en-US" sz="2000" dirty="0">
                <a:solidFill>
                  <a:srgbClr val="FF0000"/>
                </a:solidFill>
              </a:rPr>
              <a:t>.edmx</a:t>
            </a:r>
            <a:r>
              <a:rPr lang="en-US" sz="2000" dirty="0"/>
              <a:t> </a:t>
            </a:r>
            <a:r>
              <a:rPr lang="en-US" sz="2000" dirty="0">
                <a:solidFill>
                  <a:srgbClr val="0070C0"/>
                </a:solidFill>
              </a:rPr>
              <a:t>file</a:t>
            </a:r>
            <a:r>
              <a:rPr lang="en-US" sz="2000" dirty="0"/>
              <a:t> that contains the CSDL, MSL, and SSDL sections bundled into one single </a:t>
            </a:r>
            <a:r>
              <a:rPr lang="en-US" sz="2000" dirty="0" smtClean="0"/>
              <a:t>file.</a:t>
            </a:r>
          </a:p>
          <a:p>
            <a:pPr marL="687388" indent="-225425">
              <a:buFont typeface="Wingdings" panose="05000000000000000000" pitchFamily="2" charset="2"/>
              <a:buChar char="ü"/>
            </a:pPr>
            <a:r>
              <a:rPr lang="en-US" sz="2000" dirty="0" smtClean="0"/>
              <a:t>At </a:t>
            </a:r>
            <a:r>
              <a:rPr lang="en-US" sz="2000" dirty="0">
                <a:solidFill>
                  <a:srgbClr val="FF0000"/>
                </a:solidFill>
              </a:rPr>
              <a:t>runtime</a:t>
            </a:r>
            <a:r>
              <a:rPr lang="en-US" sz="2000" dirty="0"/>
              <a:t>, the .</a:t>
            </a:r>
            <a:r>
              <a:rPr lang="en-US" sz="2000" dirty="0">
                <a:solidFill>
                  <a:srgbClr val="FF0000"/>
                </a:solidFill>
              </a:rPr>
              <a:t>csdl, .msl, </a:t>
            </a:r>
            <a:r>
              <a:rPr lang="en-US" sz="2000" dirty="0">
                <a:solidFill>
                  <a:srgbClr val="0070C0"/>
                </a:solidFill>
              </a:rPr>
              <a:t>and</a:t>
            </a:r>
            <a:r>
              <a:rPr lang="en-US" sz="2000" dirty="0">
                <a:solidFill>
                  <a:srgbClr val="FF0000"/>
                </a:solidFill>
              </a:rPr>
              <a:t> .ssdl </a:t>
            </a:r>
            <a:r>
              <a:rPr lang="en-US" sz="2000" dirty="0">
                <a:solidFill>
                  <a:srgbClr val="0070C0"/>
                </a:solidFill>
              </a:rPr>
              <a:t>files</a:t>
            </a:r>
            <a:r>
              <a:rPr lang="en-US" sz="2000" dirty="0">
                <a:solidFill>
                  <a:srgbClr val="FF0000"/>
                </a:solidFill>
              </a:rPr>
              <a:t> </a:t>
            </a:r>
            <a:r>
              <a:rPr lang="en-US" sz="2000" dirty="0"/>
              <a:t>are </a:t>
            </a:r>
            <a:r>
              <a:rPr lang="en-US" sz="2000" dirty="0">
                <a:solidFill>
                  <a:srgbClr val="FF0000"/>
                </a:solidFill>
              </a:rPr>
              <a:t>created</a:t>
            </a:r>
            <a:r>
              <a:rPr lang="en-US" sz="2000" dirty="0"/>
              <a:t> in the </a:t>
            </a:r>
            <a:r>
              <a:rPr lang="en-US" sz="2000" dirty="0">
                <a:solidFill>
                  <a:srgbClr val="0070C0"/>
                </a:solidFill>
              </a:rPr>
              <a:t>application's</a:t>
            </a:r>
            <a:r>
              <a:rPr lang="en-US" sz="2000" dirty="0"/>
              <a:t> </a:t>
            </a:r>
            <a:r>
              <a:rPr lang="en-US" sz="2000" dirty="0">
                <a:solidFill>
                  <a:srgbClr val="FF0000"/>
                </a:solidFill>
              </a:rPr>
              <a:t>output directory</a:t>
            </a:r>
            <a:r>
              <a:rPr lang="en-US" sz="2000" dirty="0"/>
              <a:t>. </a:t>
            </a:r>
            <a:endParaRPr lang="en-US" sz="2000" dirty="0" smtClean="0"/>
          </a:p>
          <a:p>
            <a:pPr marL="461963">
              <a:buFont typeface="Wingdings" panose="05000000000000000000" pitchFamily="2" charset="2"/>
              <a:buChar char="§"/>
            </a:pPr>
            <a:r>
              <a:rPr lang="en-US" sz="2000" dirty="0" smtClean="0"/>
              <a:t>You </a:t>
            </a:r>
            <a:r>
              <a:rPr lang="en-US" sz="2000" dirty="0"/>
              <a:t>can also </a:t>
            </a:r>
            <a:r>
              <a:rPr lang="en-US" sz="2000" dirty="0" smtClean="0"/>
              <a:t>create</a:t>
            </a:r>
          </a:p>
          <a:p>
            <a:pPr marL="687388" indent="-225425">
              <a:buFont typeface="Wingdings" panose="05000000000000000000" pitchFamily="2" charset="2"/>
              <a:buChar char="ü"/>
            </a:pPr>
            <a:r>
              <a:rPr lang="en-US" sz="2000" dirty="0" smtClean="0"/>
              <a:t>abstract types</a:t>
            </a:r>
          </a:p>
          <a:p>
            <a:pPr marL="687388" indent="-225425">
              <a:buFont typeface="Wingdings" panose="05000000000000000000" pitchFamily="2" charset="2"/>
              <a:buChar char="ü"/>
            </a:pPr>
            <a:r>
              <a:rPr lang="en-US" sz="2000" dirty="0" smtClean="0"/>
              <a:t>complex types</a:t>
            </a:r>
          </a:p>
          <a:p>
            <a:pPr marL="461963" indent="0">
              <a:buNone/>
            </a:pPr>
            <a:r>
              <a:rPr lang="en-US" sz="2000" dirty="0" smtClean="0"/>
              <a:t>in </a:t>
            </a:r>
            <a:r>
              <a:rPr lang="en-US" sz="2000" dirty="0"/>
              <a:t>your </a:t>
            </a:r>
            <a:r>
              <a:rPr lang="en-US" sz="2000" dirty="0" smtClean="0"/>
              <a:t>EDM</a:t>
            </a:r>
          </a:p>
          <a:p>
            <a:pPr marL="461963">
              <a:buFont typeface="Wingdings" panose="05000000000000000000" pitchFamily="2" charset="2"/>
              <a:buChar char="§"/>
            </a:pPr>
            <a:r>
              <a:rPr lang="en-US" sz="2000" dirty="0" smtClean="0"/>
              <a:t>You </a:t>
            </a:r>
            <a:r>
              <a:rPr lang="en-US" sz="2000" dirty="0"/>
              <a:t>can derive from an </a:t>
            </a:r>
            <a:r>
              <a:rPr lang="en-US" sz="2000" dirty="0">
                <a:solidFill>
                  <a:srgbClr val="FF0000"/>
                </a:solidFill>
              </a:rPr>
              <a:t>abstract type</a:t>
            </a:r>
            <a:r>
              <a:rPr lang="en-US" sz="2000" dirty="0"/>
              <a:t> to create </a:t>
            </a:r>
            <a:r>
              <a:rPr lang="en-US" sz="2000" dirty="0">
                <a:solidFill>
                  <a:srgbClr val="0070C0"/>
                </a:solidFill>
              </a:rPr>
              <a:t>sub-types,</a:t>
            </a:r>
            <a:r>
              <a:rPr lang="en-US" sz="2000" dirty="0"/>
              <a:t> but no instance of the abstract type can be created. </a:t>
            </a:r>
            <a:endParaRPr lang="en-US" sz="2000" dirty="0" smtClean="0"/>
          </a:p>
          <a:p>
            <a:pPr marL="687388" indent="-225425">
              <a:buFont typeface="Wingdings" panose="05000000000000000000" pitchFamily="2" charset="2"/>
              <a:buChar char="ü"/>
            </a:pPr>
            <a:r>
              <a:rPr lang="en-US" sz="2000" dirty="0" smtClean="0"/>
              <a:t>You </a:t>
            </a:r>
            <a:r>
              <a:rPr lang="en-US" sz="2000" dirty="0"/>
              <a:t>can also create complex </a:t>
            </a:r>
            <a:r>
              <a:rPr lang="en-US" sz="2000" dirty="0" smtClean="0"/>
              <a:t>types.</a:t>
            </a:r>
          </a:p>
          <a:p>
            <a:pPr marL="687388" indent="-225425">
              <a:buFont typeface="Wingdings" panose="05000000000000000000" pitchFamily="2" charset="2"/>
              <a:buChar char="ü"/>
            </a:pPr>
            <a:r>
              <a:rPr lang="en-US" sz="2000" dirty="0" smtClean="0"/>
              <a:t>That </a:t>
            </a:r>
            <a:r>
              <a:rPr lang="en-US" sz="2000" dirty="0"/>
              <a:t>is, types that don't have any identity of their </a:t>
            </a:r>
            <a:r>
              <a:rPr lang="en-US" sz="2000" dirty="0" smtClean="0"/>
              <a:t>own.</a:t>
            </a:r>
          </a:p>
          <a:p>
            <a:pPr marL="687388" indent="-225425">
              <a:buFont typeface="Wingdings" panose="05000000000000000000" pitchFamily="2" charset="2"/>
              <a:buChar char="ü"/>
            </a:pPr>
            <a:r>
              <a:rPr lang="en-US" sz="2000" dirty="0" smtClean="0"/>
              <a:t>A </a:t>
            </a:r>
            <a:r>
              <a:rPr lang="en-US" sz="2000" dirty="0"/>
              <a:t>typical example of a </a:t>
            </a:r>
            <a:r>
              <a:rPr lang="en-US" sz="2000" dirty="0">
                <a:solidFill>
                  <a:srgbClr val="FF0000"/>
                </a:solidFill>
              </a:rPr>
              <a:t>complex type</a:t>
            </a:r>
            <a:r>
              <a:rPr lang="en-US" sz="2000" dirty="0"/>
              <a:t> is the </a:t>
            </a:r>
            <a:r>
              <a:rPr lang="en-US" sz="2000" dirty="0">
                <a:solidFill>
                  <a:srgbClr val="0070C0"/>
                </a:solidFill>
              </a:rPr>
              <a:t>Address type</a:t>
            </a:r>
            <a:r>
              <a:rPr lang="en-US" sz="2000" dirty="0" smtClean="0"/>
              <a:t>.</a:t>
            </a:r>
            <a:endParaRPr lang="en-US" sz="2000" dirty="0"/>
          </a:p>
        </p:txBody>
      </p:sp>
      <p:sp>
        <p:nvSpPr>
          <p:cNvPr id="3" name="Date Placeholder 2"/>
          <p:cNvSpPr>
            <a:spLocks noGrp="1"/>
          </p:cNvSpPr>
          <p:nvPr>
            <p:ph type="dt" sz="half" idx="2"/>
          </p:nvPr>
        </p:nvSpPr>
        <p:spPr/>
        <p:txBody>
          <a:bodyPr/>
          <a:lstStyle/>
          <a:p>
            <a:fld id="{6A0B20DF-6CFB-4BAA-8B0C-E097402DD508}" type="datetime1">
              <a:rPr lang="en-US" smtClean="0"/>
              <a:t>5/7/2018</a:t>
            </a:fld>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38</a:t>
            </a:fld>
            <a:endParaRPr lang="en-US"/>
          </a:p>
        </p:txBody>
      </p:sp>
    </p:spTree>
    <p:extLst>
      <p:ext uri="{BB962C8B-B14F-4D97-AF65-F5344CB8AC3E}">
        <p14:creationId xmlns:p14="http://schemas.microsoft.com/office/powerpoint/2010/main" val="314140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Object Model (</a:t>
            </a:r>
            <a:r>
              <a:rPr lang="en-US"/>
              <a:t>O-Space</a:t>
            </a:r>
            <a:r>
              <a:rPr lang="en-US" smtClean="0"/>
              <a:t>)</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When working with Entity Framework, you will have an </a:t>
            </a:r>
            <a:r>
              <a:rPr lang="en-US" sz="2000" dirty="0">
                <a:solidFill>
                  <a:srgbClr val="FF0000"/>
                </a:solidFill>
              </a:rPr>
              <a:t>Object Model</a:t>
            </a:r>
            <a:r>
              <a:rPr lang="en-US" sz="2000" dirty="0"/>
              <a:t> </a:t>
            </a:r>
            <a:r>
              <a:rPr lang="en-US" sz="2000" dirty="0">
                <a:solidFill>
                  <a:srgbClr val="0070C0"/>
                </a:solidFill>
              </a:rPr>
              <a:t>on </a:t>
            </a:r>
            <a:r>
              <a:rPr lang="en-US" sz="2000" dirty="0">
                <a:solidFill>
                  <a:srgbClr val="FF0000"/>
                </a:solidFill>
              </a:rPr>
              <a:t>top</a:t>
            </a:r>
            <a:r>
              <a:rPr lang="en-US" sz="2000" dirty="0">
                <a:solidFill>
                  <a:srgbClr val="0070C0"/>
                </a:solidFill>
              </a:rPr>
              <a:t> of all the </a:t>
            </a:r>
            <a:r>
              <a:rPr lang="en-US" sz="2000" dirty="0">
                <a:solidFill>
                  <a:srgbClr val="FF0000"/>
                </a:solidFill>
              </a:rPr>
              <a:t>EDM </a:t>
            </a:r>
            <a:r>
              <a:rPr lang="en-US" sz="2000" dirty="0" smtClean="0">
                <a:solidFill>
                  <a:srgbClr val="FF0000"/>
                </a:solidFill>
              </a:rPr>
              <a:t>layers</a:t>
            </a:r>
            <a:r>
              <a:rPr lang="en-US" sz="2000" dirty="0" smtClean="0"/>
              <a:t>.</a:t>
            </a:r>
          </a:p>
          <a:p>
            <a:pPr marL="461963">
              <a:buFont typeface="Wingdings" panose="05000000000000000000" pitchFamily="2" charset="2"/>
              <a:buChar char="§"/>
            </a:pPr>
            <a:r>
              <a:rPr lang="en-US" sz="2000" dirty="0" smtClean="0"/>
              <a:t>You </a:t>
            </a:r>
            <a:r>
              <a:rPr lang="en-US" sz="2000" dirty="0"/>
              <a:t>need to model the Object Model using </a:t>
            </a:r>
            <a:r>
              <a:rPr lang="en-US" sz="2000" dirty="0">
                <a:solidFill>
                  <a:srgbClr val="FF0000"/>
                </a:solidFill>
              </a:rPr>
              <a:t>.NET </a:t>
            </a:r>
            <a:r>
              <a:rPr lang="en-US" sz="2000" dirty="0" smtClean="0">
                <a:solidFill>
                  <a:srgbClr val="0070C0"/>
                </a:solidFill>
              </a:rPr>
              <a:t>objects</a:t>
            </a:r>
            <a:r>
              <a:rPr lang="en-US" sz="2000" dirty="0" smtClean="0"/>
              <a:t>.</a:t>
            </a:r>
          </a:p>
          <a:p>
            <a:pPr marL="461963">
              <a:buFont typeface="Wingdings" panose="05000000000000000000" pitchFamily="2" charset="2"/>
              <a:buChar char="§"/>
            </a:pPr>
            <a:r>
              <a:rPr lang="en-US" sz="2000" dirty="0" smtClean="0"/>
              <a:t>The </a:t>
            </a:r>
            <a:r>
              <a:rPr lang="en-US" sz="2000" dirty="0" smtClean="0">
                <a:solidFill>
                  <a:srgbClr val="FF0000"/>
                </a:solidFill>
              </a:rPr>
              <a:t>Figure 1-10</a:t>
            </a:r>
            <a:r>
              <a:rPr lang="en-US" sz="2000" dirty="0" smtClean="0"/>
              <a:t> </a:t>
            </a:r>
            <a:r>
              <a:rPr lang="en-US" sz="2000" dirty="0"/>
              <a:t>illustrates how the Object Model fits in with the EDM </a:t>
            </a:r>
            <a:r>
              <a:rPr lang="en-US" sz="2000" dirty="0" smtClean="0"/>
              <a:t>layers</a:t>
            </a:r>
            <a:r>
              <a:rPr lang="en-US" sz="2000" dirty="0"/>
              <a:t>.</a:t>
            </a:r>
            <a:endParaRPr lang="en-US" sz="2000" dirty="0" smtClean="0"/>
          </a:p>
          <a:p>
            <a:pPr marL="461963">
              <a:buFont typeface="Wingdings" panose="05000000000000000000" pitchFamily="2" charset="2"/>
              <a:buChar char="§"/>
            </a:pPr>
            <a:r>
              <a:rPr lang="en-US" sz="2000" dirty="0"/>
              <a:t>The Object Model layer </a:t>
            </a:r>
            <a:r>
              <a:rPr lang="en-US" sz="2000" dirty="0" smtClean="0"/>
              <a:t>contains a </a:t>
            </a:r>
            <a:r>
              <a:rPr lang="en-US" sz="2000" dirty="0"/>
              <a:t>collection of .NET objects, types, properties, and </a:t>
            </a:r>
            <a:r>
              <a:rPr lang="en-US" sz="2000" dirty="0" smtClean="0"/>
              <a:t>methods.</a:t>
            </a:r>
          </a:p>
          <a:p>
            <a:pPr marL="461963">
              <a:buFont typeface="Wingdings" panose="05000000000000000000" pitchFamily="2" charset="2"/>
              <a:buChar char="§"/>
            </a:pPr>
            <a:r>
              <a:rPr lang="en-US" sz="2000" dirty="0" smtClean="0"/>
              <a:t>You </a:t>
            </a:r>
            <a:r>
              <a:rPr lang="en-US" sz="2000" dirty="0"/>
              <a:t>can use the </a:t>
            </a:r>
            <a:r>
              <a:rPr lang="en-US" sz="2000" dirty="0">
                <a:solidFill>
                  <a:srgbClr val="FF0000"/>
                </a:solidFill>
              </a:rPr>
              <a:t>Object Model</a:t>
            </a:r>
            <a:r>
              <a:rPr lang="en-US" sz="2000" dirty="0"/>
              <a:t> or the </a:t>
            </a:r>
            <a:r>
              <a:rPr lang="en-US" sz="2000" dirty="0">
                <a:solidFill>
                  <a:srgbClr val="FF0000"/>
                </a:solidFill>
              </a:rPr>
              <a:t>O-Space Model</a:t>
            </a:r>
            <a:r>
              <a:rPr lang="en-US" sz="2000" dirty="0"/>
              <a:t> to query your business objects, or the collections of your business objects, using </a:t>
            </a:r>
            <a:r>
              <a:rPr lang="en-US" sz="2000" dirty="0">
                <a:solidFill>
                  <a:srgbClr val="FF0000"/>
                </a:solidFill>
              </a:rPr>
              <a:t>LINQ to Entities</a:t>
            </a:r>
            <a:r>
              <a:rPr lang="en-US" sz="2000" dirty="0"/>
              <a:t> or </a:t>
            </a:r>
            <a:r>
              <a:rPr lang="en-US" sz="2000" dirty="0">
                <a:solidFill>
                  <a:srgbClr val="FF0000"/>
                </a:solidFill>
              </a:rPr>
              <a:t>Entity </a:t>
            </a:r>
            <a:r>
              <a:rPr lang="en-US" sz="2000" dirty="0" smtClean="0">
                <a:solidFill>
                  <a:srgbClr val="FF0000"/>
                </a:solidFill>
              </a:rPr>
              <a:t>SQL</a:t>
            </a:r>
            <a:r>
              <a:rPr lang="en-US" sz="2000" dirty="0" smtClean="0"/>
              <a:t>.</a:t>
            </a:r>
          </a:p>
          <a:p>
            <a:pPr marL="461963">
              <a:buFont typeface="Wingdings" panose="05000000000000000000" pitchFamily="2" charset="2"/>
              <a:buChar char="§"/>
            </a:pPr>
            <a:r>
              <a:rPr lang="en-US" sz="2000" dirty="0" smtClean="0"/>
              <a:t>The </a:t>
            </a:r>
            <a:r>
              <a:rPr lang="en-US" sz="2000" dirty="0"/>
              <a:t>C-Space and O-Space models are actually mapped by the O-C Mapping Layer using </a:t>
            </a:r>
            <a:r>
              <a:rPr lang="en-US" sz="2000" dirty="0">
                <a:solidFill>
                  <a:srgbClr val="FF0000"/>
                </a:solidFill>
              </a:rPr>
              <a:t>code </a:t>
            </a:r>
            <a:r>
              <a:rPr lang="en-US" sz="2000" dirty="0">
                <a:solidFill>
                  <a:srgbClr val="0070C0"/>
                </a:solidFill>
              </a:rPr>
              <a:t>attributes</a:t>
            </a:r>
            <a:r>
              <a:rPr lang="en-US" sz="2000" dirty="0"/>
              <a:t> applied to the O-Space Model</a:t>
            </a:r>
            <a:r>
              <a:rPr lang="en-US" sz="2000" dirty="0" smtClean="0"/>
              <a:t>.</a:t>
            </a:r>
            <a:endParaRPr lang="en-US" sz="2000" dirty="0"/>
          </a:p>
        </p:txBody>
      </p:sp>
      <p:sp>
        <p:nvSpPr>
          <p:cNvPr id="3" name="Date Placeholder 2"/>
          <p:cNvSpPr>
            <a:spLocks noGrp="1"/>
          </p:cNvSpPr>
          <p:nvPr>
            <p:ph type="dt" sz="half" idx="2"/>
          </p:nvPr>
        </p:nvSpPr>
        <p:spPr/>
        <p:txBody>
          <a:bodyPr/>
          <a:lstStyle/>
          <a:p>
            <a:fld id="{5D46F4AE-97BF-4F14-9854-5C36BD8DA482}"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39</a:t>
            </a:fld>
            <a:endParaRPr lang="en-US"/>
          </a:p>
        </p:txBody>
      </p:sp>
    </p:spTree>
    <p:extLst>
      <p:ext uri="{BB962C8B-B14F-4D97-AF65-F5344CB8AC3E}">
        <p14:creationId xmlns:p14="http://schemas.microsoft.com/office/powerpoint/2010/main" val="2958776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Welcome to our journey into mastering the popular </a:t>
            </a:r>
            <a:r>
              <a:rPr lang="en-US" sz="2000" dirty="0">
                <a:solidFill>
                  <a:srgbClr val="FF0000"/>
                </a:solidFill>
              </a:rPr>
              <a:t>data access </a:t>
            </a:r>
            <a:r>
              <a:rPr lang="en-US" sz="2000" dirty="0">
                <a:solidFill>
                  <a:srgbClr val="0070C0"/>
                </a:solidFill>
              </a:rPr>
              <a:t>technology</a:t>
            </a:r>
            <a:r>
              <a:rPr lang="en-US" sz="2000" dirty="0"/>
              <a:t> from Microsoft named </a:t>
            </a:r>
            <a:r>
              <a:rPr lang="en-US" sz="2000" dirty="0">
                <a:solidFill>
                  <a:srgbClr val="FF0000"/>
                </a:solidFill>
              </a:rPr>
              <a:t>Entity </a:t>
            </a:r>
            <a:r>
              <a:rPr lang="en-US" sz="2000" dirty="0" smtClean="0">
                <a:solidFill>
                  <a:srgbClr val="FF0000"/>
                </a:solidFill>
              </a:rPr>
              <a:t>Framework</a:t>
            </a:r>
            <a:r>
              <a:rPr lang="en-US" sz="2000" dirty="0" smtClean="0"/>
              <a:t>.</a:t>
            </a:r>
          </a:p>
          <a:p>
            <a:pPr marL="457200">
              <a:buFont typeface="Wingdings" panose="05000000000000000000" pitchFamily="2" charset="2"/>
              <a:buChar char="§"/>
            </a:pPr>
            <a:r>
              <a:rPr lang="en-US" sz="2000" dirty="0" smtClean="0"/>
              <a:t>At </a:t>
            </a:r>
            <a:r>
              <a:rPr lang="en-US" sz="2000" dirty="0"/>
              <a:t>the time of writing, Entity Framework 7 hasn't been released—so we will use </a:t>
            </a:r>
            <a:r>
              <a:rPr lang="en-US" sz="2000" dirty="0">
                <a:solidFill>
                  <a:srgbClr val="FF0000"/>
                </a:solidFill>
              </a:rPr>
              <a:t>Entity Framework 6.x</a:t>
            </a:r>
            <a:r>
              <a:rPr lang="en-US" sz="2000" dirty="0"/>
              <a:t> throughout this book but at the same time discuss what's new in Entity Framework </a:t>
            </a:r>
            <a:r>
              <a:rPr lang="en-US" sz="2000" dirty="0" smtClean="0"/>
              <a:t>7.</a:t>
            </a:r>
          </a:p>
          <a:p>
            <a:pPr marL="457200">
              <a:buFont typeface="Wingdings" panose="05000000000000000000" pitchFamily="2" charset="2"/>
              <a:buChar char="§"/>
            </a:pPr>
            <a:r>
              <a:rPr lang="en-US" sz="2000" dirty="0" smtClean="0"/>
              <a:t>Object </a:t>
            </a:r>
            <a:r>
              <a:rPr lang="en-US" sz="2000" dirty="0"/>
              <a:t>Relational Mapping (</a:t>
            </a:r>
            <a:r>
              <a:rPr lang="en-US" sz="2000" dirty="0">
                <a:solidFill>
                  <a:srgbClr val="FF0000"/>
                </a:solidFill>
              </a:rPr>
              <a:t>ORM</a:t>
            </a:r>
            <a:r>
              <a:rPr lang="en-US" sz="2000" dirty="0"/>
              <a:t>) technology has been widely in use for over a </a:t>
            </a:r>
            <a:r>
              <a:rPr lang="en-US" sz="2000" dirty="0" smtClean="0"/>
              <a:t>decade.</a:t>
            </a:r>
          </a:p>
          <a:p>
            <a:pPr marL="457200">
              <a:buFont typeface="Wingdings" panose="05000000000000000000" pitchFamily="2" charset="2"/>
              <a:buChar char="§"/>
            </a:pPr>
            <a:r>
              <a:rPr lang="en-US" sz="2000" dirty="0" smtClean="0"/>
              <a:t>ORMs </a:t>
            </a:r>
            <a:r>
              <a:rPr lang="en-US" sz="2000" dirty="0"/>
              <a:t>are used to </a:t>
            </a:r>
            <a:r>
              <a:rPr lang="en-US" sz="2000" dirty="0">
                <a:solidFill>
                  <a:srgbClr val="FF0000"/>
                </a:solidFill>
              </a:rPr>
              <a:t>convert data</a:t>
            </a:r>
            <a:r>
              <a:rPr lang="en-US" sz="2000" dirty="0"/>
              <a:t> </a:t>
            </a:r>
            <a:r>
              <a:rPr lang="en-US" sz="2000" dirty="0">
                <a:solidFill>
                  <a:srgbClr val="0070C0"/>
                </a:solidFill>
              </a:rPr>
              <a:t>between</a:t>
            </a:r>
            <a:r>
              <a:rPr lang="en-US" sz="2000" dirty="0"/>
              <a:t> </a:t>
            </a:r>
            <a:r>
              <a:rPr lang="en-US" sz="2000" dirty="0">
                <a:solidFill>
                  <a:srgbClr val="FF0000"/>
                </a:solidFill>
              </a:rPr>
              <a:t>incompatible type </a:t>
            </a:r>
            <a:r>
              <a:rPr lang="en-US" sz="2000" dirty="0" smtClean="0">
                <a:solidFill>
                  <a:srgbClr val="FF0000"/>
                </a:solidFill>
              </a:rPr>
              <a:t>systems</a:t>
            </a:r>
            <a:r>
              <a:rPr lang="en-US" sz="2000" dirty="0" smtClean="0"/>
              <a:t>.</a:t>
            </a:r>
          </a:p>
          <a:p>
            <a:pPr marL="457200">
              <a:buFont typeface="Wingdings" panose="05000000000000000000" pitchFamily="2" charset="2"/>
              <a:buChar char="§"/>
            </a:pPr>
            <a:r>
              <a:rPr lang="en-US" sz="2000" dirty="0" smtClean="0"/>
              <a:t>These </a:t>
            </a:r>
            <a:r>
              <a:rPr lang="en-US" sz="2000" dirty="0"/>
              <a:t>are tools that encapsulate calls to the underlying database and enable you to query and manipulate data using an object-oriented </a:t>
            </a:r>
            <a:r>
              <a:rPr lang="en-US" sz="2000" dirty="0" smtClean="0"/>
              <a:t>paradigm.</a:t>
            </a:r>
          </a:p>
          <a:p>
            <a:pPr marL="457200">
              <a:buFont typeface="Wingdings" panose="05000000000000000000" pitchFamily="2" charset="2"/>
              <a:buChar char="§"/>
            </a:pPr>
            <a:r>
              <a:rPr lang="en-US" sz="2000" dirty="0" smtClean="0"/>
              <a:t>The </a:t>
            </a:r>
            <a:r>
              <a:rPr lang="en-US" sz="2000" dirty="0" smtClean="0">
                <a:solidFill>
                  <a:srgbClr val="FF0000"/>
                </a:solidFill>
              </a:rPr>
              <a:t>Figure 1-1</a:t>
            </a:r>
            <a:r>
              <a:rPr lang="en-US" sz="2000" dirty="0" smtClean="0"/>
              <a:t>illustrates </a:t>
            </a:r>
            <a:r>
              <a:rPr lang="en-US" sz="2000" dirty="0"/>
              <a:t>the persistence layer that is responsible for reading and manipulating data to and from the </a:t>
            </a:r>
            <a:r>
              <a:rPr lang="en-US" sz="2000" dirty="0" smtClean="0"/>
              <a:t>database.</a:t>
            </a:r>
          </a:p>
          <a:p>
            <a:pPr marL="457200">
              <a:buFont typeface="Wingdings" panose="05000000000000000000" pitchFamily="2" charset="2"/>
              <a:buChar char="§"/>
            </a:pPr>
            <a:r>
              <a:rPr lang="en-US" sz="2000" dirty="0" smtClean="0"/>
              <a:t>Now</a:t>
            </a:r>
            <a:r>
              <a:rPr lang="en-US" sz="2000" dirty="0"/>
              <a:t>, this persistence layer can be your </a:t>
            </a:r>
            <a:endParaRPr lang="en-US" sz="2000" dirty="0" smtClean="0"/>
          </a:p>
          <a:p>
            <a:pPr marL="687388" indent="-225425">
              <a:buFont typeface="Wingdings" panose="05000000000000000000" pitchFamily="2" charset="2"/>
              <a:buChar char="ü"/>
            </a:pPr>
            <a:r>
              <a:rPr lang="en-US" sz="2000" dirty="0" smtClean="0"/>
              <a:t>ADO.NET library</a:t>
            </a:r>
          </a:p>
          <a:p>
            <a:pPr marL="687388" indent="-225425">
              <a:buFont typeface="Wingdings" panose="05000000000000000000" pitchFamily="2" charset="2"/>
              <a:buChar char="ü"/>
            </a:pPr>
            <a:r>
              <a:rPr lang="en-US" sz="2000" dirty="0" smtClean="0"/>
              <a:t>a </a:t>
            </a:r>
            <a:r>
              <a:rPr lang="en-US" sz="2000" dirty="0"/>
              <a:t>wrapper around the ADO.NET </a:t>
            </a:r>
            <a:r>
              <a:rPr lang="en-US" sz="2000" dirty="0" smtClean="0"/>
              <a:t>library</a:t>
            </a:r>
          </a:p>
          <a:p>
            <a:pPr marL="687388" indent="-225425">
              <a:buFont typeface="Wingdings" panose="05000000000000000000" pitchFamily="2" charset="2"/>
              <a:buChar char="ü"/>
            </a:pPr>
            <a:r>
              <a:rPr lang="en-US" sz="2000" dirty="0" smtClean="0"/>
              <a:t>an ORM</a:t>
            </a:r>
            <a:endParaRPr lang="en-US" sz="2000" dirty="0"/>
          </a:p>
        </p:txBody>
      </p:sp>
      <p:sp>
        <p:nvSpPr>
          <p:cNvPr id="3" name="Date Placeholder 2"/>
          <p:cNvSpPr>
            <a:spLocks noGrp="1"/>
          </p:cNvSpPr>
          <p:nvPr>
            <p:ph type="dt" sz="half" idx="2"/>
          </p:nvPr>
        </p:nvSpPr>
        <p:spPr/>
        <p:txBody>
          <a:bodyPr/>
          <a:lstStyle/>
          <a:p>
            <a:fld id="{B76CC0C9-5646-45FF-8044-7D80787C77BE}"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pPr/>
              <a:t>4</a:t>
            </a:fld>
            <a:endParaRPr lang="en-US"/>
          </a:p>
        </p:txBody>
      </p:sp>
    </p:spTree>
    <p:extLst>
      <p:ext uri="{BB962C8B-B14F-4D97-AF65-F5344CB8AC3E}">
        <p14:creationId xmlns:p14="http://schemas.microsoft.com/office/powerpoint/2010/main" val="336116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1-10</a:t>
            </a:r>
            <a:endParaRPr lang="en-US" dirty="0"/>
          </a:p>
        </p:txBody>
      </p:sp>
      <p:sp>
        <p:nvSpPr>
          <p:cNvPr id="3" name="Date Placeholder 2"/>
          <p:cNvSpPr>
            <a:spLocks noGrp="1"/>
          </p:cNvSpPr>
          <p:nvPr>
            <p:ph type="dt" sz="half" idx="2"/>
          </p:nvPr>
        </p:nvSpPr>
        <p:spPr/>
        <p:txBody>
          <a:bodyPr/>
          <a:lstStyle/>
          <a:p>
            <a:fld id="{27943E42-80F7-4BC6-8082-5A17A8805523}"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40</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5371228" cy="4110499"/>
          </a:xfrm>
          <a:prstGeom prst="rect">
            <a:avLst/>
          </a:prstGeom>
          <a:ln>
            <a:solidFill>
              <a:schemeClr val="accent1"/>
            </a:solidFill>
          </a:ln>
        </p:spPr>
      </p:pic>
    </p:spTree>
    <p:extLst>
      <p:ext uri="{BB962C8B-B14F-4D97-AF65-F5344CB8AC3E}">
        <p14:creationId xmlns:p14="http://schemas.microsoft.com/office/powerpoint/2010/main" val="28304903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LINQ to </a:t>
            </a:r>
            <a:r>
              <a:rPr lang="en-US" dirty="0" smtClean="0"/>
              <a:t>Entities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LINQ is a </a:t>
            </a:r>
            <a:r>
              <a:rPr lang="en-US" sz="2000" dirty="0">
                <a:solidFill>
                  <a:srgbClr val="FF0000"/>
                </a:solidFill>
              </a:rPr>
              <a:t>query translation </a:t>
            </a:r>
            <a:r>
              <a:rPr lang="en-US" sz="2000" dirty="0">
                <a:solidFill>
                  <a:srgbClr val="0070C0"/>
                </a:solidFill>
              </a:rPr>
              <a:t>pipeline</a:t>
            </a:r>
            <a:r>
              <a:rPr lang="en-US" sz="2000" dirty="0"/>
              <a:t> that has been introduced as part of the </a:t>
            </a:r>
            <a:r>
              <a:rPr lang="en-US" sz="2000" dirty="0">
                <a:solidFill>
                  <a:srgbClr val="FF0000"/>
                </a:solidFill>
              </a:rPr>
              <a:t>C# 3.0 </a:t>
            </a:r>
            <a:r>
              <a:rPr lang="en-US" sz="2000" dirty="0" smtClean="0">
                <a:solidFill>
                  <a:srgbClr val="FF0000"/>
                </a:solidFill>
              </a:rPr>
              <a:t>library</a:t>
            </a:r>
            <a:r>
              <a:rPr lang="en-US" sz="2000" dirty="0" smtClean="0"/>
              <a:t>.</a:t>
            </a:r>
          </a:p>
          <a:p>
            <a:pPr marL="461963">
              <a:buFont typeface="Wingdings" panose="05000000000000000000" pitchFamily="2" charset="2"/>
              <a:buChar char="§"/>
            </a:pPr>
            <a:r>
              <a:rPr lang="en-US" sz="2000" dirty="0" smtClean="0"/>
              <a:t>It </a:t>
            </a:r>
            <a:r>
              <a:rPr lang="en-US" sz="2000" dirty="0"/>
              <a:t>comprises a set of </a:t>
            </a:r>
            <a:r>
              <a:rPr lang="en-US" sz="2000" dirty="0">
                <a:solidFill>
                  <a:srgbClr val="FF0000"/>
                </a:solidFill>
              </a:rPr>
              <a:t>query operators</a:t>
            </a:r>
            <a:r>
              <a:rPr lang="en-US" sz="2000" dirty="0"/>
              <a:t> for different data sources (LDAP, objects, CSV, XML, entities, SQL, and so on</a:t>
            </a:r>
            <a:r>
              <a:rPr lang="en-US" sz="2000" dirty="0" smtClean="0"/>
              <a:t>).</a:t>
            </a:r>
          </a:p>
          <a:p>
            <a:pPr marL="461963">
              <a:buFont typeface="Wingdings" panose="05000000000000000000" pitchFamily="2" charset="2"/>
              <a:buChar char="§"/>
            </a:pPr>
            <a:r>
              <a:rPr lang="en-US" sz="2000" dirty="0" smtClean="0"/>
              <a:t>It </a:t>
            </a:r>
            <a:r>
              <a:rPr lang="en-US" sz="2000" dirty="0"/>
              <a:t>is an extension of the C# language (it's actually a series of extension methods) and provides a simplified </a:t>
            </a:r>
            <a:r>
              <a:rPr lang="en-US" sz="2000" dirty="0">
                <a:solidFill>
                  <a:srgbClr val="FF0000"/>
                </a:solidFill>
              </a:rPr>
              <a:t>framework</a:t>
            </a:r>
            <a:r>
              <a:rPr lang="en-US" sz="2000" dirty="0"/>
              <a:t> to access </a:t>
            </a:r>
            <a:r>
              <a:rPr lang="en-US" sz="2000" dirty="0">
                <a:solidFill>
                  <a:srgbClr val="FF0000"/>
                </a:solidFill>
              </a:rPr>
              <a:t>relational</a:t>
            </a:r>
            <a:r>
              <a:rPr lang="en-US" sz="2000" dirty="0"/>
              <a:t> </a:t>
            </a:r>
            <a:r>
              <a:rPr lang="en-US" sz="2000" dirty="0">
                <a:solidFill>
                  <a:srgbClr val="0070C0"/>
                </a:solidFill>
              </a:rPr>
              <a:t>data</a:t>
            </a:r>
            <a:r>
              <a:rPr lang="en-US" sz="2000" dirty="0"/>
              <a:t> in a </a:t>
            </a:r>
            <a:r>
              <a:rPr lang="en-US" sz="2000" dirty="0">
                <a:solidFill>
                  <a:srgbClr val="FF0000"/>
                </a:solidFill>
              </a:rPr>
              <a:t>strongly typed</a:t>
            </a:r>
            <a:r>
              <a:rPr lang="en-US" sz="2000" dirty="0"/>
              <a:t>, </a:t>
            </a:r>
            <a:r>
              <a:rPr lang="en-US" sz="2000" dirty="0">
                <a:solidFill>
                  <a:srgbClr val="FF0000"/>
                </a:solidFill>
              </a:rPr>
              <a:t>object-oriented</a:t>
            </a:r>
            <a:r>
              <a:rPr lang="en-US" sz="2000" dirty="0"/>
              <a:t> </a:t>
            </a:r>
            <a:r>
              <a:rPr lang="en-US" sz="2000" dirty="0" smtClean="0"/>
              <a:t>manner.</a:t>
            </a:r>
          </a:p>
          <a:p>
            <a:pPr marL="461963">
              <a:buFont typeface="Wingdings" panose="05000000000000000000" pitchFamily="2" charset="2"/>
              <a:buChar char="§"/>
            </a:pPr>
            <a:r>
              <a:rPr lang="en-US" sz="2000" dirty="0" smtClean="0">
                <a:solidFill>
                  <a:srgbClr val="FF0000"/>
                </a:solidFill>
              </a:rPr>
              <a:t>LINQ </a:t>
            </a:r>
            <a:r>
              <a:rPr lang="en-US" sz="2000" dirty="0">
                <a:solidFill>
                  <a:srgbClr val="FF0000"/>
                </a:solidFill>
              </a:rPr>
              <a:t>to Entities</a:t>
            </a:r>
            <a:r>
              <a:rPr lang="en-US" sz="2000" dirty="0"/>
              <a:t> is a Microsoft technology that enables you to query your business objects from within the language in a strongly typed manner</a:t>
            </a:r>
            <a:r>
              <a:rPr lang="en-US" sz="2000" dirty="0" smtClean="0"/>
              <a:t>.</a:t>
            </a:r>
          </a:p>
          <a:p>
            <a:pPr marL="461963">
              <a:buFont typeface="Wingdings" panose="05000000000000000000" pitchFamily="2" charset="2"/>
              <a:buChar char="§"/>
            </a:pPr>
            <a:r>
              <a:rPr lang="en-US" sz="2000" dirty="0" smtClean="0"/>
              <a:t>You </a:t>
            </a:r>
            <a:r>
              <a:rPr lang="en-US" sz="2000" dirty="0"/>
              <a:t>can use </a:t>
            </a:r>
            <a:r>
              <a:rPr lang="en-US" sz="2000" dirty="0">
                <a:solidFill>
                  <a:srgbClr val="FF0000"/>
                </a:solidFill>
              </a:rPr>
              <a:t>LINQ to Entities</a:t>
            </a:r>
            <a:r>
              <a:rPr lang="en-US" sz="2000" dirty="0"/>
              <a:t>, a </a:t>
            </a:r>
            <a:r>
              <a:rPr lang="en-US" sz="2000" dirty="0">
                <a:solidFill>
                  <a:srgbClr val="0070C0"/>
                </a:solidFill>
              </a:rPr>
              <a:t>superset</a:t>
            </a:r>
            <a:r>
              <a:rPr lang="en-US" sz="2000" dirty="0"/>
              <a:t> of </a:t>
            </a:r>
            <a:r>
              <a:rPr lang="en-US" sz="2000" dirty="0">
                <a:solidFill>
                  <a:srgbClr val="FF0000"/>
                </a:solidFill>
              </a:rPr>
              <a:t>LINQ to SQL</a:t>
            </a:r>
            <a:r>
              <a:rPr lang="en-US" sz="2000" dirty="0"/>
              <a:t>, to query data against a conceptual data model, namely, the Entity Data </a:t>
            </a:r>
            <a:r>
              <a:rPr lang="en-US" sz="2000" dirty="0" smtClean="0"/>
              <a:t>Model.</a:t>
            </a:r>
          </a:p>
          <a:p>
            <a:pPr marL="461963">
              <a:buFont typeface="Wingdings" panose="05000000000000000000" pitchFamily="2" charset="2"/>
              <a:buChar char="§"/>
            </a:pPr>
            <a:r>
              <a:rPr lang="en-US" sz="2000" dirty="0" smtClean="0"/>
              <a:t>You </a:t>
            </a:r>
            <a:r>
              <a:rPr lang="en-US" sz="2000" dirty="0"/>
              <a:t>will learn more about LINQ and LINQ to Entities in Chapter 6, Working with LINQ to </a:t>
            </a:r>
            <a:r>
              <a:rPr lang="en-US" sz="2000" dirty="0" smtClean="0"/>
              <a:t>Entities.</a:t>
            </a:r>
          </a:p>
          <a:p>
            <a:pPr marL="461963">
              <a:buFont typeface="Wingdings" panose="05000000000000000000" pitchFamily="2" charset="2"/>
              <a:buChar char="§"/>
            </a:pPr>
            <a:r>
              <a:rPr lang="en-US" sz="2000" dirty="0" smtClean="0"/>
              <a:t>Here </a:t>
            </a:r>
            <a:r>
              <a:rPr lang="en-US" sz="2000" dirty="0"/>
              <a:t>is an example of a typical LINQ to Entities query</a:t>
            </a:r>
            <a:r>
              <a:rPr lang="en-US" sz="2000" dirty="0" smtClean="0"/>
              <a:t>:</a:t>
            </a:r>
            <a:endParaRPr lang="en-US" sz="2000" dirty="0"/>
          </a:p>
        </p:txBody>
      </p:sp>
      <p:sp>
        <p:nvSpPr>
          <p:cNvPr id="5" name="Date Placeholder 4"/>
          <p:cNvSpPr>
            <a:spLocks noGrp="1"/>
          </p:cNvSpPr>
          <p:nvPr>
            <p:ph type="dt" sz="half" idx="2"/>
          </p:nvPr>
        </p:nvSpPr>
        <p:spPr/>
        <p:txBody>
          <a:bodyPr/>
          <a:lstStyle/>
          <a:p>
            <a:fld id="{5ED85EA1-AF66-4DE5-A5F3-65927C9E2842}" type="datetime1">
              <a:rPr lang="en-US" smtClean="0"/>
              <a:t>5/7/2018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41</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6895" y="5153653"/>
            <a:ext cx="5872294" cy="1117235"/>
          </a:xfrm>
          <a:prstGeom prst="rect">
            <a:avLst/>
          </a:prstGeom>
          <a:ln>
            <a:solidFill>
              <a:schemeClr val="accent1"/>
            </a:solidFill>
          </a:ln>
        </p:spPr>
      </p:pic>
    </p:spTree>
    <p:extLst>
      <p:ext uri="{BB962C8B-B14F-4D97-AF65-F5344CB8AC3E}">
        <p14:creationId xmlns:p14="http://schemas.microsoft.com/office/powerpoint/2010/main" val="540910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Note</a:t>
            </a:r>
            <a:endParaRPr lang="en-US" dirty="0"/>
          </a:p>
        </p:txBody>
      </p:sp>
      <p:sp>
        <p:nvSpPr>
          <p:cNvPr id="7" name="Content Placeholder 3"/>
          <p:cNvSpPr>
            <a:spLocks noGrp="1"/>
          </p:cNvSpPr>
          <p:nvPr>
            <p:ph idx="1"/>
          </p:nvPr>
        </p:nvSpPr>
        <p:spPr/>
        <p:txBody>
          <a:bodyPr>
            <a:normAutofit/>
          </a:bodyPr>
          <a:lstStyle/>
          <a:p>
            <a:pPr>
              <a:buFont typeface="Wingdings" panose="05000000000000000000" pitchFamily="2" charset="2"/>
              <a:buChar char="v"/>
            </a:pPr>
            <a:r>
              <a:rPr lang="en-US" sz="2000" dirty="0">
                <a:solidFill>
                  <a:srgbClr val="FF0000"/>
                </a:solidFill>
              </a:rPr>
              <a:t>LINQ to Entities</a:t>
            </a:r>
            <a:r>
              <a:rPr lang="en-US" sz="2000" dirty="0"/>
              <a:t> rests on </a:t>
            </a:r>
            <a:r>
              <a:rPr lang="en-US" sz="2000" dirty="0">
                <a:solidFill>
                  <a:srgbClr val="FF0000"/>
                </a:solidFill>
              </a:rPr>
              <a:t>top</a:t>
            </a:r>
            <a:r>
              <a:rPr lang="en-US" sz="2000" dirty="0"/>
              <a:t> of Entity Framework's </a:t>
            </a:r>
            <a:r>
              <a:rPr lang="en-US" sz="2000" dirty="0">
                <a:solidFill>
                  <a:srgbClr val="FF0000"/>
                </a:solidFill>
              </a:rPr>
              <a:t>Object Services Layer</a:t>
            </a:r>
            <a:r>
              <a:rPr lang="en-US" sz="2000" dirty="0"/>
              <a:t> and the LINQ to Entities </a:t>
            </a:r>
            <a:r>
              <a:rPr lang="en-US" sz="2000" dirty="0">
                <a:solidFill>
                  <a:srgbClr val="FF0000"/>
                </a:solidFill>
              </a:rPr>
              <a:t>queries</a:t>
            </a:r>
            <a:r>
              <a:rPr lang="en-US" sz="2000" dirty="0"/>
              <a:t> are internally translated to </a:t>
            </a:r>
            <a:r>
              <a:rPr lang="en-US" sz="2000" dirty="0">
                <a:solidFill>
                  <a:srgbClr val="0070C0"/>
                </a:solidFill>
              </a:rPr>
              <a:t>canonical</a:t>
            </a:r>
            <a:r>
              <a:rPr lang="en-US" sz="2000" dirty="0">
                <a:solidFill>
                  <a:srgbClr val="FF0000"/>
                </a:solidFill>
              </a:rPr>
              <a:t> query </a:t>
            </a:r>
            <a:r>
              <a:rPr lang="en-US" sz="2000" dirty="0" smtClean="0">
                <a:solidFill>
                  <a:srgbClr val="FF0000"/>
                </a:solidFill>
              </a:rPr>
              <a:t>trees</a:t>
            </a:r>
            <a:r>
              <a:rPr lang="en-US" sz="2000" dirty="0" smtClean="0"/>
              <a:t>.</a:t>
            </a:r>
          </a:p>
          <a:p>
            <a:pPr marL="461963">
              <a:buFont typeface="Wingdings" panose="05000000000000000000" pitchFamily="2" charset="2"/>
              <a:buChar char="§"/>
            </a:pPr>
            <a:r>
              <a:rPr lang="en-US" sz="2000" dirty="0" smtClean="0"/>
              <a:t>This</a:t>
            </a:r>
            <a:r>
              <a:rPr lang="en-US" sz="2000" dirty="0"/>
              <a:t>, in turn, gets </a:t>
            </a:r>
            <a:r>
              <a:rPr lang="en-US" sz="2000" dirty="0">
                <a:solidFill>
                  <a:srgbClr val="FF0000"/>
                </a:solidFill>
              </a:rPr>
              <a:t>converted</a:t>
            </a:r>
            <a:r>
              <a:rPr lang="en-US" sz="2000" dirty="0">
                <a:solidFill>
                  <a:srgbClr val="0070C0"/>
                </a:solidFill>
              </a:rPr>
              <a:t> internally to corresponding</a:t>
            </a:r>
            <a:r>
              <a:rPr lang="en-US" sz="2000" dirty="0"/>
              <a:t> </a:t>
            </a:r>
            <a:r>
              <a:rPr lang="en-US" sz="2000" dirty="0">
                <a:solidFill>
                  <a:srgbClr val="FF0000"/>
                </a:solidFill>
              </a:rPr>
              <a:t>SQL queries</a:t>
            </a:r>
            <a:r>
              <a:rPr lang="en-US" sz="2000" dirty="0"/>
              <a:t> in a form expected by your underlying database</a:t>
            </a:r>
            <a:r>
              <a:rPr lang="en-US" sz="2000" dirty="0" smtClean="0"/>
              <a:t>.</a:t>
            </a:r>
            <a:endParaRPr lang="en-US" sz="2000" dirty="0"/>
          </a:p>
        </p:txBody>
      </p:sp>
      <p:sp>
        <p:nvSpPr>
          <p:cNvPr id="3" name="Date Placeholder 2"/>
          <p:cNvSpPr>
            <a:spLocks noGrp="1"/>
          </p:cNvSpPr>
          <p:nvPr>
            <p:ph type="dt" sz="half" idx="2"/>
          </p:nvPr>
        </p:nvSpPr>
        <p:spPr/>
        <p:txBody>
          <a:bodyPr/>
          <a:lstStyle/>
          <a:p>
            <a:fld id="{08E84F07-DD6D-44D7-B162-070E038EC0D2}" type="datetime1">
              <a:rPr lang="en-US" smtClean="0"/>
              <a:t>5/7/2018</a:t>
            </a:fld>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42</a:t>
            </a:fld>
            <a:endParaRPr lang="en-US"/>
          </a:p>
        </p:txBody>
      </p:sp>
    </p:spTree>
    <p:extLst>
      <p:ext uri="{BB962C8B-B14F-4D97-AF65-F5344CB8AC3E}">
        <p14:creationId xmlns:p14="http://schemas.microsoft.com/office/powerpoint/2010/main" val="42024426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Entity Client</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Entity Framework allows you to write programs against the EDM and also add a level of abstraction on top of the relational </a:t>
            </a:r>
            <a:r>
              <a:rPr lang="en-US" sz="2000" dirty="0" smtClean="0"/>
              <a:t>model.</a:t>
            </a:r>
          </a:p>
          <a:p>
            <a:pPr marL="461963">
              <a:buFont typeface="Wingdings" panose="05000000000000000000" pitchFamily="2" charset="2"/>
              <a:buChar char="§"/>
            </a:pPr>
            <a:r>
              <a:rPr lang="en-US" sz="2000" dirty="0" smtClean="0"/>
              <a:t>This </a:t>
            </a:r>
            <a:r>
              <a:rPr lang="en-US" sz="2000" dirty="0"/>
              <a:t>isolation of the logical view of data from the Object Model is accomplished by </a:t>
            </a:r>
            <a:r>
              <a:rPr lang="en-US" sz="2000" dirty="0">
                <a:solidFill>
                  <a:srgbClr val="0070C0"/>
                </a:solidFill>
              </a:rPr>
              <a:t>expressing </a:t>
            </a:r>
            <a:r>
              <a:rPr lang="en-US" sz="2000" dirty="0">
                <a:solidFill>
                  <a:srgbClr val="FF0000"/>
                </a:solidFill>
              </a:rPr>
              <a:t>queries</a:t>
            </a:r>
            <a:r>
              <a:rPr lang="en-US" sz="2000" dirty="0"/>
              <a:t> in terms of abstractions using an </a:t>
            </a:r>
            <a:r>
              <a:rPr lang="en-US" sz="2000" dirty="0">
                <a:solidFill>
                  <a:srgbClr val="FF0000"/>
                </a:solidFill>
              </a:rPr>
              <a:t>enhanced</a:t>
            </a:r>
            <a:r>
              <a:rPr lang="en-US" sz="2000" dirty="0">
                <a:solidFill>
                  <a:srgbClr val="0070C0"/>
                </a:solidFill>
              </a:rPr>
              <a:t> query language</a:t>
            </a:r>
            <a:r>
              <a:rPr lang="en-US" sz="2000" dirty="0"/>
              <a:t> called </a:t>
            </a:r>
            <a:r>
              <a:rPr lang="en-US" sz="2000" dirty="0">
                <a:solidFill>
                  <a:srgbClr val="FF0000"/>
                </a:solidFill>
              </a:rPr>
              <a:t>Entity SQL</a:t>
            </a:r>
            <a:r>
              <a:rPr lang="en-US" sz="2000" dirty="0" smtClean="0"/>
              <a:t>.</a:t>
            </a:r>
          </a:p>
          <a:p>
            <a:pPr marL="461963">
              <a:buFont typeface="Wingdings" panose="05000000000000000000" pitchFamily="2" charset="2"/>
              <a:buChar char="§"/>
            </a:pPr>
            <a:r>
              <a:rPr lang="en-US" sz="2000" dirty="0">
                <a:solidFill>
                  <a:srgbClr val="FF0000"/>
                </a:solidFill>
              </a:rPr>
              <a:t>EntityClient</a:t>
            </a:r>
            <a:r>
              <a:rPr lang="en-US" sz="2000" dirty="0"/>
              <a:t>, the </a:t>
            </a:r>
            <a:r>
              <a:rPr lang="en-US" sz="2000" dirty="0">
                <a:solidFill>
                  <a:srgbClr val="0070C0"/>
                </a:solidFill>
              </a:rPr>
              <a:t>gateway</a:t>
            </a:r>
            <a:r>
              <a:rPr lang="en-US" sz="2000" dirty="0"/>
              <a:t> to </a:t>
            </a:r>
            <a:r>
              <a:rPr lang="en-US" sz="2000" dirty="0">
                <a:solidFill>
                  <a:srgbClr val="FF0000"/>
                </a:solidFill>
              </a:rPr>
              <a:t>entity-level </a:t>
            </a:r>
            <a:r>
              <a:rPr lang="en-US" sz="2000" dirty="0">
                <a:solidFill>
                  <a:srgbClr val="0070C0"/>
                </a:solidFill>
              </a:rPr>
              <a:t>queries</a:t>
            </a:r>
            <a:r>
              <a:rPr lang="en-US" sz="2000" dirty="0"/>
              <a:t>, is the Entity Framework's counterpart of </a:t>
            </a:r>
            <a:r>
              <a:rPr lang="en-US" sz="2000" dirty="0">
                <a:solidFill>
                  <a:srgbClr val="FF0000"/>
                </a:solidFill>
              </a:rPr>
              <a:t>ADO.NET's SQL client </a:t>
            </a:r>
            <a:r>
              <a:rPr lang="en-US" sz="2000" dirty="0">
                <a:solidFill>
                  <a:srgbClr val="0070C0"/>
                </a:solidFill>
              </a:rPr>
              <a:t>or</a:t>
            </a:r>
            <a:r>
              <a:rPr lang="en-US" sz="2000" dirty="0">
                <a:solidFill>
                  <a:srgbClr val="FF0000"/>
                </a:solidFill>
              </a:rPr>
              <a:t> Oracle client</a:t>
            </a:r>
            <a:r>
              <a:rPr lang="en-US" sz="2000" dirty="0"/>
              <a:t> that uses Entity SQL or </a:t>
            </a:r>
            <a:r>
              <a:rPr lang="en-US" sz="2000" dirty="0">
                <a:solidFill>
                  <a:srgbClr val="FF0000"/>
                </a:solidFill>
              </a:rPr>
              <a:t>E-SQL</a:t>
            </a:r>
            <a:r>
              <a:rPr lang="en-US" sz="2000" dirty="0"/>
              <a:t> to query the conceptual </a:t>
            </a:r>
            <a:r>
              <a:rPr lang="en-US" sz="2000" dirty="0" smtClean="0"/>
              <a:t>model.</a:t>
            </a:r>
          </a:p>
          <a:p>
            <a:pPr marL="461963">
              <a:buFont typeface="Wingdings" panose="05000000000000000000" pitchFamily="2" charset="2"/>
              <a:buChar char="§"/>
            </a:pPr>
            <a:r>
              <a:rPr lang="en-US" sz="2000" dirty="0" smtClean="0"/>
              <a:t>You can</a:t>
            </a:r>
          </a:p>
          <a:p>
            <a:pPr marL="687388" indent="-225425">
              <a:buFont typeface="Wingdings" panose="05000000000000000000" pitchFamily="2" charset="2"/>
              <a:buChar char="ü"/>
            </a:pPr>
            <a:r>
              <a:rPr lang="en-US" sz="2000" dirty="0" smtClean="0"/>
              <a:t>create </a:t>
            </a:r>
            <a:r>
              <a:rPr lang="en-US" sz="2000" dirty="0"/>
              <a:t>a connection using the </a:t>
            </a:r>
            <a:r>
              <a:rPr lang="en-US" sz="2000" dirty="0">
                <a:solidFill>
                  <a:srgbClr val="FF0000"/>
                </a:solidFill>
              </a:rPr>
              <a:t>entity </a:t>
            </a:r>
            <a:r>
              <a:rPr lang="en-US" sz="2000" dirty="0" smtClean="0">
                <a:solidFill>
                  <a:srgbClr val="FF0000"/>
                </a:solidFill>
              </a:rPr>
              <a:t>connection</a:t>
            </a:r>
          </a:p>
          <a:p>
            <a:pPr marL="687388" indent="-225425">
              <a:buFont typeface="Wingdings" panose="05000000000000000000" pitchFamily="2" charset="2"/>
              <a:buChar char="ü"/>
            </a:pPr>
            <a:r>
              <a:rPr lang="en-US" sz="2000" dirty="0" smtClean="0"/>
              <a:t>execute </a:t>
            </a:r>
            <a:r>
              <a:rPr lang="en-US" sz="2000" dirty="0"/>
              <a:t>commands through </a:t>
            </a:r>
            <a:r>
              <a:rPr lang="en-US" sz="2000" dirty="0">
                <a:solidFill>
                  <a:srgbClr val="FF0000"/>
                </a:solidFill>
              </a:rPr>
              <a:t>entity </a:t>
            </a:r>
            <a:r>
              <a:rPr lang="en-US" sz="2000" dirty="0" smtClean="0">
                <a:solidFill>
                  <a:srgbClr val="FF0000"/>
                </a:solidFill>
              </a:rPr>
              <a:t>commands</a:t>
            </a:r>
          </a:p>
          <a:p>
            <a:pPr marL="687388" indent="-225425">
              <a:buFont typeface="Wingdings" panose="05000000000000000000" pitchFamily="2" charset="2"/>
              <a:buChar char="ü"/>
            </a:pPr>
            <a:r>
              <a:rPr lang="en-US" sz="2000" dirty="0" smtClean="0"/>
              <a:t>retrieve </a:t>
            </a:r>
            <a:r>
              <a:rPr lang="en-US" sz="2000" dirty="0"/>
              <a:t>the result sets as </a:t>
            </a:r>
            <a:r>
              <a:rPr lang="en-US" sz="2000" dirty="0">
                <a:solidFill>
                  <a:srgbClr val="FF0000"/>
                </a:solidFill>
              </a:rPr>
              <a:t>entity data </a:t>
            </a:r>
            <a:r>
              <a:rPr lang="en-US" sz="2000" dirty="0" smtClean="0">
                <a:solidFill>
                  <a:srgbClr val="FF0000"/>
                </a:solidFill>
              </a:rPr>
              <a:t>readers</a:t>
            </a:r>
          </a:p>
          <a:p>
            <a:pPr marL="461963">
              <a:buFont typeface="Wingdings" panose="05000000000000000000" pitchFamily="2" charset="2"/>
              <a:buChar char="§"/>
            </a:pPr>
            <a:r>
              <a:rPr lang="en-US" sz="2000" dirty="0" smtClean="0"/>
              <a:t>The </a:t>
            </a:r>
            <a:r>
              <a:rPr lang="en-US" sz="2000" dirty="0"/>
              <a:t>MSDN states</a:t>
            </a:r>
            <a:r>
              <a:rPr lang="en-US" sz="2000" dirty="0" smtClean="0"/>
              <a:t>:</a:t>
            </a:r>
          </a:p>
          <a:p>
            <a:pPr marL="461963" indent="0">
              <a:buNone/>
            </a:pPr>
            <a:r>
              <a:rPr lang="en-US" sz="2000" i="1" dirty="0" smtClean="0">
                <a:solidFill>
                  <a:srgbClr val="0070C0"/>
                </a:solidFill>
              </a:rPr>
              <a:t>"</a:t>
            </a:r>
            <a:r>
              <a:rPr lang="en-US" sz="2000" i="1" dirty="0">
                <a:solidFill>
                  <a:srgbClr val="0070C0"/>
                </a:solidFill>
              </a:rPr>
              <a:t>The </a:t>
            </a:r>
            <a:r>
              <a:rPr lang="en-US" sz="2000" i="1" dirty="0">
                <a:solidFill>
                  <a:srgbClr val="FF0000"/>
                </a:solidFill>
              </a:rPr>
              <a:t>EntityClient</a:t>
            </a:r>
            <a:r>
              <a:rPr lang="en-US" sz="2000" i="1" dirty="0">
                <a:solidFill>
                  <a:srgbClr val="0070C0"/>
                </a:solidFill>
              </a:rPr>
              <a:t> </a:t>
            </a:r>
            <a:r>
              <a:rPr lang="en-US" sz="2000" i="1" dirty="0">
                <a:solidFill>
                  <a:srgbClr val="FF0000"/>
                </a:solidFill>
              </a:rPr>
              <a:t>provider</a:t>
            </a:r>
            <a:r>
              <a:rPr lang="en-US" sz="2000" i="1" dirty="0">
                <a:solidFill>
                  <a:srgbClr val="0070C0"/>
                </a:solidFill>
              </a:rPr>
              <a:t> is a </a:t>
            </a:r>
            <a:r>
              <a:rPr lang="en-US" sz="2000" i="1" dirty="0">
                <a:solidFill>
                  <a:srgbClr val="FF0000"/>
                </a:solidFill>
              </a:rPr>
              <a:t>data provider</a:t>
            </a:r>
            <a:r>
              <a:rPr lang="en-US" sz="2000" i="1" dirty="0">
                <a:solidFill>
                  <a:srgbClr val="0070C0"/>
                </a:solidFill>
              </a:rPr>
              <a:t> used by Entity Framework applications to access data described in a conceptual model</a:t>
            </a:r>
            <a:r>
              <a:rPr lang="en-US" sz="2000" i="1" dirty="0" smtClean="0">
                <a:solidFill>
                  <a:srgbClr val="0070C0"/>
                </a:solidFill>
              </a:rPr>
              <a:t>."</a:t>
            </a:r>
            <a:endParaRPr lang="en-US" sz="2000" i="1" dirty="0">
              <a:solidFill>
                <a:srgbClr val="0070C0"/>
              </a:solidFill>
            </a:endParaRPr>
          </a:p>
        </p:txBody>
      </p:sp>
      <p:sp>
        <p:nvSpPr>
          <p:cNvPr id="3" name="Date Placeholder 2"/>
          <p:cNvSpPr>
            <a:spLocks noGrp="1"/>
          </p:cNvSpPr>
          <p:nvPr>
            <p:ph type="dt" sz="half" idx="2"/>
          </p:nvPr>
        </p:nvSpPr>
        <p:spPr/>
        <p:txBody>
          <a:bodyPr/>
          <a:lstStyle/>
          <a:p>
            <a:fld id="{DC82C534-7F05-4DD9-9CB2-AB9D5CBA0908}"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43</a:t>
            </a:fld>
            <a:endParaRPr lang="en-US"/>
          </a:p>
        </p:txBody>
      </p:sp>
    </p:spTree>
    <p:extLst>
      <p:ext uri="{BB962C8B-B14F-4D97-AF65-F5344CB8AC3E}">
        <p14:creationId xmlns:p14="http://schemas.microsoft.com/office/powerpoint/2010/main" val="1166540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Entity SQL</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Entity SQL is a </a:t>
            </a:r>
            <a:r>
              <a:rPr lang="en-US" sz="2000" dirty="0">
                <a:solidFill>
                  <a:srgbClr val="0070C0"/>
                </a:solidFill>
              </a:rPr>
              <a:t>data store independent derivative</a:t>
            </a:r>
            <a:r>
              <a:rPr lang="en-US" sz="2000" dirty="0"/>
              <a:t> of </a:t>
            </a:r>
            <a:r>
              <a:rPr lang="en-US" sz="2000" dirty="0">
                <a:solidFill>
                  <a:srgbClr val="FF0000"/>
                </a:solidFill>
              </a:rPr>
              <a:t>T-SQL</a:t>
            </a:r>
            <a:r>
              <a:rPr lang="en-US" sz="2000" dirty="0"/>
              <a:t> that </a:t>
            </a:r>
            <a:r>
              <a:rPr lang="en-US" sz="2000" dirty="0" smtClean="0"/>
              <a:t>supports</a:t>
            </a:r>
          </a:p>
          <a:p>
            <a:pPr marL="687388" indent="-225425">
              <a:buFont typeface="Wingdings" panose="05000000000000000000" pitchFamily="2" charset="2"/>
              <a:buChar char="ü"/>
            </a:pPr>
            <a:r>
              <a:rPr lang="en-US" sz="2000" dirty="0" smtClean="0"/>
              <a:t>Entity Inheritance</a:t>
            </a:r>
          </a:p>
          <a:p>
            <a:pPr marL="687388" indent="-225425">
              <a:buFont typeface="Wingdings" panose="05000000000000000000" pitchFamily="2" charset="2"/>
              <a:buChar char="ü"/>
            </a:pPr>
            <a:r>
              <a:rPr lang="en-US" sz="2000" dirty="0" smtClean="0"/>
              <a:t>Relationships</a:t>
            </a:r>
          </a:p>
          <a:p>
            <a:pPr marL="461963">
              <a:buFont typeface="Wingdings" panose="05000000000000000000" pitchFamily="2" charset="2"/>
              <a:buChar char="§"/>
            </a:pPr>
            <a:r>
              <a:rPr lang="en-US" sz="2000" dirty="0" smtClean="0"/>
              <a:t>You </a:t>
            </a:r>
            <a:r>
              <a:rPr lang="en-US" sz="2000" dirty="0"/>
              <a:t>can use it to query data using the conceptual </a:t>
            </a:r>
            <a:r>
              <a:rPr lang="en-US" sz="2000" dirty="0" smtClean="0"/>
              <a:t>schema. You </a:t>
            </a:r>
            <a:r>
              <a:rPr lang="en-US" sz="2000" dirty="0"/>
              <a:t>can even build your own </a:t>
            </a:r>
            <a:r>
              <a:rPr lang="en-US" sz="2000" dirty="0">
                <a:solidFill>
                  <a:srgbClr val="FF0000"/>
                </a:solidFill>
              </a:rPr>
              <a:t>dynamic </a:t>
            </a:r>
            <a:r>
              <a:rPr lang="en-US" sz="2000" dirty="0" smtClean="0">
                <a:solidFill>
                  <a:srgbClr val="FF0000"/>
                </a:solidFill>
              </a:rPr>
              <a:t>queries</a:t>
            </a:r>
            <a:r>
              <a:rPr lang="en-US" sz="2000" dirty="0" smtClean="0"/>
              <a:t>.</a:t>
            </a:r>
          </a:p>
          <a:p>
            <a:pPr marL="687388" indent="-225425">
              <a:buFont typeface="Wingdings" panose="05000000000000000000" pitchFamily="2" charset="2"/>
              <a:buChar char="ü"/>
            </a:pPr>
            <a:r>
              <a:rPr lang="en-US" sz="2000" dirty="0" smtClean="0"/>
              <a:t>These </a:t>
            </a:r>
            <a:r>
              <a:rPr lang="en-US" sz="2000" dirty="0"/>
              <a:t>E-SQL queries are internally translated to </a:t>
            </a:r>
            <a:r>
              <a:rPr lang="en-US" sz="2000" dirty="0">
                <a:solidFill>
                  <a:srgbClr val="0070C0"/>
                </a:solidFill>
              </a:rPr>
              <a:t>data store dependent</a:t>
            </a:r>
            <a:r>
              <a:rPr lang="en-US" sz="2000" dirty="0"/>
              <a:t> </a:t>
            </a:r>
            <a:r>
              <a:rPr lang="en-US" sz="2000" dirty="0">
                <a:solidFill>
                  <a:srgbClr val="FF0000"/>
                </a:solidFill>
              </a:rPr>
              <a:t>SQL </a:t>
            </a:r>
            <a:r>
              <a:rPr lang="en-US" sz="2000" dirty="0" smtClean="0">
                <a:solidFill>
                  <a:srgbClr val="FF0000"/>
                </a:solidFill>
              </a:rPr>
              <a:t>queries</a:t>
            </a:r>
            <a:r>
              <a:rPr lang="en-US" sz="2000" dirty="0" smtClean="0"/>
              <a:t>.</a:t>
            </a:r>
          </a:p>
          <a:p>
            <a:pPr marL="687388" indent="-225425">
              <a:buFont typeface="Wingdings" panose="05000000000000000000" pitchFamily="2" charset="2"/>
              <a:buChar char="ü"/>
            </a:pPr>
            <a:r>
              <a:rPr lang="en-US" sz="2000" dirty="0" smtClean="0"/>
              <a:t>This </a:t>
            </a:r>
            <a:r>
              <a:rPr lang="en-US" sz="2000" dirty="0"/>
              <a:t>translation of the E-SQL queries to their data store-specific query language like T-SQL, (it doesn't need to be only T-SQL, however, it is the supported one), is handled by the Entity </a:t>
            </a:r>
            <a:r>
              <a:rPr lang="en-US" sz="2000" dirty="0" smtClean="0"/>
              <a:t>Framework.</a:t>
            </a:r>
          </a:p>
          <a:p>
            <a:pPr marL="461963">
              <a:buFont typeface="Wingdings" panose="05000000000000000000" pitchFamily="2" charset="2"/>
              <a:buChar char="§"/>
            </a:pPr>
            <a:r>
              <a:rPr lang="en-US" sz="2000" dirty="0" smtClean="0"/>
              <a:t>Entity </a:t>
            </a:r>
            <a:r>
              <a:rPr lang="en-US" sz="2000" dirty="0"/>
              <a:t>SQL or E-SQL </a:t>
            </a:r>
            <a:r>
              <a:rPr lang="en-US" sz="2000" dirty="0">
                <a:solidFill>
                  <a:srgbClr val="0070C0"/>
                </a:solidFill>
              </a:rPr>
              <a:t>may not be as</a:t>
            </a:r>
            <a:r>
              <a:rPr lang="en-US" sz="2000" dirty="0"/>
              <a:t> </a:t>
            </a:r>
            <a:r>
              <a:rPr lang="en-US" sz="2000" dirty="0">
                <a:solidFill>
                  <a:srgbClr val="FF0000"/>
                </a:solidFill>
              </a:rPr>
              <a:t>strongly typed as LINQ </a:t>
            </a:r>
            <a:r>
              <a:rPr lang="en-US" sz="2000" dirty="0"/>
              <a:t>is, but you have the flexibility of executing </a:t>
            </a:r>
            <a:r>
              <a:rPr lang="en-US" sz="2000" dirty="0">
                <a:solidFill>
                  <a:srgbClr val="FF0000"/>
                </a:solidFill>
              </a:rPr>
              <a:t>dynamic queries</a:t>
            </a:r>
            <a:r>
              <a:rPr lang="en-US" sz="2000" dirty="0"/>
              <a:t> using it, much like T-SQL</a:t>
            </a:r>
            <a:r>
              <a:rPr lang="en-US" sz="2000" dirty="0" smtClean="0"/>
              <a:t>.</a:t>
            </a:r>
          </a:p>
          <a:p>
            <a:pPr marL="461963">
              <a:buFont typeface="Wingdings" panose="05000000000000000000" pitchFamily="2" charset="2"/>
              <a:buChar char="§"/>
            </a:pPr>
            <a:r>
              <a:rPr lang="en-US" sz="2000" dirty="0"/>
              <a:t>But, why do you need Entity SQL when you have LINQ to Entities to query data through your </a:t>
            </a:r>
            <a:r>
              <a:rPr lang="en-US" sz="2000" dirty="0" smtClean="0"/>
              <a:t>EDM?</a:t>
            </a:r>
          </a:p>
          <a:p>
            <a:pPr marL="687388" indent="-342900">
              <a:buFont typeface="Wingdings" panose="05000000000000000000" pitchFamily="2" charset="2"/>
              <a:buChar char="ü"/>
            </a:pPr>
            <a:r>
              <a:rPr lang="en-US" sz="2000" dirty="0" smtClean="0"/>
              <a:t>You </a:t>
            </a:r>
            <a:r>
              <a:rPr lang="en-US" sz="2000" dirty="0"/>
              <a:t>can, using Entity SQL, </a:t>
            </a:r>
            <a:r>
              <a:rPr lang="en-US" sz="2000" dirty="0">
                <a:solidFill>
                  <a:srgbClr val="FF0000"/>
                </a:solidFill>
              </a:rPr>
              <a:t>compose queries</a:t>
            </a:r>
            <a:r>
              <a:rPr lang="en-US" sz="2000" dirty="0"/>
              <a:t> that are difficult to determine until the time the </a:t>
            </a:r>
            <a:r>
              <a:rPr lang="en-US" sz="2000" dirty="0">
                <a:solidFill>
                  <a:srgbClr val="FF0000"/>
                </a:solidFill>
              </a:rPr>
              <a:t>query </a:t>
            </a:r>
            <a:r>
              <a:rPr lang="en-US" sz="2000" dirty="0">
                <a:solidFill>
                  <a:srgbClr val="0070C0"/>
                </a:solidFill>
              </a:rPr>
              <a:t>is </a:t>
            </a:r>
            <a:r>
              <a:rPr lang="en-US" sz="2000" dirty="0" smtClean="0">
                <a:solidFill>
                  <a:srgbClr val="0070C0"/>
                </a:solidFill>
              </a:rPr>
              <a:t>executed</a:t>
            </a:r>
            <a:r>
              <a:rPr lang="en-US" sz="2000" dirty="0" smtClean="0"/>
              <a:t>.</a:t>
            </a:r>
          </a:p>
        </p:txBody>
      </p:sp>
      <p:sp>
        <p:nvSpPr>
          <p:cNvPr id="3" name="Date Placeholder 2"/>
          <p:cNvSpPr>
            <a:spLocks noGrp="1"/>
          </p:cNvSpPr>
          <p:nvPr>
            <p:ph type="dt" sz="half" idx="2"/>
          </p:nvPr>
        </p:nvSpPr>
        <p:spPr/>
        <p:txBody>
          <a:bodyPr/>
          <a:lstStyle/>
          <a:p>
            <a:fld id="{E729CFC1-4A7C-4D24-8898-A0A460011A82}"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44</a:t>
            </a:fld>
            <a:endParaRPr lang="en-US"/>
          </a:p>
        </p:txBody>
      </p:sp>
    </p:spTree>
    <p:extLst>
      <p:ext uri="{BB962C8B-B14F-4D97-AF65-F5344CB8AC3E}">
        <p14:creationId xmlns:p14="http://schemas.microsoft.com/office/powerpoint/2010/main" val="2693784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Entity SQL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687388" indent="-342900">
              <a:buFont typeface="Wingdings" panose="05000000000000000000" pitchFamily="2" charset="2"/>
              <a:buChar char="ü"/>
            </a:pPr>
            <a:r>
              <a:rPr lang="en-US" sz="2000" dirty="0" smtClean="0"/>
              <a:t>On </a:t>
            </a:r>
            <a:r>
              <a:rPr lang="en-US" sz="2000" dirty="0"/>
              <a:t>a different note, Entity SQL is a full </a:t>
            </a:r>
            <a:r>
              <a:rPr lang="en-US" sz="2000" dirty="0">
                <a:solidFill>
                  <a:srgbClr val="FF0000"/>
                </a:solidFill>
              </a:rPr>
              <a:t>text-based query language </a:t>
            </a:r>
            <a:r>
              <a:rPr lang="en-US" sz="2000" dirty="0"/>
              <a:t>that you can use in much the same way as you use the </a:t>
            </a:r>
            <a:r>
              <a:rPr lang="en-US" sz="2000" dirty="0">
                <a:solidFill>
                  <a:srgbClr val="FF0000"/>
                </a:solidFill>
              </a:rPr>
              <a:t>ADO.NET data </a:t>
            </a:r>
            <a:r>
              <a:rPr lang="en-US" sz="2000" dirty="0" smtClean="0">
                <a:solidFill>
                  <a:srgbClr val="FF0000"/>
                </a:solidFill>
              </a:rPr>
              <a:t>providers</a:t>
            </a:r>
            <a:r>
              <a:rPr lang="en-US" sz="2000" dirty="0" smtClean="0"/>
              <a:t>.</a:t>
            </a:r>
          </a:p>
          <a:p>
            <a:pPr marL="461963" indent="-234950">
              <a:buFont typeface="Wingdings" panose="05000000000000000000" pitchFamily="2" charset="2"/>
              <a:buChar char="§"/>
            </a:pPr>
            <a:r>
              <a:rPr lang="en-US" sz="2000" dirty="0" smtClean="0">
                <a:solidFill>
                  <a:srgbClr val="FF0000"/>
                </a:solidFill>
              </a:rPr>
              <a:t>Listing 1-4</a:t>
            </a:r>
            <a:r>
              <a:rPr lang="en-US" sz="2000" dirty="0" smtClean="0"/>
              <a:t> shows an example that shows how you can use Entity SQL to insert data into your applications.</a:t>
            </a:r>
            <a:endParaRPr lang="en-US" sz="2000" dirty="0"/>
          </a:p>
        </p:txBody>
      </p:sp>
      <p:sp>
        <p:nvSpPr>
          <p:cNvPr id="3" name="Date Placeholder 2"/>
          <p:cNvSpPr>
            <a:spLocks noGrp="1"/>
          </p:cNvSpPr>
          <p:nvPr>
            <p:ph type="dt" sz="half" idx="2"/>
          </p:nvPr>
        </p:nvSpPr>
        <p:spPr/>
        <p:txBody>
          <a:bodyPr/>
          <a:lstStyle/>
          <a:p>
            <a:fld id="{E729CFC1-4A7C-4D24-8898-A0A460011A82}"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45</a:t>
            </a:fld>
            <a:endParaRPr lang="en-US"/>
          </a:p>
        </p:txBody>
      </p:sp>
    </p:spTree>
    <p:extLst>
      <p:ext uri="{BB962C8B-B14F-4D97-AF65-F5344CB8AC3E}">
        <p14:creationId xmlns:p14="http://schemas.microsoft.com/office/powerpoint/2010/main" val="2448345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1-4</a:t>
            </a:r>
            <a:endParaRPr lang="en-US" dirty="0"/>
          </a:p>
        </p:txBody>
      </p:sp>
      <p:sp>
        <p:nvSpPr>
          <p:cNvPr id="4" name="Date Placeholder 3"/>
          <p:cNvSpPr>
            <a:spLocks noGrp="1"/>
          </p:cNvSpPr>
          <p:nvPr>
            <p:ph type="dt" sz="half" idx="2"/>
          </p:nvPr>
        </p:nvSpPr>
        <p:spPr/>
        <p:txBody>
          <a:bodyPr/>
          <a:lstStyle/>
          <a:p>
            <a:fld id="{8B83B700-26BD-4AE0-B27B-25A3942D8AD2}"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46</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6135975" cy="5207253"/>
          </a:xfrm>
          <a:prstGeom prst="rect">
            <a:avLst/>
          </a:prstGeom>
          <a:ln>
            <a:solidFill>
              <a:schemeClr val="accent1"/>
            </a:solidFill>
          </a:ln>
        </p:spPr>
      </p:pic>
    </p:spTree>
    <p:extLst>
      <p:ext uri="{BB962C8B-B14F-4D97-AF65-F5344CB8AC3E}">
        <p14:creationId xmlns:p14="http://schemas.microsoft.com/office/powerpoint/2010/main" val="16257701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Note</a:t>
            </a:r>
            <a:endParaRPr lang="en-US" dirty="0"/>
          </a:p>
        </p:txBody>
      </p:sp>
      <p:sp>
        <p:nvSpPr>
          <p:cNvPr id="7" name="Content Placeholder 3"/>
          <p:cNvSpPr>
            <a:spLocks noGrp="1"/>
          </p:cNvSpPr>
          <p:nvPr>
            <p:ph idx="1"/>
          </p:nvPr>
        </p:nvSpPr>
        <p:spPr/>
        <p:txBody>
          <a:bodyPr>
            <a:normAutofit/>
          </a:bodyPr>
          <a:lstStyle/>
          <a:p>
            <a:pPr>
              <a:buFont typeface="Wingdings" panose="05000000000000000000" pitchFamily="2" charset="2"/>
              <a:buChar char="v"/>
            </a:pPr>
            <a:r>
              <a:rPr lang="en-US" sz="2000" dirty="0">
                <a:solidFill>
                  <a:srgbClr val="FF0000"/>
                </a:solidFill>
              </a:rPr>
              <a:t>Strongly typed data access</a:t>
            </a:r>
            <a:r>
              <a:rPr lang="en-US" sz="2000" dirty="0"/>
              <a:t> is one of the most striking features of </a:t>
            </a:r>
            <a:r>
              <a:rPr lang="en-US" sz="2000" dirty="0" smtClean="0"/>
              <a:t>LINQ.</a:t>
            </a:r>
          </a:p>
          <a:p>
            <a:pPr marL="461963">
              <a:buFont typeface="Wingdings" panose="05000000000000000000" pitchFamily="2" charset="2"/>
              <a:buChar char="§"/>
            </a:pPr>
            <a:r>
              <a:rPr lang="en-US" sz="2000" dirty="0"/>
              <a:t>LINQ queries are </a:t>
            </a:r>
            <a:r>
              <a:rPr lang="en-US" sz="2000" dirty="0">
                <a:solidFill>
                  <a:srgbClr val="0070C0"/>
                </a:solidFill>
              </a:rPr>
              <a:t>checked</a:t>
            </a:r>
            <a:r>
              <a:rPr lang="en-US" sz="2000" dirty="0"/>
              <a:t> at </a:t>
            </a:r>
            <a:r>
              <a:rPr lang="en-US" sz="2000" dirty="0">
                <a:solidFill>
                  <a:srgbClr val="FF0000"/>
                </a:solidFill>
              </a:rPr>
              <a:t>compile </a:t>
            </a:r>
            <a:r>
              <a:rPr lang="en-US" sz="2000" dirty="0">
                <a:solidFill>
                  <a:srgbClr val="0070C0"/>
                </a:solidFill>
              </a:rPr>
              <a:t>time</a:t>
            </a:r>
            <a:r>
              <a:rPr lang="en-US" sz="2000" dirty="0"/>
              <a:t>.</a:t>
            </a:r>
            <a:endParaRPr lang="en-US" sz="2000" dirty="0" smtClean="0"/>
          </a:p>
          <a:p>
            <a:pPr marL="461963">
              <a:buFont typeface="Wingdings" panose="05000000000000000000" pitchFamily="2" charset="2"/>
              <a:buChar char="§"/>
            </a:pPr>
            <a:r>
              <a:rPr lang="en-US" sz="2000" dirty="0" smtClean="0"/>
              <a:t>This </a:t>
            </a:r>
            <a:r>
              <a:rPr lang="en-US" sz="2000" dirty="0"/>
              <a:t>is unlike </a:t>
            </a:r>
            <a:r>
              <a:rPr lang="en-US" sz="2000" dirty="0">
                <a:solidFill>
                  <a:srgbClr val="FF0000"/>
                </a:solidFill>
              </a:rPr>
              <a:t>SQL queries</a:t>
            </a:r>
            <a:r>
              <a:rPr lang="en-US" sz="2000" dirty="0"/>
              <a:t>, which are only detected at </a:t>
            </a:r>
            <a:r>
              <a:rPr lang="en-US" sz="2000" dirty="0">
                <a:solidFill>
                  <a:srgbClr val="FF0000"/>
                </a:solidFill>
              </a:rPr>
              <a:t>runtime</a:t>
            </a:r>
            <a:r>
              <a:rPr lang="en-US" sz="2000" dirty="0" smtClean="0"/>
              <a:t>.</a:t>
            </a:r>
          </a:p>
          <a:p>
            <a:pPr marL="461963">
              <a:buFont typeface="Wingdings" panose="05000000000000000000" pitchFamily="2" charset="2"/>
              <a:buChar char="§"/>
            </a:pPr>
            <a:r>
              <a:rPr lang="en-US" sz="2000" dirty="0"/>
              <a:t>To query data from the EDM, you have three </a:t>
            </a:r>
            <a:r>
              <a:rPr lang="en-US" sz="2000" dirty="0" smtClean="0"/>
              <a:t>choices</a:t>
            </a:r>
          </a:p>
          <a:p>
            <a:pPr marL="687388" indent="-225425">
              <a:buFont typeface="Wingdings" panose="05000000000000000000" pitchFamily="2" charset="2"/>
              <a:buChar char="ü"/>
            </a:pPr>
            <a:r>
              <a:rPr lang="en-US" sz="2000" dirty="0" smtClean="0"/>
              <a:t>Entity SQL</a:t>
            </a:r>
          </a:p>
          <a:p>
            <a:pPr marL="687388" indent="-225425">
              <a:buFont typeface="Wingdings" panose="05000000000000000000" pitchFamily="2" charset="2"/>
              <a:buChar char="ü"/>
            </a:pPr>
            <a:r>
              <a:rPr lang="en-US" sz="2000" dirty="0" smtClean="0"/>
              <a:t>LINQ </a:t>
            </a:r>
            <a:r>
              <a:rPr lang="en-US" sz="2000" dirty="0"/>
              <a:t>to </a:t>
            </a:r>
            <a:r>
              <a:rPr lang="en-US" sz="2000" dirty="0" smtClean="0"/>
              <a:t>Entities</a:t>
            </a:r>
          </a:p>
          <a:p>
            <a:pPr marL="687388" indent="-225425">
              <a:buFont typeface="Wingdings" panose="05000000000000000000" pitchFamily="2" charset="2"/>
              <a:buChar char="ü"/>
            </a:pPr>
            <a:r>
              <a:rPr lang="en-US" sz="2000" dirty="0" smtClean="0"/>
              <a:t>Object Services</a:t>
            </a:r>
            <a:endParaRPr lang="en-US" sz="2000" dirty="0"/>
          </a:p>
        </p:txBody>
      </p:sp>
      <p:sp>
        <p:nvSpPr>
          <p:cNvPr id="3" name="Date Placeholder 2"/>
          <p:cNvSpPr>
            <a:spLocks noGrp="1"/>
          </p:cNvSpPr>
          <p:nvPr>
            <p:ph type="dt" sz="half" idx="2"/>
          </p:nvPr>
        </p:nvSpPr>
        <p:spPr/>
        <p:txBody>
          <a:bodyPr/>
          <a:lstStyle/>
          <a:p>
            <a:fld id="{BB881D73-B67C-4FC5-9256-E28E605D555A}" type="datetime1">
              <a:rPr lang="en-US" smtClean="0"/>
              <a:t>5/7/2018</a:t>
            </a:fld>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47</a:t>
            </a:fld>
            <a:endParaRPr lang="en-US"/>
          </a:p>
        </p:txBody>
      </p:sp>
    </p:spTree>
    <p:extLst>
      <p:ext uri="{BB962C8B-B14F-4D97-AF65-F5344CB8AC3E}">
        <p14:creationId xmlns:p14="http://schemas.microsoft.com/office/powerpoint/2010/main" val="24978870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Avoiding complex </a:t>
            </a:r>
            <a:r>
              <a:rPr lang="en-US" dirty="0" smtClean="0"/>
              <a:t>joins</a:t>
            </a:r>
            <a:endParaRPr lang="en-US" dirty="0"/>
          </a:p>
        </p:txBody>
      </p:sp>
      <p:sp>
        <p:nvSpPr>
          <p:cNvPr id="7" name="Content Placeholder 3"/>
          <p:cNvSpPr>
            <a:spLocks noGrp="1"/>
          </p:cNvSpPr>
          <p:nvPr>
            <p:ph idx="1"/>
          </p:nvPr>
        </p:nvSpPr>
        <p:spPr/>
        <p:txBody>
          <a:bodyPr>
            <a:normAutofit/>
          </a:bodyPr>
          <a:lstStyle/>
          <a:p>
            <a:pPr>
              <a:buFont typeface="Wingdings" panose="05000000000000000000" pitchFamily="2" charset="2"/>
              <a:buChar char="v"/>
            </a:pPr>
            <a:r>
              <a:rPr lang="en-US" sz="2000" dirty="0"/>
              <a:t>You can use Entity SQL to </a:t>
            </a:r>
            <a:r>
              <a:rPr lang="en-US" sz="2000" dirty="0">
                <a:solidFill>
                  <a:srgbClr val="FF0000"/>
                </a:solidFill>
              </a:rPr>
              <a:t>avoid complex joins</a:t>
            </a:r>
            <a:r>
              <a:rPr lang="en-US" sz="2000" dirty="0"/>
              <a:t> as you will </a:t>
            </a:r>
            <a:r>
              <a:rPr lang="en-US" sz="2000" dirty="0" smtClean="0"/>
              <a:t>be typically querying </a:t>
            </a:r>
            <a:r>
              <a:rPr lang="en-US" sz="2000" dirty="0"/>
              <a:t>against a conceptual model of the </a:t>
            </a:r>
            <a:r>
              <a:rPr lang="en-US" sz="2000" dirty="0" smtClean="0"/>
              <a:t>data.</a:t>
            </a:r>
          </a:p>
          <a:p>
            <a:pPr marL="461963">
              <a:buFont typeface="Wingdings" panose="05000000000000000000" pitchFamily="2" charset="2"/>
              <a:buChar char="§"/>
            </a:pPr>
            <a:r>
              <a:rPr lang="en-US" sz="2000" dirty="0" smtClean="0"/>
              <a:t>As </a:t>
            </a:r>
            <a:r>
              <a:rPr lang="en-US" sz="2000" dirty="0"/>
              <a:t>an example, if we want to display employee names and the department names in which they work, we would have to join the information of the Employee and the Department tables and then filter the unwanted columns to retrieve only the information that is </a:t>
            </a:r>
            <a:r>
              <a:rPr lang="en-US" sz="2000" dirty="0" smtClean="0"/>
              <a:t>required.</a:t>
            </a:r>
          </a:p>
          <a:p>
            <a:pPr marL="461963">
              <a:buFont typeface="Wingdings" panose="05000000000000000000" pitchFamily="2" charset="2"/>
              <a:buChar char="§"/>
            </a:pPr>
            <a:r>
              <a:rPr lang="en-US" sz="2000" dirty="0" smtClean="0"/>
              <a:t>Such </a:t>
            </a:r>
            <a:r>
              <a:rPr lang="en-US" sz="2000" dirty="0">
                <a:solidFill>
                  <a:srgbClr val="FF0000"/>
                </a:solidFill>
              </a:rPr>
              <a:t>traversals</a:t>
            </a:r>
            <a:r>
              <a:rPr lang="en-US" sz="2000" dirty="0"/>
              <a:t> become a nightmare as you add additional tables and therefore require more </a:t>
            </a:r>
            <a:r>
              <a:rPr lang="en-US" sz="2000" dirty="0">
                <a:solidFill>
                  <a:srgbClr val="FF0000"/>
                </a:solidFill>
              </a:rPr>
              <a:t>complex joins</a:t>
            </a:r>
            <a:r>
              <a:rPr lang="en-US" sz="2000" dirty="0"/>
              <a:t>. </a:t>
            </a:r>
            <a:endParaRPr lang="en-US" sz="2000" dirty="0" smtClean="0"/>
          </a:p>
          <a:p>
            <a:pPr marL="461963">
              <a:buFont typeface="Wingdings" panose="05000000000000000000" pitchFamily="2" charset="2"/>
              <a:buChar char="§"/>
            </a:pPr>
            <a:r>
              <a:rPr lang="en-US" sz="2000" dirty="0" smtClean="0"/>
              <a:t>When </a:t>
            </a:r>
            <a:r>
              <a:rPr lang="en-US" sz="2000" dirty="0"/>
              <a:t>you implement your Object Model using object-oriented programming languages, you expose the </a:t>
            </a:r>
            <a:r>
              <a:rPr lang="en-US" sz="2000" dirty="0">
                <a:solidFill>
                  <a:srgbClr val="FF0000"/>
                </a:solidFill>
              </a:rPr>
              <a:t>object's relationships</a:t>
            </a:r>
            <a:r>
              <a:rPr lang="en-US" sz="2000" dirty="0"/>
              <a:t> to other </a:t>
            </a:r>
            <a:r>
              <a:rPr lang="en-US" sz="2000" dirty="0">
                <a:solidFill>
                  <a:srgbClr val="FF0000"/>
                </a:solidFill>
              </a:rPr>
              <a:t>objects</a:t>
            </a:r>
            <a:r>
              <a:rPr lang="en-US" sz="2000" dirty="0"/>
              <a:t> of its kind using </a:t>
            </a:r>
            <a:r>
              <a:rPr lang="en-US" sz="2000" dirty="0" smtClean="0">
                <a:solidFill>
                  <a:srgbClr val="FF0000"/>
                </a:solidFill>
              </a:rPr>
              <a:t>properties</a:t>
            </a:r>
            <a:r>
              <a:rPr lang="en-US" sz="2000" dirty="0" smtClean="0"/>
              <a:t>.</a:t>
            </a:r>
          </a:p>
          <a:p>
            <a:pPr marL="461963">
              <a:buFont typeface="Wingdings" panose="05000000000000000000" pitchFamily="2" charset="2"/>
              <a:buChar char="§"/>
            </a:pPr>
            <a:r>
              <a:rPr lang="en-US" sz="2000" dirty="0" smtClean="0"/>
              <a:t>This </a:t>
            </a:r>
            <a:r>
              <a:rPr lang="en-US" sz="2000" dirty="0"/>
              <a:t>is in contrast to the approach we just </a:t>
            </a:r>
            <a:r>
              <a:rPr lang="en-US" sz="2000" dirty="0" smtClean="0"/>
              <a:t>discussed.</a:t>
            </a:r>
          </a:p>
          <a:p>
            <a:pPr marL="461963">
              <a:buFont typeface="Wingdings" panose="05000000000000000000" pitchFamily="2" charset="2"/>
              <a:buChar char="§"/>
            </a:pPr>
            <a:r>
              <a:rPr lang="en-US" sz="2000" dirty="0" smtClean="0"/>
              <a:t>Hence, designing an Object Model using this approach is cumbersome.</a:t>
            </a:r>
          </a:p>
          <a:p>
            <a:pPr marL="461963">
              <a:buFont typeface="Wingdings" panose="05000000000000000000" pitchFamily="2" charset="2"/>
              <a:buChar char="§"/>
            </a:pPr>
            <a:r>
              <a:rPr lang="en-US" sz="2000" dirty="0" smtClean="0"/>
              <a:t>This </a:t>
            </a:r>
            <a:r>
              <a:rPr lang="en-US" sz="2000" dirty="0"/>
              <a:t>is exactly where Entity Framework fits in; it represents the conceptual and logical model of data while using </a:t>
            </a:r>
            <a:r>
              <a:rPr lang="en-US" sz="2000" dirty="0">
                <a:solidFill>
                  <a:srgbClr val="FF0000"/>
                </a:solidFill>
              </a:rPr>
              <a:t>grammar</a:t>
            </a:r>
            <a:r>
              <a:rPr lang="en-US" sz="2000" dirty="0"/>
              <a:t> that is common to </a:t>
            </a:r>
            <a:r>
              <a:rPr lang="en-US" sz="2000" dirty="0" smtClean="0"/>
              <a:t>both.</a:t>
            </a:r>
          </a:p>
        </p:txBody>
      </p:sp>
      <p:sp>
        <p:nvSpPr>
          <p:cNvPr id="3" name="Date Placeholder 2"/>
          <p:cNvSpPr>
            <a:spLocks noGrp="1"/>
          </p:cNvSpPr>
          <p:nvPr>
            <p:ph type="dt" sz="half" idx="2"/>
          </p:nvPr>
        </p:nvSpPr>
        <p:spPr/>
        <p:txBody>
          <a:bodyPr/>
          <a:lstStyle/>
          <a:p>
            <a:fld id="{787D183C-D607-4B9F-A7CD-62884037A08E}" type="datetime1">
              <a:rPr lang="en-US" smtClean="0"/>
              <a:t>5/7/2018</a:t>
            </a:fld>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48</a:t>
            </a:fld>
            <a:endParaRPr lang="en-US"/>
          </a:p>
        </p:txBody>
      </p:sp>
    </p:spTree>
    <p:extLst>
      <p:ext uri="{BB962C8B-B14F-4D97-AF65-F5344CB8AC3E}">
        <p14:creationId xmlns:p14="http://schemas.microsoft.com/office/powerpoint/2010/main" val="9633507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Avoiding complex </a:t>
            </a:r>
            <a:r>
              <a:rPr lang="en-US" dirty="0" smtClean="0"/>
              <a:t>joins						   </a:t>
            </a:r>
            <a:r>
              <a:rPr lang="en-US" dirty="0" smtClean="0">
                <a:solidFill>
                  <a:srgbClr val="C00000"/>
                </a:solidFill>
              </a:rPr>
              <a:t>|</a:t>
            </a:r>
            <a:endParaRPr lang="en-US" dirty="0">
              <a:solidFill>
                <a:srgbClr val="C00000"/>
              </a:solidFill>
            </a:endParaRPr>
          </a:p>
        </p:txBody>
      </p:sp>
      <p:sp>
        <p:nvSpPr>
          <p:cNvPr id="7" name="Content Placeholder 3"/>
          <p:cNvSpPr>
            <a:spLocks noGrp="1"/>
          </p:cNvSpPr>
          <p:nvPr>
            <p:ph idx="1"/>
          </p:nvPr>
        </p:nvSpPr>
        <p:spPr/>
        <p:txBody>
          <a:bodyPr>
            <a:normAutofit/>
          </a:bodyPr>
          <a:lstStyle/>
          <a:p>
            <a:pPr marL="461963">
              <a:buFont typeface="Wingdings" panose="05000000000000000000" pitchFamily="2" charset="2"/>
              <a:buChar char="§"/>
            </a:pPr>
            <a:r>
              <a:rPr lang="en-US" sz="2000" dirty="0" smtClean="0"/>
              <a:t>Here is a code snippet that explains </a:t>
            </a:r>
            <a:r>
              <a:rPr lang="en-US" sz="2000" dirty="0"/>
              <a:t>how you can use Entity SQL to </a:t>
            </a:r>
            <a:r>
              <a:rPr lang="en-US" sz="2000" dirty="0">
                <a:solidFill>
                  <a:srgbClr val="FF0000"/>
                </a:solidFill>
              </a:rPr>
              <a:t>avoid complex joins</a:t>
            </a:r>
            <a:r>
              <a:rPr lang="en-US" sz="2000" dirty="0"/>
              <a:t> in your application's code.</a:t>
            </a:r>
          </a:p>
          <a:p>
            <a:pPr marL="687388" indent="-225425">
              <a:buFont typeface="Wingdings" panose="05000000000000000000" pitchFamily="2" charset="2"/>
              <a:buChar char="ü"/>
            </a:pPr>
            <a:r>
              <a:rPr lang="en-US" sz="2000" dirty="0" smtClean="0"/>
              <a:t>The following code snippet shows </a:t>
            </a:r>
            <a:r>
              <a:rPr lang="en-US" sz="2000" dirty="0" smtClean="0">
                <a:solidFill>
                  <a:srgbClr val="FF0000"/>
                </a:solidFill>
              </a:rPr>
              <a:t>T-SQL </a:t>
            </a:r>
            <a:r>
              <a:rPr lang="en-US" sz="2000" dirty="0">
                <a:solidFill>
                  <a:srgbClr val="FF0000"/>
                </a:solidFill>
              </a:rPr>
              <a:t>query</a:t>
            </a:r>
            <a:r>
              <a:rPr lang="en-US" sz="2000" dirty="0"/>
              <a:t> can be used to retrieve employee data split across three tables, namely, Employee, Department, and </a:t>
            </a:r>
            <a:r>
              <a:rPr lang="en-US" sz="2000" dirty="0" smtClean="0"/>
              <a:t>Salary</a:t>
            </a:r>
          </a:p>
          <a:p>
            <a:pPr marL="461963" indent="0">
              <a:buNone/>
            </a:pPr>
            <a:endParaRPr lang="en-US" sz="2000" dirty="0"/>
          </a:p>
          <a:p>
            <a:pPr marL="687388" indent="-225425">
              <a:buFont typeface="Wingdings" panose="05000000000000000000" pitchFamily="2" charset="2"/>
              <a:buChar char="ü"/>
            </a:pPr>
            <a:endParaRPr lang="en-US" sz="2000" dirty="0" smtClean="0"/>
          </a:p>
          <a:p>
            <a:pPr marL="687388" indent="-225425">
              <a:buFont typeface="Wingdings" panose="05000000000000000000" pitchFamily="2" charset="2"/>
              <a:buChar char="ü"/>
            </a:pPr>
            <a:endParaRPr lang="en-US" sz="2000" dirty="0"/>
          </a:p>
          <a:p>
            <a:pPr marL="687388" indent="-225425">
              <a:buFont typeface="Wingdings" panose="05000000000000000000" pitchFamily="2" charset="2"/>
              <a:buChar char="ü"/>
            </a:pPr>
            <a:endParaRPr lang="en-US" sz="2000" dirty="0" smtClean="0"/>
          </a:p>
          <a:p>
            <a:pPr marL="687388" indent="-225425">
              <a:buFont typeface="Wingdings" panose="05000000000000000000" pitchFamily="2" charset="2"/>
              <a:buChar char="ü"/>
            </a:pPr>
            <a:endParaRPr lang="en-US" sz="2000" dirty="0"/>
          </a:p>
          <a:p>
            <a:pPr marL="687388" indent="-225425">
              <a:buFont typeface="Wingdings" panose="05000000000000000000" pitchFamily="2" charset="2"/>
              <a:buChar char="ü"/>
            </a:pPr>
            <a:r>
              <a:rPr lang="en-US" sz="2000" dirty="0" smtClean="0"/>
              <a:t>This </a:t>
            </a:r>
            <a:r>
              <a:rPr lang="en-US" sz="2000" dirty="0"/>
              <a:t>is how you would use Entity SQL to achieve the same result</a:t>
            </a:r>
            <a:r>
              <a:rPr lang="en-US" sz="2000" dirty="0" smtClean="0"/>
              <a:t>:</a:t>
            </a:r>
          </a:p>
          <a:p>
            <a:pPr marL="461963" indent="0">
              <a:buNone/>
            </a:pPr>
            <a:endParaRPr lang="en-US" sz="2000" dirty="0" smtClean="0"/>
          </a:p>
          <a:p>
            <a:pPr marL="461963">
              <a:buFont typeface="Wingdings" panose="05000000000000000000" pitchFamily="2" charset="2"/>
              <a:buChar char="§"/>
            </a:pPr>
            <a:r>
              <a:rPr lang="en-US" sz="2000" dirty="0" smtClean="0"/>
              <a:t>In </a:t>
            </a:r>
            <a:r>
              <a:rPr lang="en-US" sz="2000" dirty="0"/>
              <a:t>the previous example, </a:t>
            </a:r>
            <a:r>
              <a:rPr lang="en-US" sz="2000" dirty="0">
                <a:solidFill>
                  <a:srgbClr val="FF0000"/>
                </a:solidFill>
              </a:rPr>
              <a:t>EmployeeData</a:t>
            </a:r>
            <a:r>
              <a:rPr lang="en-US" sz="2000" dirty="0"/>
              <a:t> is an </a:t>
            </a:r>
            <a:r>
              <a:rPr lang="en-US" sz="2000" dirty="0">
                <a:solidFill>
                  <a:srgbClr val="FF0000"/>
                </a:solidFill>
              </a:rPr>
              <a:t>entity</a:t>
            </a:r>
            <a:r>
              <a:rPr lang="en-US" sz="2000" dirty="0"/>
              <a:t> that has been </a:t>
            </a:r>
            <a:r>
              <a:rPr lang="en-US" sz="2000" dirty="0">
                <a:solidFill>
                  <a:srgbClr val="FF0000"/>
                </a:solidFill>
              </a:rPr>
              <a:t>derived</a:t>
            </a:r>
            <a:r>
              <a:rPr lang="en-US" sz="2000" dirty="0"/>
              <a:t> from the Employee, Department, and Salary entities</a:t>
            </a:r>
            <a:r>
              <a:rPr lang="en-US" sz="2000" dirty="0" smtClean="0"/>
              <a:t>.</a:t>
            </a:r>
            <a:endParaRPr lang="en-US" sz="2000" dirty="0"/>
          </a:p>
        </p:txBody>
      </p:sp>
      <p:sp>
        <p:nvSpPr>
          <p:cNvPr id="3" name="Date Placeholder 2"/>
          <p:cNvSpPr>
            <a:spLocks noGrp="1"/>
          </p:cNvSpPr>
          <p:nvPr>
            <p:ph type="dt" sz="half" idx="2"/>
          </p:nvPr>
        </p:nvSpPr>
        <p:spPr/>
        <p:txBody>
          <a:bodyPr/>
          <a:lstStyle/>
          <a:p>
            <a:fld id="{700D8F33-9D7D-4AEF-8119-ABDFC55715A7}" type="datetime1">
              <a:rPr lang="en-US" smtClean="0"/>
              <a:t>5/7/2018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t>49</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4399" y="2652909"/>
            <a:ext cx="6371285" cy="1684198"/>
          </a:xfrm>
          <a:prstGeom prst="rect">
            <a:avLst/>
          </a:prstGeom>
          <a:ln>
            <a:solidFill>
              <a:schemeClr val="accent1"/>
            </a:solidFill>
          </a:ln>
        </p:spPr>
      </p:pic>
      <p:pic>
        <p:nvPicPr>
          <p:cNvPr id="4" name="Picture 3"/>
          <p:cNvPicPr>
            <a:picLocks noChangeAspect="1"/>
          </p:cNvPicPr>
          <p:nvPr/>
        </p:nvPicPr>
        <p:blipFill>
          <a:blip r:embed="rId3"/>
          <a:stretch>
            <a:fillRect/>
          </a:stretch>
        </p:blipFill>
        <p:spPr>
          <a:xfrm>
            <a:off x="914399" y="5061515"/>
            <a:ext cx="8330269" cy="283886"/>
          </a:xfrm>
          <a:prstGeom prst="rect">
            <a:avLst/>
          </a:prstGeom>
          <a:ln>
            <a:solidFill>
              <a:srgbClr val="5B9BD5"/>
            </a:solidFill>
          </a:ln>
        </p:spPr>
      </p:pic>
    </p:spTree>
    <p:extLst>
      <p:ext uri="{BB962C8B-B14F-4D97-AF65-F5344CB8AC3E}">
        <p14:creationId xmlns:p14="http://schemas.microsoft.com/office/powerpoint/2010/main" val="20485594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1-1</a:t>
            </a:r>
            <a:endParaRPr lang="en-US" dirty="0"/>
          </a:p>
        </p:txBody>
      </p:sp>
      <p:sp>
        <p:nvSpPr>
          <p:cNvPr id="6" name="Date Placeholder 5"/>
          <p:cNvSpPr>
            <a:spLocks noGrp="1"/>
          </p:cNvSpPr>
          <p:nvPr>
            <p:ph type="dt" sz="half" idx="2"/>
          </p:nvPr>
        </p:nvSpPr>
        <p:spPr/>
        <p:txBody>
          <a:bodyPr/>
          <a:lstStyle/>
          <a:p>
            <a:fld id="{10469742-25C7-4A95-B3FF-F3F9703404C6}" type="datetime1">
              <a:rPr lang="en-US" smtClean="0"/>
              <a:t>5/7/2018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5</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3725532" cy="3158067"/>
          </a:xfrm>
          <a:prstGeom prst="rect">
            <a:avLst/>
          </a:prstGeom>
          <a:ln>
            <a:solidFill>
              <a:schemeClr val="accent1"/>
            </a:solidFill>
          </a:ln>
        </p:spPr>
      </p:pic>
    </p:spTree>
    <p:extLst>
      <p:ext uri="{BB962C8B-B14F-4D97-AF65-F5344CB8AC3E}">
        <p14:creationId xmlns:p14="http://schemas.microsoft.com/office/powerpoint/2010/main" val="37815664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Object Services </a:t>
            </a:r>
            <a:r>
              <a:rPr lang="en-US" dirty="0" smtClean="0"/>
              <a:t>Layer</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As well as querying the conceptual model, you might, at some </a:t>
            </a:r>
            <a:r>
              <a:rPr lang="en-US" sz="2000" dirty="0" smtClean="0"/>
              <a:t>point, have </a:t>
            </a:r>
            <a:r>
              <a:rPr lang="en-US" sz="2000" dirty="0"/>
              <a:t>to work with </a:t>
            </a:r>
            <a:r>
              <a:rPr lang="en-US" sz="2000" dirty="0">
                <a:solidFill>
                  <a:srgbClr val="FF0000"/>
                </a:solidFill>
              </a:rPr>
              <a:t>entities</a:t>
            </a:r>
            <a:r>
              <a:rPr lang="en-US" sz="2000" dirty="0"/>
              <a:t> such </a:t>
            </a:r>
            <a:r>
              <a:rPr lang="en-US" sz="2000" dirty="0" smtClean="0"/>
              <a:t>as</a:t>
            </a:r>
          </a:p>
          <a:p>
            <a:pPr marL="687388">
              <a:buFont typeface="Wingdings" panose="05000000000000000000" pitchFamily="2" charset="2"/>
              <a:buChar char="ü"/>
            </a:pPr>
            <a:r>
              <a:rPr lang="en-US" sz="2000" dirty="0" smtClean="0"/>
              <a:t>In-memory </a:t>
            </a:r>
            <a:r>
              <a:rPr lang="en-US" sz="2000" dirty="0"/>
              <a:t>objects </a:t>
            </a:r>
            <a:r>
              <a:rPr lang="en-US" sz="2000" dirty="0" smtClean="0"/>
              <a:t>or</a:t>
            </a:r>
          </a:p>
          <a:p>
            <a:pPr marL="687388">
              <a:buFont typeface="Wingdings" panose="05000000000000000000" pitchFamily="2" charset="2"/>
              <a:buChar char="ü"/>
            </a:pPr>
            <a:r>
              <a:rPr lang="en-US" sz="2000" dirty="0" smtClean="0"/>
              <a:t>A </a:t>
            </a:r>
            <a:r>
              <a:rPr lang="en-US" sz="2000" dirty="0"/>
              <a:t>collection of in-memory </a:t>
            </a:r>
            <a:r>
              <a:rPr lang="en-US" sz="2000" dirty="0" smtClean="0"/>
              <a:t>objects</a:t>
            </a:r>
          </a:p>
          <a:p>
            <a:pPr marL="461963">
              <a:buFont typeface="Wingdings" panose="05000000000000000000" pitchFamily="2" charset="2"/>
              <a:buChar char="§"/>
            </a:pPr>
            <a:r>
              <a:rPr lang="en-US" sz="2000" dirty="0" smtClean="0"/>
              <a:t>To </a:t>
            </a:r>
            <a:r>
              <a:rPr lang="en-US" sz="2000" dirty="0"/>
              <a:t>do this, you need </a:t>
            </a:r>
            <a:r>
              <a:rPr lang="en-US" sz="2000" dirty="0">
                <a:solidFill>
                  <a:srgbClr val="FF0000"/>
                </a:solidFill>
              </a:rPr>
              <a:t>Object </a:t>
            </a:r>
            <a:r>
              <a:rPr lang="en-US" sz="2000" dirty="0" smtClean="0">
                <a:solidFill>
                  <a:srgbClr val="FF0000"/>
                </a:solidFill>
              </a:rPr>
              <a:t>Services</a:t>
            </a:r>
            <a:r>
              <a:rPr lang="en-US" sz="2000" dirty="0" smtClean="0"/>
              <a:t>.</a:t>
            </a:r>
          </a:p>
          <a:p>
            <a:pPr marL="461963">
              <a:buFont typeface="Wingdings" panose="05000000000000000000" pitchFamily="2" charset="2"/>
              <a:buChar char="§"/>
            </a:pPr>
            <a:r>
              <a:rPr lang="en-US" sz="2000" dirty="0" smtClean="0"/>
              <a:t>You </a:t>
            </a:r>
            <a:r>
              <a:rPr lang="en-US" sz="2000" dirty="0"/>
              <a:t>can use it to </a:t>
            </a:r>
            <a:r>
              <a:rPr lang="en-US" sz="2000" dirty="0">
                <a:solidFill>
                  <a:srgbClr val="FF0000"/>
                </a:solidFill>
              </a:rPr>
              <a:t>query data</a:t>
            </a:r>
            <a:r>
              <a:rPr lang="en-US" sz="2000" dirty="0"/>
              <a:t> from almost any </a:t>
            </a:r>
            <a:r>
              <a:rPr lang="en-US" sz="2000" dirty="0">
                <a:solidFill>
                  <a:srgbClr val="FF0000"/>
                </a:solidFill>
              </a:rPr>
              <a:t>data store</a:t>
            </a:r>
            <a:r>
              <a:rPr lang="en-US" sz="2000" dirty="0"/>
              <a:t>, and with </a:t>
            </a:r>
            <a:r>
              <a:rPr lang="en-US" sz="2000" dirty="0">
                <a:solidFill>
                  <a:srgbClr val="0070C0"/>
                </a:solidFill>
              </a:rPr>
              <a:t>less code</a:t>
            </a:r>
            <a:r>
              <a:rPr lang="en-US" sz="2000" dirty="0" smtClean="0"/>
              <a:t>.</a:t>
            </a:r>
          </a:p>
          <a:p>
            <a:pPr marL="461963">
              <a:buFont typeface="Wingdings" panose="05000000000000000000" pitchFamily="2" charset="2"/>
              <a:buChar char="§"/>
            </a:pPr>
            <a:r>
              <a:rPr lang="en-US" sz="2000" dirty="0"/>
              <a:t>Note that the </a:t>
            </a:r>
            <a:r>
              <a:rPr lang="en-US" sz="2000" dirty="0">
                <a:solidFill>
                  <a:srgbClr val="FF0000"/>
                </a:solidFill>
              </a:rPr>
              <a:t>Object Services Layer</a:t>
            </a:r>
            <a:r>
              <a:rPr lang="en-US" sz="2000" dirty="0"/>
              <a:t> internally uses an </a:t>
            </a:r>
            <a:r>
              <a:rPr lang="en-US" sz="2000" dirty="0">
                <a:solidFill>
                  <a:srgbClr val="FF0000"/>
                </a:solidFill>
              </a:rPr>
              <a:t>ObjectQuery</a:t>
            </a:r>
            <a:r>
              <a:rPr lang="en-US" sz="2000" dirty="0"/>
              <a:t> </a:t>
            </a:r>
            <a:r>
              <a:rPr lang="en-US" sz="2000" dirty="0">
                <a:solidFill>
                  <a:srgbClr val="0070C0"/>
                </a:solidFill>
              </a:rPr>
              <a:t>object</a:t>
            </a:r>
            <a:r>
              <a:rPr lang="en-US" sz="2000" dirty="0"/>
              <a:t> for </a:t>
            </a:r>
            <a:r>
              <a:rPr lang="en-US" sz="2000" dirty="0">
                <a:solidFill>
                  <a:srgbClr val="0070C0"/>
                </a:solidFill>
              </a:rPr>
              <a:t>query </a:t>
            </a:r>
            <a:r>
              <a:rPr lang="en-US" sz="2000" dirty="0" smtClean="0">
                <a:solidFill>
                  <a:srgbClr val="FF0000"/>
                </a:solidFill>
              </a:rPr>
              <a:t>processing</a:t>
            </a:r>
            <a:r>
              <a:rPr lang="en-US" sz="2000" dirty="0" smtClean="0"/>
              <a:t>.</a:t>
            </a:r>
          </a:p>
          <a:p>
            <a:pPr marL="461963">
              <a:buFont typeface="Wingdings" panose="05000000000000000000" pitchFamily="2" charset="2"/>
              <a:buChar char="§"/>
            </a:pPr>
            <a:r>
              <a:rPr lang="en-US" sz="2000" dirty="0" smtClean="0"/>
              <a:t>To </a:t>
            </a:r>
            <a:r>
              <a:rPr lang="en-US" sz="2000" dirty="0"/>
              <a:t>use object services, you should include </a:t>
            </a:r>
            <a:r>
              <a:rPr lang="en-US" sz="2000" dirty="0" smtClean="0"/>
              <a:t>the</a:t>
            </a:r>
          </a:p>
          <a:p>
            <a:pPr marL="687388" indent="-225425">
              <a:buFont typeface="Wingdings" panose="05000000000000000000" pitchFamily="2" charset="2"/>
              <a:buChar char="ü"/>
            </a:pPr>
            <a:r>
              <a:rPr lang="en-US" sz="2000" dirty="0" smtClean="0"/>
              <a:t>System.Data.Objects</a:t>
            </a:r>
          </a:p>
          <a:p>
            <a:pPr marL="687388" indent="-225425">
              <a:buFont typeface="Wingdings" panose="05000000000000000000" pitchFamily="2" charset="2"/>
              <a:buChar char="ü"/>
            </a:pPr>
            <a:r>
              <a:rPr lang="en-US" sz="2000" dirty="0" smtClean="0"/>
              <a:t>System.Data.Objects.DataClasses</a:t>
            </a:r>
          </a:p>
          <a:p>
            <a:pPr marL="461963" indent="0">
              <a:buNone/>
            </a:pPr>
            <a:r>
              <a:rPr lang="en-US" sz="2000" dirty="0" smtClean="0">
                <a:solidFill>
                  <a:srgbClr val="0070C0"/>
                </a:solidFill>
              </a:rPr>
              <a:t>namespaces</a:t>
            </a:r>
          </a:p>
          <a:p>
            <a:pPr marL="461963">
              <a:buFont typeface="Wingdings" panose="05000000000000000000" pitchFamily="2" charset="2"/>
              <a:buChar char="§"/>
            </a:pPr>
            <a:r>
              <a:rPr lang="en-US" sz="2000" dirty="0" smtClean="0">
                <a:solidFill>
                  <a:srgbClr val="FF0000"/>
                </a:solidFill>
              </a:rPr>
              <a:t>Listing 1-6</a:t>
            </a:r>
            <a:r>
              <a:rPr lang="en-US" sz="2000" dirty="0" smtClean="0"/>
              <a:t> shows </a:t>
            </a:r>
            <a:r>
              <a:rPr lang="en-US" sz="2000" dirty="0"/>
              <a:t>an example </a:t>
            </a:r>
            <a:r>
              <a:rPr lang="en-US" sz="2000" dirty="0" smtClean="0"/>
              <a:t>on </a:t>
            </a:r>
            <a:r>
              <a:rPr lang="en-US" sz="2000" dirty="0"/>
              <a:t>how </a:t>
            </a:r>
            <a:r>
              <a:rPr lang="en-US" sz="2000" dirty="0" smtClean="0"/>
              <a:t>to use </a:t>
            </a:r>
            <a:r>
              <a:rPr lang="en-US" sz="2000" dirty="0"/>
              <a:t>Object Services to retrieve </a:t>
            </a:r>
            <a:r>
              <a:rPr lang="en-US" sz="2000" dirty="0" smtClean="0"/>
              <a:t>data</a:t>
            </a:r>
            <a:r>
              <a:rPr lang="en-US" sz="2000" dirty="0"/>
              <a:t>.</a:t>
            </a:r>
          </a:p>
        </p:txBody>
      </p:sp>
      <p:sp>
        <p:nvSpPr>
          <p:cNvPr id="3" name="Date Placeholder 2"/>
          <p:cNvSpPr>
            <a:spLocks noGrp="1"/>
          </p:cNvSpPr>
          <p:nvPr>
            <p:ph type="dt" sz="half" idx="4294967295"/>
          </p:nvPr>
        </p:nvSpPr>
        <p:spPr>
          <a:xfrm>
            <a:off x="0" y="6538913"/>
            <a:ext cx="2743200" cy="254000"/>
          </a:xfrm>
        </p:spPr>
        <p:txBody>
          <a:bodyPr/>
          <a:lstStyle/>
          <a:p>
            <a:fld id="{EB6C6828-C953-4E3D-96CF-491CB04A7E6A}" type="datetime1">
              <a:rPr lang="en-US" smtClean="0"/>
              <a:t>5/7/2018</a:t>
            </a:fld>
            <a:endParaRPr lang="en-US"/>
          </a:p>
        </p:txBody>
      </p:sp>
      <p:sp>
        <p:nvSpPr>
          <p:cNvPr id="6" name="Slide Number Placeholder 5"/>
          <p:cNvSpPr>
            <a:spLocks noGrp="1"/>
          </p:cNvSpPr>
          <p:nvPr>
            <p:ph type="sldNum" sz="quarter" idx="4294967295"/>
          </p:nvPr>
        </p:nvSpPr>
        <p:spPr>
          <a:xfrm>
            <a:off x="9448800" y="6538913"/>
            <a:ext cx="2743200" cy="254000"/>
          </a:xfrm>
        </p:spPr>
        <p:txBody>
          <a:bodyPr/>
          <a:lstStyle/>
          <a:p>
            <a:fld id="{062D6987-FB6D-4DB8-81B8-AD0F35E3BB5F}" type="slidenum">
              <a:rPr lang="en-US" smtClean="0"/>
              <a:t>50</a:t>
            </a:fld>
            <a:endParaRPr lang="en-US"/>
          </a:p>
        </p:txBody>
      </p:sp>
    </p:spTree>
    <p:extLst>
      <p:ext uri="{BB962C8B-B14F-4D97-AF65-F5344CB8AC3E}">
        <p14:creationId xmlns:p14="http://schemas.microsoft.com/office/powerpoint/2010/main" val="993136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Note</a:t>
            </a:r>
            <a:endParaRPr lang="en-US" dirty="0"/>
          </a:p>
        </p:txBody>
      </p:sp>
      <p:sp>
        <p:nvSpPr>
          <p:cNvPr id="7" name="Content Placeholder 3"/>
          <p:cNvSpPr>
            <a:spLocks noGrp="1"/>
          </p:cNvSpPr>
          <p:nvPr>
            <p:ph idx="1"/>
          </p:nvPr>
        </p:nvSpPr>
        <p:spPr/>
        <p:txBody>
          <a:bodyPr>
            <a:normAutofit/>
          </a:bodyPr>
          <a:lstStyle/>
          <a:p>
            <a:pPr>
              <a:buFont typeface="Wingdings" panose="05000000000000000000" pitchFamily="2" charset="2"/>
              <a:buChar char="v"/>
            </a:pPr>
            <a:r>
              <a:rPr lang="en-US" sz="2000" dirty="0"/>
              <a:t>You can query data from the EDM by either using </a:t>
            </a:r>
            <a:r>
              <a:rPr lang="en-US" sz="2000" dirty="0">
                <a:solidFill>
                  <a:srgbClr val="FF0000"/>
                </a:solidFill>
              </a:rPr>
              <a:t>Object Services</a:t>
            </a:r>
            <a:r>
              <a:rPr lang="en-US" sz="2000" dirty="0"/>
              <a:t> or </a:t>
            </a:r>
            <a:r>
              <a:rPr lang="en-US" sz="2000" dirty="0" smtClean="0">
                <a:solidFill>
                  <a:srgbClr val="FF0000"/>
                </a:solidFill>
              </a:rPr>
              <a:t>EntityClient</a:t>
            </a:r>
            <a:r>
              <a:rPr lang="en-US" sz="2000" dirty="0" smtClean="0"/>
              <a:t>.</a:t>
            </a:r>
          </a:p>
          <a:p>
            <a:pPr marL="461963">
              <a:buFont typeface="Wingdings" panose="05000000000000000000" pitchFamily="2" charset="2"/>
              <a:buChar char="§"/>
            </a:pPr>
            <a:r>
              <a:rPr lang="en-US" sz="2000" dirty="0" smtClean="0"/>
              <a:t>However</a:t>
            </a:r>
            <a:r>
              <a:rPr lang="en-US" sz="2000" dirty="0"/>
              <a:t>, if you require </a:t>
            </a:r>
            <a:r>
              <a:rPr lang="en-US" sz="2000" dirty="0">
                <a:solidFill>
                  <a:srgbClr val="FF0000"/>
                </a:solidFill>
              </a:rPr>
              <a:t>change tracking</a:t>
            </a:r>
            <a:r>
              <a:rPr lang="en-US" sz="2000" dirty="0"/>
              <a:t>, be aware that </a:t>
            </a:r>
            <a:r>
              <a:rPr lang="en-US" sz="2000" dirty="0">
                <a:solidFill>
                  <a:srgbClr val="FF0000"/>
                </a:solidFill>
              </a:rPr>
              <a:t>only</a:t>
            </a:r>
            <a:r>
              <a:rPr lang="en-US" sz="2000" dirty="0"/>
              <a:t> </a:t>
            </a:r>
            <a:r>
              <a:rPr lang="en-US" sz="2000" dirty="0">
                <a:solidFill>
                  <a:srgbClr val="0070C0"/>
                </a:solidFill>
              </a:rPr>
              <a:t>Object Services </a:t>
            </a:r>
            <a:r>
              <a:rPr lang="en-US" sz="2000" dirty="0">
                <a:solidFill>
                  <a:srgbClr val="FF0000"/>
                </a:solidFill>
              </a:rPr>
              <a:t>provides</a:t>
            </a:r>
            <a:r>
              <a:rPr lang="en-US" sz="2000" dirty="0">
                <a:solidFill>
                  <a:srgbClr val="0070C0"/>
                </a:solidFill>
              </a:rPr>
              <a:t> this </a:t>
            </a:r>
            <a:r>
              <a:rPr lang="en-US" sz="2000" dirty="0" smtClean="0">
                <a:solidFill>
                  <a:srgbClr val="FF0000"/>
                </a:solidFill>
              </a:rPr>
              <a:t>feature</a:t>
            </a:r>
            <a:r>
              <a:rPr lang="en-US" sz="2000" dirty="0" smtClean="0"/>
              <a:t>.</a:t>
            </a:r>
          </a:p>
          <a:p>
            <a:pPr marL="461963">
              <a:buFont typeface="Wingdings" panose="05000000000000000000" pitchFamily="2" charset="2"/>
              <a:buChar char="§"/>
            </a:pPr>
            <a:r>
              <a:rPr lang="en-US" sz="2000" dirty="0" smtClean="0"/>
              <a:t>Note </a:t>
            </a:r>
            <a:r>
              <a:rPr lang="en-US" sz="2000" dirty="0"/>
              <a:t>that in either case, the ADO.NET data providers are responsible for talking to the underlying database</a:t>
            </a:r>
            <a:r>
              <a:rPr lang="en-US" sz="2000" dirty="0" smtClean="0"/>
              <a:t>.</a:t>
            </a:r>
            <a:endParaRPr lang="en-US" sz="2000" dirty="0"/>
          </a:p>
        </p:txBody>
      </p:sp>
      <p:sp>
        <p:nvSpPr>
          <p:cNvPr id="3" name="Date Placeholder 2"/>
          <p:cNvSpPr>
            <a:spLocks noGrp="1"/>
          </p:cNvSpPr>
          <p:nvPr>
            <p:ph type="dt" sz="half" idx="2"/>
          </p:nvPr>
        </p:nvSpPr>
        <p:spPr/>
        <p:txBody>
          <a:bodyPr/>
          <a:lstStyle/>
          <a:p>
            <a:fld id="{B052BC21-9A00-46D8-9A06-86D96505338D}" type="datetime1">
              <a:rPr lang="en-US" smtClean="0"/>
              <a:t>5/7/2018</a:t>
            </a:fld>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51</a:t>
            </a:fld>
            <a:endParaRPr lang="en-US"/>
          </a:p>
        </p:txBody>
      </p:sp>
    </p:spTree>
    <p:extLst>
      <p:ext uri="{BB962C8B-B14F-4D97-AF65-F5344CB8AC3E}">
        <p14:creationId xmlns:p14="http://schemas.microsoft.com/office/powerpoint/2010/main" val="18012899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1-6</a:t>
            </a:r>
            <a:endParaRPr lang="en-US" dirty="0"/>
          </a:p>
        </p:txBody>
      </p:sp>
      <p:sp>
        <p:nvSpPr>
          <p:cNvPr id="3" name="Date Placeholder 2"/>
          <p:cNvSpPr>
            <a:spLocks noGrp="1"/>
          </p:cNvSpPr>
          <p:nvPr>
            <p:ph type="dt" sz="half" idx="2"/>
          </p:nvPr>
        </p:nvSpPr>
        <p:spPr/>
        <p:txBody>
          <a:bodyPr/>
          <a:lstStyle/>
          <a:p>
            <a:fld id="{082F2BEF-B2A7-46B4-A149-12538AB1E795}"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52</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7274329" cy="3234917"/>
          </a:xfrm>
          <a:prstGeom prst="rect">
            <a:avLst/>
          </a:prstGeom>
          <a:ln>
            <a:solidFill>
              <a:schemeClr val="accent1"/>
            </a:solidFill>
          </a:ln>
        </p:spPr>
      </p:pic>
    </p:spTree>
    <p:extLst>
      <p:ext uri="{BB962C8B-B14F-4D97-AF65-F5344CB8AC3E}">
        <p14:creationId xmlns:p14="http://schemas.microsoft.com/office/powerpoint/2010/main" val="31849066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Services provided by Object service Layer</a:t>
            </a:r>
            <a:endParaRPr lang="en-US" dirty="0"/>
          </a:p>
        </p:txBody>
      </p:sp>
      <p:sp>
        <p:nvSpPr>
          <p:cNvPr id="7" name="Content Placeholder 3"/>
          <p:cNvSpPr>
            <a:spLocks noGrp="1"/>
          </p:cNvSpPr>
          <p:nvPr>
            <p:ph idx="1"/>
          </p:nvPr>
        </p:nvSpPr>
        <p:spPr/>
        <p:txBody>
          <a:bodyPr>
            <a:normAutofit lnSpcReduction="10000"/>
          </a:bodyPr>
          <a:lstStyle/>
          <a:p>
            <a:pPr>
              <a:buFont typeface="Wingdings" panose="05000000000000000000" pitchFamily="2" charset="2"/>
              <a:buChar char="v"/>
            </a:pPr>
            <a:r>
              <a:rPr lang="en-US" sz="2000" dirty="0"/>
              <a:t>In addition to enabling you to perform create, read, update, and delete (</a:t>
            </a:r>
            <a:r>
              <a:rPr lang="en-US" sz="2000" dirty="0">
                <a:solidFill>
                  <a:srgbClr val="FF0000"/>
                </a:solidFill>
              </a:rPr>
              <a:t>CRUD</a:t>
            </a:r>
            <a:r>
              <a:rPr lang="en-US" sz="2000" dirty="0"/>
              <a:t>) operations, the Object Services Layer provides the following </a:t>
            </a:r>
            <a:r>
              <a:rPr lang="en-US" sz="2000" dirty="0">
                <a:solidFill>
                  <a:srgbClr val="FF0000"/>
                </a:solidFill>
              </a:rPr>
              <a:t>additional </a:t>
            </a:r>
            <a:r>
              <a:rPr lang="en-US" sz="2000" dirty="0" smtClean="0">
                <a:solidFill>
                  <a:srgbClr val="FF0000"/>
                </a:solidFill>
              </a:rPr>
              <a:t>services</a:t>
            </a:r>
            <a:r>
              <a:rPr lang="en-US" sz="2000" dirty="0" smtClean="0"/>
              <a:t>:</a:t>
            </a:r>
          </a:p>
          <a:p>
            <a:pPr marL="687388">
              <a:buFont typeface="Wingdings" panose="05000000000000000000" pitchFamily="2" charset="2"/>
              <a:buChar char="ü"/>
            </a:pPr>
            <a:r>
              <a:rPr lang="en-US" sz="2000" dirty="0" smtClean="0"/>
              <a:t>Change tracking</a:t>
            </a:r>
          </a:p>
          <a:p>
            <a:pPr marL="687388">
              <a:buFont typeface="Wingdings" panose="05000000000000000000" pitchFamily="2" charset="2"/>
              <a:buChar char="ü"/>
            </a:pPr>
            <a:r>
              <a:rPr lang="en-US" sz="2000" dirty="0" smtClean="0"/>
              <a:t>Lazy loading</a:t>
            </a:r>
          </a:p>
          <a:p>
            <a:pPr marL="687388">
              <a:buFont typeface="Wingdings" panose="05000000000000000000" pitchFamily="2" charset="2"/>
              <a:buChar char="ü"/>
            </a:pPr>
            <a:r>
              <a:rPr lang="en-US" sz="2000" dirty="0" smtClean="0"/>
              <a:t>Inheritance</a:t>
            </a:r>
          </a:p>
          <a:p>
            <a:pPr marL="687388">
              <a:buFont typeface="Wingdings" panose="05000000000000000000" pitchFamily="2" charset="2"/>
              <a:buChar char="ü"/>
            </a:pPr>
            <a:r>
              <a:rPr lang="en-US" sz="2000" dirty="0" smtClean="0"/>
              <a:t>Optimistic concurrency</a:t>
            </a:r>
          </a:p>
          <a:p>
            <a:pPr marL="687388">
              <a:buFont typeface="Wingdings" panose="05000000000000000000" pitchFamily="2" charset="2"/>
              <a:buChar char="ü"/>
            </a:pPr>
            <a:r>
              <a:rPr lang="en-US" sz="2000" dirty="0" smtClean="0"/>
              <a:t>Merging data</a:t>
            </a:r>
          </a:p>
          <a:p>
            <a:pPr marL="687388">
              <a:buFont typeface="Wingdings" panose="05000000000000000000" pitchFamily="2" charset="2"/>
              <a:buChar char="ü"/>
            </a:pPr>
            <a:r>
              <a:rPr lang="en-US" sz="2000" dirty="0" smtClean="0"/>
              <a:t>Identity resolution</a:t>
            </a:r>
          </a:p>
          <a:p>
            <a:pPr marL="687388">
              <a:buFont typeface="Wingdings" panose="05000000000000000000" pitchFamily="2" charset="2"/>
              <a:buChar char="ü"/>
            </a:pPr>
            <a:r>
              <a:rPr lang="en-US" sz="2000" dirty="0" smtClean="0"/>
              <a:t>Support </a:t>
            </a:r>
            <a:r>
              <a:rPr lang="en-US" sz="2000" dirty="0"/>
              <a:t>for querying data using Entity SQL and LINQ to </a:t>
            </a:r>
            <a:r>
              <a:rPr lang="en-US" sz="2000" dirty="0" smtClean="0"/>
              <a:t>Entities</a:t>
            </a:r>
          </a:p>
          <a:p>
            <a:pPr marL="461963">
              <a:buFont typeface="Wingdings" panose="05000000000000000000" pitchFamily="2" charset="2"/>
              <a:buChar char="§"/>
            </a:pPr>
            <a:r>
              <a:rPr lang="en-US" sz="2000" dirty="0" smtClean="0"/>
              <a:t>You </a:t>
            </a:r>
            <a:r>
              <a:rPr lang="en-US" sz="2000" dirty="0"/>
              <a:t>will learn more about Object Services later in the </a:t>
            </a:r>
            <a:r>
              <a:rPr lang="en-US" sz="2000" dirty="0" smtClean="0"/>
              <a:t>book.</a:t>
            </a:r>
          </a:p>
          <a:p>
            <a:pPr marL="461963">
              <a:buFont typeface="Wingdings" panose="05000000000000000000" pitchFamily="2" charset="2"/>
              <a:buChar char="§"/>
            </a:pPr>
            <a:r>
              <a:rPr lang="en-US" sz="2000" dirty="0" smtClean="0"/>
              <a:t>The </a:t>
            </a:r>
            <a:r>
              <a:rPr lang="en-US" sz="2000" dirty="0"/>
              <a:t>Object Services Layer leverages an </a:t>
            </a:r>
            <a:r>
              <a:rPr lang="en-US" sz="2000" dirty="0" smtClean="0">
                <a:solidFill>
                  <a:srgbClr val="FF0000"/>
                </a:solidFill>
              </a:rPr>
              <a:t>ObjectQuery</a:t>
            </a:r>
            <a:r>
              <a:rPr lang="en-US" sz="2000" dirty="0" smtClean="0"/>
              <a:t> </a:t>
            </a:r>
            <a:r>
              <a:rPr lang="en-US" sz="2000" dirty="0">
                <a:solidFill>
                  <a:srgbClr val="0070C0"/>
                </a:solidFill>
              </a:rPr>
              <a:t>object</a:t>
            </a:r>
            <a:r>
              <a:rPr lang="en-US" sz="2000" dirty="0"/>
              <a:t> internally to process the </a:t>
            </a:r>
            <a:r>
              <a:rPr lang="en-US" sz="2000" dirty="0" smtClean="0"/>
              <a:t>data.</a:t>
            </a:r>
          </a:p>
          <a:p>
            <a:pPr marL="461963">
              <a:buFont typeface="Wingdings" panose="05000000000000000000" pitchFamily="2" charset="2"/>
              <a:buChar char="§"/>
            </a:pPr>
            <a:r>
              <a:rPr lang="en-US" sz="2000" dirty="0" smtClean="0"/>
              <a:t>Note </a:t>
            </a:r>
            <a:r>
              <a:rPr lang="en-US" sz="2000" dirty="0"/>
              <a:t>that the Object Services Layer supports querying data using </a:t>
            </a:r>
            <a:r>
              <a:rPr lang="en-US" sz="2000" dirty="0" smtClean="0"/>
              <a:t>both</a:t>
            </a:r>
          </a:p>
          <a:p>
            <a:pPr marL="687388" indent="-225425">
              <a:buFont typeface="Wingdings" panose="05000000000000000000" pitchFamily="2" charset="2"/>
              <a:buChar char="ü"/>
            </a:pPr>
            <a:r>
              <a:rPr lang="en-US" sz="2000" dirty="0" smtClean="0"/>
              <a:t>Entity SQL</a:t>
            </a:r>
          </a:p>
          <a:p>
            <a:pPr marL="687388" indent="-225425">
              <a:buFont typeface="Wingdings" panose="05000000000000000000" pitchFamily="2" charset="2"/>
              <a:buChar char="ü"/>
            </a:pPr>
            <a:r>
              <a:rPr lang="en-US" sz="2000" dirty="0" smtClean="0"/>
              <a:t>LINQ </a:t>
            </a:r>
            <a:r>
              <a:rPr lang="en-US" sz="2000" dirty="0"/>
              <a:t>to </a:t>
            </a:r>
            <a:r>
              <a:rPr lang="en-US" sz="2000" dirty="0" smtClean="0"/>
              <a:t>Entities</a:t>
            </a:r>
            <a:endParaRPr lang="en-US" sz="2000" dirty="0"/>
          </a:p>
        </p:txBody>
      </p:sp>
      <p:sp>
        <p:nvSpPr>
          <p:cNvPr id="3" name="Date Placeholder 2"/>
          <p:cNvSpPr>
            <a:spLocks noGrp="1"/>
          </p:cNvSpPr>
          <p:nvPr>
            <p:ph type="dt" sz="half" idx="2"/>
          </p:nvPr>
        </p:nvSpPr>
        <p:spPr/>
        <p:txBody>
          <a:bodyPr/>
          <a:lstStyle/>
          <a:p>
            <a:fld id="{819045B4-25BD-444F-BFE5-6B68F0CC7370}" type="datetime1">
              <a:rPr lang="en-US" smtClean="0"/>
              <a:t>5/7/2018</a:t>
            </a:fld>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53</a:t>
            </a:fld>
            <a:endParaRPr lang="en-US"/>
          </a:p>
        </p:txBody>
      </p:sp>
    </p:spTree>
    <p:extLst>
      <p:ext uri="{BB962C8B-B14F-4D97-AF65-F5344CB8AC3E}">
        <p14:creationId xmlns:p14="http://schemas.microsoft.com/office/powerpoint/2010/main" val="19483842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Features and benefits at a </a:t>
            </a:r>
            <a:r>
              <a:rPr lang="en-US" dirty="0" smtClean="0"/>
              <a:t>glance</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Here is a quick look at some of the features and benefits of Entity </a:t>
            </a:r>
            <a:r>
              <a:rPr lang="en-US" sz="2000" dirty="0" smtClean="0"/>
              <a:t>Framework:</a:t>
            </a:r>
          </a:p>
          <a:p>
            <a:pPr marL="461963">
              <a:buFont typeface="Wingdings" panose="05000000000000000000" pitchFamily="2" charset="2"/>
              <a:buChar char="§"/>
            </a:pPr>
            <a:r>
              <a:rPr lang="en-US" sz="2000" dirty="0" smtClean="0"/>
              <a:t>It </a:t>
            </a:r>
            <a:r>
              <a:rPr lang="en-US" sz="2000" dirty="0"/>
              <a:t>provides support for an </a:t>
            </a:r>
            <a:r>
              <a:rPr lang="en-US" sz="2000" dirty="0">
                <a:solidFill>
                  <a:srgbClr val="0070C0"/>
                </a:solidFill>
              </a:rPr>
              <a:t>increased level of</a:t>
            </a:r>
            <a:r>
              <a:rPr lang="en-US" sz="2000" dirty="0"/>
              <a:t> </a:t>
            </a:r>
            <a:r>
              <a:rPr lang="en-US" sz="2000" dirty="0">
                <a:solidFill>
                  <a:srgbClr val="FF0000"/>
                </a:solidFill>
              </a:rPr>
              <a:t>abstraction</a:t>
            </a:r>
            <a:r>
              <a:rPr lang="en-US" sz="2000" dirty="0"/>
              <a:t> on top of the </a:t>
            </a:r>
            <a:r>
              <a:rPr lang="en-US" sz="2000" dirty="0">
                <a:solidFill>
                  <a:srgbClr val="0070C0"/>
                </a:solidFill>
              </a:rPr>
              <a:t>underlying</a:t>
            </a:r>
            <a:r>
              <a:rPr lang="en-US" sz="2000" dirty="0"/>
              <a:t> </a:t>
            </a:r>
            <a:r>
              <a:rPr lang="en-US" sz="2000" dirty="0">
                <a:solidFill>
                  <a:srgbClr val="FF0000"/>
                </a:solidFill>
              </a:rPr>
              <a:t>data </a:t>
            </a:r>
            <a:r>
              <a:rPr lang="en-US" sz="2000" dirty="0" smtClean="0">
                <a:solidFill>
                  <a:srgbClr val="FF0000"/>
                </a:solidFill>
              </a:rPr>
              <a:t>store</a:t>
            </a:r>
          </a:p>
          <a:p>
            <a:pPr marL="461963">
              <a:buFont typeface="Wingdings" panose="05000000000000000000" pitchFamily="2" charset="2"/>
              <a:buChar char="§"/>
            </a:pPr>
            <a:r>
              <a:rPr lang="en-US" sz="2000" dirty="0" smtClean="0"/>
              <a:t>It </a:t>
            </a:r>
            <a:r>
              <a:rPr lang="en-US" sz="2000" dirty="0"/>
              <a:t>provides support for </a:t>
            </a:r>
            <a:r>
              <a:rPr lang="en-US" sz="2000" dirty="0">
                <a:solidFill>
                  <a:srgbClr val="FF0000"/>
                </a:solidFill>
              </a:rPr>
              <a:t>extensibility</a:t>
            </a:r>
            <a:r>
              <a:rPr lang="en-US" sz="2000" dirty="0"/>
              <a:t> and seamless </a:t>
            </a:r>
            <a:r>
              <a:rPr lang="en-US" sz="2000" dirty="0">
                <a:solidFill>
                  <a:srgbClr val="FF0000"/>
                </a:solidFill>
              </a:rPr>
              <a:t>querying</a:t>
            </a:r>
            <a:r>
              <a:rPr lang="en-US" sz="2000" dirty="0"/>
              <a:t> of data </a:t>
            </a:r>
            <a:r>
              <a:rPr lang="en-US" sz="2000" dirty="0" smtClean="0"/>
              <a:t>using</a:t>
            </a:r>
          </a:p>
          <a:p>
            <a:pPr marL="687388" indent="-225425">
              <a:buFont typeface="Wingdings" panose="05000000000000000000" pitchFamily="2" charset="2"/>
              <a:buChar char="ü"/>
            </a:pPr>
            <a:r>
              <a:rPr lang="en-US" sz="2000" dirty="0" smtClean="0"/>
              <a:t>Entity </a:t>
            </a:r>
            <a:r>
              <a:rPr lang="en-US" sz="2000" dirty="0"/>
              <a:t>SQL </a:t>
            </a:r>
            <a:r>
              <a:rPr lang="en-US" sz="2000" dirty="0" smtClean="0"/>
              <a:t>and</a:t>
            </a:r>
          </a:p>
          <a:p>
            <a:pPr marL="687388" indent="-225425">
              <a:buFont typeface="Wingdings" panose="05000000000000000000" pitchFamily="2" charset="2"/>
              <a:buChar char="ü"/>
            </a:pPr>
            <a:r>
              <a:rPr lang="en-US" sz="2000" dirty="0" smtClean="0"/>
              <a:t>LINQ</a:t>
            </a:r>
          </a:p>
          <a:p>
            <a:pPr marL="461963">
              <a:buFont typeface="Wingdings" panose="05000000000000000000" pitchFamily="2" charset="2"/>
              <a:buChar char="§"/>
            </a:pPr>
            <a:r>
              <a:rPr lang="en-US" sz="2000" dirty="0" smtClean="0"/>
              <a:t>It </a:t>
            </a:r>
            <a:r>
              <a:rPr lang="en-US" sz="2000" dirty="0"/>
              <a:t>is a </a:t>
            </a:r>
            <a:r>
              <a:rPr lang="en-US" sz="2000" dirty="0">
                <a:solidFill>
                  <a:srgbClr val="0070C0"/>
                </a:solidFill>
              </a:rPr>
              <a:t>flexible</a:t>
            </a:r>
            <a:r>
              <a:rPr lang="en-US" sz="2000" dirty="0">
                <a:solidFill>
                  <a:srgbClr val="FF0000"/>
                </a:solidFill>
              </a:rPr>
              <a:t> schema</a:t>
            </a:r>
            <a:r>
              <a:rPr lang="en-US" sz="2000" dirty="0"/>
              <a:t> that can be used to store the </a:t>
            </a:r>
            <a:r>
              <a:rPr lang="en-US" sz="2000" dirty="0">
                <a:solidFill>
                  <a:srgbClr val="FF0000"/>
                </a:solidFill>
              </a:rPr>
              <a:t>mapping </a:t>
            </a:r>
            <a:r>
              <a:rPr lang="en-US" sz="2000" dirty="0" smtClean="0">
                <a:solidFill>
                  <a:srgbClr val="0070C0"/>
                </a:solidFill>
              </a:rPr>
              <a:t>information.  </a:t>
            </a:r>
            <a:r>
              <a:rPr lang="en-US" sz="2000" dirty="0" smtClean="0"/>
              <a:t>There </a:t>
            </a:r>
            <a:r>
              <a:rPr lang="en-US" sz="2000" dirty="0"/>
              <a:t>is a reduction in the amount of Kilo Lines of Code (</a:t>
            </a:r>
            <a:r>
              <a:rPr lang="en-US" sz="2000" dirty="0">
                <a:solidFill>
                  <a:srgbClr val="FF0000"/>
                </a:solidFill>
              </a:rPr>
              <a:t>KLOC</a:t>
            </a:r>
            <a:r>
              <a:rPr lang="en-US" sz="2000" dirty="0"/>
              <a:t>) needed to write data access code in your </a:t>
            </a:r>
            <a:r>
              <a:rPr lang="en-US" sz="2000" dirty="0" smtClean="0"/>
              <a:t>applications</a:t>
            </a:r>
          </a:p>
          <a:p>
            <a:pPr marL="461963">
              <a:buFont typeface="Wingdings" panose="05000000000000000000" pitchFamily="2" charset="2"/>
              <a:buChar char="§"/>
            </a:pPr>
            <a:r>
              <a:rPr lang="en-US" sz="2000" dirty="0" smtClean="0"/>
              <a:t>It </a:t>
            </a:r>
            <a:r>
              <a:rPr lang="en-US" sz="2000" dirty="0"/>
              <a:t>contains a powerful </a:t>
            </a:r>
            <a:r>
              <a:rPr lang="en-US" sz="2000" dirty="0">
                <a:solidFill>
                  <a:srgbClr val="FF0000"/>
                </a:solidFill>
              </a:rPr>
              <a:t>Object Services </a:t>
            </a:r>
            <a:r>
              <a:rPr lang="en-US" sz="2000" dirty="0" smtClean="0">
                <a:solidFill>
                  <a:srgbClr val="FF0000"/>
                </a:solidFill>
              </a:rPr>
              <a:t>Layer</a:t>
            </a:r>
          </a:p>
          <a:p>
            <a:pPr marL="461963">
              <a:buFont typeface="Wingdings" panose="05000000000000000000" pitchFamily="2" charset="2"/>
              <a:buChar char="§"/>
            </a:pPr>
            <a:r>
              <a:rPr lang="en-US" sz="2000" dirty="0" smtClean="0"/>
              <a:t>It </a:t>
            </a:r>
            <a:r>
              <a:rPr lang="en-US" sz="2000" dirty="0"/>
              <a:t>provides support for a full text-based query </a:t>
            </a:r>
            <a:r>
              <a:rPr lang="en-US" sz="2000" dirty="0" smtClean="0"/>
              <a:t>language</a:t>
            </a:r>
          </a:p>
          <a:p>
            <a:pPr marL="461963">
              <a:buFont typeface="Wingdings" panose="05000000000000000000" pitchFamily="2" charset="2"/>
              <a:buChar char="§"/>
            </a:pPr>
            <a:r>
              <a:rPr lang="en-US" sz="2000" dirty="0" smtClean="0"/>
              <a:t>It </a:t>
            </a:r>
            <a:r>
              <a:rPr lang="en-US" sz="2000" dirty="0"/>
              <a:t>provides support for persistence </a:t>
            </a:r>
            <a:r>
              <a:rPr lang="en-US" sz="2000" dirty="0" smtClean="0"/>
              <a:t>ignorance</a:t>
            </a:r>
          </a:p>
          <a:p>
            <a:pPr marL="461963">
              <a:buFont typeface="Wingdings" panose="05000000000000000000" pitchFamily="2" charset="2"/>
              <a:buChar char="§"/>
            </a:pPr>
            <a:r>
              <a:rPr lang="en-US" sz="2000" dirty="0" smtClean="0"/>
              <a:t>It </a:t>
            </a:r>
            <a:r>
              <a:rPr lang="en-US" sz="2000" dirty="0"/>
              <a:t>provides support for lazy </a:t>
            </a:r>
            <a:r>
              <a:rPr lang="en-US" sz="2000" dirty="0" smtClean="0"/>
              <a:t>loading</a:t>
            </a:r>
          </a:p>
          <a:p>
            <a:pPr marL="461963">
              <a:buFont typeface="Wingdings" panose="05000000000000000000" pitchFamily="2" charset="2"/>
              <a:buChar char="§"/>
            </a:pPr>
            <a:r>
              <a:rPr lang="en-US" sz="2000" dirty="0">
                <a:solidFill>
                  <a:srgbClr val="0070C0"/>
                </a:solidFill>
              </a:rPr>
              <a:t>NOTE:</a:t>
            </a:r>
            <a:r>
              <a:rPr lang="en-US" sz="2000" dirty="0"/>
              <a:t> </a:t>
            </a:r>
            <a:r>
              <a:rPr lang="en-US" sz="2000" dirty="0">
                <a:solidFill>
                  <a:srgbClr val="FF0000"/>
                </a:solidFill>
              </a:rPr>
              <a:t>KLOC</a:t>
            </a:r>
            <a:r>
              <a:rPr lang="en-US" sz="2000" dirty="0"/>
              <a:t> refers to Kilo Lines of Code, a unit of measuring the amount of source code in your programs</a:t>
            </a:r>
            <a:r>
              <a:rPr lang="en-US" sz="2000" dirty="0" smtClean="0"/>
              <a:t>.</a:t>
            </a:r>
            <a:endParaRPr lang="en-US" sz="2000" dirty="0"/>
          </a:p>
        </p:txBody>
      </p:sp>
      <p:sp>
        <p:nvSpPr>
          <p:cNvPr id="3" name="Date Placeholder 2"/>
          <p:cNvSpPr>
            <a:spLocks noGrp="1"/>
          </p:cNvSpPr>
          <p:nvPr>
            <p:ph type="dt" sz="half" idx="2"/>
          </p:nvPr>
        </p:nvSpPr>
        <p:spPr/>
        <p:txBody>
          <a:bodyPr/>
          <a:lstStyle/>
          <a:p>
            <a:fld id="{B79DC226-EF7F-4224-8AF9-4CD9D89AF33F}"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54</a:t>
            </a:fld>
            <a:endParaRPr lang="en-US"/>
          </a:p>
        </p:txBody>
      </p:sp>
    </p:spTree>
    <p:extLst>
      <p:ext uri="{BB962C8B-B14F-4D97-AF65-F5344CB8AC3E}">
        <p14:creationId xmlns:p14="http://schemas.microsoft.com/office/powerpoint/2010/main" val="15000688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System </a:t>
            </a:r>
            <a:r>
              <a:rPr lang="en-US" dirty="0" smtClean="0">
                <a:solidFill>
                  <a:schemeClr val="bg1"/>
                </a:solidFill>
              </a:rPr>
              <a:t>requirements</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To run the programs given in this book, you should have the following elements installed on your </a:t>
            </a:r>
            <a:r>
              <a:rPr lang="en-US" sz="2000" dirty="0" smtClean="0"/>
              <a:t>system:</a:t>
            </a:r>
          </a:p>
          <a:p>
            <a:pPr marL="687388">
              <a:buFont typeface="Wingdings" panose="05000000000000000000" pitchFamily="2" charset="2"/>
              <a:buChar char="ü"/>
            </a:pPr>
            <a:r>
              <a:rPr lang="en-US" sz="2000" dirty="0" smtClean="0"/>
              <a:t>Visual </a:t>
            </a:r>
            <a:r>
              <a:rPr lang="en-US" sz="2000" dirty="0"/>
              <a:t>Studio.NET 2012 or </a:t>
            </a:r>
            <a:r>
              <a:rPr lang="en-US" sz="2000" dirty="0" smtClean="0"/>
              <a:t>higher</a:t>
            </a:r>
          </a:p>
          <a:p>
            <a:pPr marL="687388">
              <a:buFont typeface="Wingdings" panose="05000000000000000000" pitchFamily="2" charset="2"/>
              <a:buChar char="ü"/>
            </a:pPr>
            <a:r>
              <a:rPr lang="en-US" sz="2000" dirty="0" smtClean="0"/>
              <a:t>SQL </a:t>
            </a:r>
            <a:r>
              <a:rPr lang="en-US" sz="2000" dirty="0"/>
              <a:t>Server 2014 or higher</a:t>
            </a:r>
          </a:p>
          <a:p>
            <a:pPr marL="461963">
              <a:buFont typeface="Wingdings" panose="05000000000000000000" pitchFamily="2" charset="2"/>
              <a:buChar char="§"/>
            </a:pPr>
            <a:r>
              <a:rPr lang="en-US" sz="2000" dirty="0"/>
              <a:t>Note that Entity Framework 6.0 already ships with Visual Studio 2013, so there is no need to download it if you use this version of Visual </a:t>
            </a:r>
            <a:r>
              <a:rPr lang="en-US" sz="2000" dirty="0" smtClean="0"/>
              <a:t>Studio.</a:t>
            </a:r>
          </a:p>
          <a:p>
            <a:pPr marL="461963">
              <a:buFont typeface="Wingdings" panose="05000000000000000000" pitchFamily="2" charset="2"/>
              <a:buChar char="§"/>
            </a:pPr>
            <a:r>
              <a:rPr lang="en-US" sz="2000" dirty="0" smtClean="0"/>
              <a:t>Now </a:t>
            </a:r>
            <a:r>
              <a:rPr lang="en-US" sz="2000" dirty="0"/>
              <a:t>let's take a quick look at each of these new </a:t>
            </a:r>
            <a:r>
              <a:rPr lang="en-US" sz="2000" dirty="0" smtClean="0"/>
              <a:t>features.</a:t>
            </a:r>
          </a:p>
          <a:p>
            <a:pPr marL="461963">
              <a:buFont typeface="Wingdings" panose="05000000000000000000" pitchFamily="2" charset="2"/>
              <a:buChar char="§"/>
            </a:pPr>
            <a:r>
              <a:rPr lang="en-US" sz="2000" dirty="0" smtClean="0"/>
              <a:t>We </a:t>
            </a:r>
            <a:r>
              <a:rPr lang="en-US" sz="2000" dirty="0"/>
              <a:t>will explore each of these features in detail as we move through the chapters</a:t>
            </a:r>
            <a:r>
              <a:rPr lang="en-US" sz="2000" dirty="0" smtClean="0"/>
              <a:t>.</a:t>
            </a:r>
            <a:endParaRPr lang="en-US" sz="2000" dirty="0"/>
          </a:p>
        </p:txBody>
      </p:sp>
      <p:sp>
        <p:nvSpPr>
          <p:cNvPr id="3" name="Date Placeholder 2"/>
          <p:cNvSpPr>
            <a:spLocks noGrp="1"/>
          </p:cNvSpPr>
          <p:nvPr>
            <p:ph type="dt" sz="half" idx="2"/>
          </p:nvPr>
        </p:nvSpPr>
        <p:spPr/>
        <p:txBody>
          <a:bodyPr/>
          <a:lstStyle/>
          <a:p>
            <a:fld id="{85AE5CFE-E6F1-42D3-B44A-D5F0CACE1C62}"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55</a:t>
            </a:fld>
            <a:endParaRPr lang="en-US"/>
          </a:p>
        </p:txBody>
      </p:sp>
    </p:spTree>
    <p:extLst>
      <p:ext uri="{BB962C8B-B14F-4D97-AF65-F5344CB8AC3E}">
        <p14:creationId xmlns:p14="http://schemas.microsoft.com/office/powerpoint/2010/main" val="3356563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fr-FR" dirty="0"/>
              <a:t>Support for persistence </a:t>
            </a:r>
            <a:r>
              <a:rPr lang="fr-FR" dirty="0" smtClean="0"/>
              <a:t>ignorance</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Support for </a:t>
            </a:r>
            <a:r>
              <a:rPr lang="en-US" sz="2000" dirty="0">
                <a:solidFill>
                  <a:srgbClr val="FF0000"/>
                </a:solidFill>
              </a:rPr>
              <a:t>persistence ignorance</a:t>
            </a:r>
            <a:r>
              <a:rPr lang="en-US" sz="2000" dirty="0"/>
              <a:t> was introduced in </a:t>
            </a:r>
            <a:r>
              <a:rPr lang="en-US" sz="2000" dirty="0">
                <a:solidFill>
                  <a:srgbClr val="FF0000"/>
                </a:solidFill>
              </a:rPr>
              <a:t>Entity Framework </a:t>
            </a:r>
            <a:r>
              <a:rPr lang="en-US" sz="2000" dirty="0" smtClean="0">
                <a:solidFill>
                  <a:srgbClr val="FF0000"/>
                </a:solidFill>
              </a:rPr>
              <a:t>4.0</a:t>
            </a:r>
            <a:r>
              <a:rPr lang="en-US" sz="2000" dirty="0" smtClean="0"/>
              <a:t>.</a:t>
            </a:r>
          </a:p>
          <a:p>
            <a:pPr marL="461963">
              <a:buFont typeface="Wingdings" panose="05000000000000000000" pitchFamily="2" charset="2"/>
              <a:buChar char="§"/>
            </a:pPr>
            <a:r>
              <a:rPr lang="en-US" sz="2000" dirty="0" smtClean="0"/>
              <a:t>Persistence </a:t>
            </a:r>
            <a:r>
              <a:rPr lang="en-US" sz="2000" dirty="0"/>
              <a:t>ignorance, as the literal meaning implies, is a concept that enables you to build your applications in a way that can just </a:t>
            </a:r>
            <a:r>
              <a:rPr lang="en-US" sz="2000" dirty="0">
                <a:solidFill>
                  <a:srgbClr val="FF0000"/>
                </a:solidFill>
              </a:rPr>
              <a:t>ignore</a:t>
            </a:r>
            <a:r>
              <a:rPr lang="en-US" sz="2000" dirty="0"/>
              <a:t> the underlying data store in </a:t>
            </a:r>
            <a:r>
              <a:rPr lang="en-US" sz="2000" dirty="0" smtClean="0"/>
              <a:t>use.</a:t>
            </a:r>
          </a:p>
          <a:p>
            <a:pPr marL="461963">
              <a:buFont typeface="Wingdings" panose="05000000000000000000" pitchFamily="2" charset="2"/>
              <a:buChar char="§"/>
            </a:pPr>
            <a:r>
              <a:rPr lang="en-US" sz="2000" dirty="0" smtClean="0"/>
              <a:t>In </a:t>
            </a:r>
            <a:r>
              <a:rPr lang="en-US" sz="2000" dirty="0"/>
              <a:t>essence, you can build applications that can have different persistent technology in </a:t>
            </a:r>
            <a:r>
              <a:rPr lang="en-US" sz="2000" dirty="0" smtClean="0"/>
              <a:t>future.</a:t>
            </a:r>
          </a:p>
          <a:p>
            <a:pPr marL="461963">
              <a:buFont typeface="Wingdings" panose="05000000000000000000" pitchFamily="2" charset="2"/>
              <a:buChar char="§"/>
            </a:pPr>
            <a:r>
              <a:rPr lang="en-US" sz="2000" dirty="0" smtClean="0"/>
              <a:t>You </a:t>
            </a:r>
            <a:r>
              <a:rPr lang="en-US" sz="2000" dirty="0"/>
              <a:t>can now create your own Plain Old CLR Objects (commonly known as </a:t>
            </a:r>
            <a:r>
              <a:rPr lang="en-US" sz="2000" dirty="0">
                <a:solidFill>
                  <a:srgbClr val="FF0000"/>
                </a:solidFill>
              </a:rPr>
              <a:t>POCO</a:t>
            </a:r>
            <a:r>
              <a:rPr lang="en-US" sz="2000" dirty="0"/>
              <a:t>) that are </a:t>
            </a:r>
            <a:r>
              <a:rPr lang="en-US" sz="2000" dirty="0">
                <a:solidFill>
                  <a:srgbClr val="0070C0"/>
                </a:solidFill>
              </a:rPr>
              <a:t>decoupled</a:t>
            </a:r>
            <a:r>
              <a:rPr lang="en-US" sz="2000" dirty="0"/>
              <a:t> from any specific persistence </a:t>
            </a:r>
            <a:r>
              <a:rPr lang="en-US" sz="2000" dirty="0" smtClean="0"/>
              <a:t>technology.</a:t>
            </a:r>
          </a:p>
          <a:p>
            <a:pPr marL="461963">
              <a:buFont typeface="Wingdings" panose="05000000000000000000" pitchFamily="2" charset="2"/>
              <a:buChar char="§"/>
            </a:pPr>
            <a:r>
              <a:rPr lang="en-US" sz="2000" dirty="0" smtClean="0"/>
              <a:t>To </a:t>
            </a:r>
            <a:r>
              <a:rPr lang="en-US" sz="2000" dirty="0"/>
              <a:t>provide support for POCO, all you need to do is just </a:t>
            </a:r>
            <a:r>
              <a:rPr lang="en-US" sz="2000" dirty="0">
                <a:solidFill>
                  <a:srgbClr val="FF0000"/>
                </a:solidFill>
              </a:rPr>
              <a:t>turn off</a:t>
            </a:r>
            <a:r>
              <a:rPr lang="en-US" sz="2000" dirty="0"/>
              <a:t> </a:t>
            </a:r>
            <a:r>
              <a:rPr lang="en-US" sz="2000" dirty="0">
                <a:solidFill>
                  <a:srgbClr val="0070C0"/>
                </a:solidFill>
              </a:rPr>
              <a:t>code generation</a:t>
            </a:r>
            <a:r>
              <a:rPr lang="en-US" sz="2000" dirty="0"/>
              <a:t> in the model in your Visual Studio 2013 </a:t>
            </a:r>
            <a:r>
              <a:rPr lang="en-US" sz="2000" dirty="0" smtClean="0"/>
              <a:t>IDE.</a:t>
            </a:r>
          </a:p>
          <a:p>
            <a:pPr marL="461963">
              <a:buFont typeface="Wingdings" panose="05000000000000000000" pitchFamily="2" charset="2"/>
              <a:buChar char="§"/>
            </a:pPr>
            <a:r>
              <a:rPr lang="en-US" sz="2000" dirty="0" smtClean="0"/>
              <a:t>You </a:t>
            </a:r>
            <a:r>
              <a:rPr lang="en-US" sz="2000" dirty="0"/>
              <a:t>can simply </a:t>
            </a:r>
            <a:r>
              <a:rPr lang="en-US" sz="2000" dirty="0">
                <a:solidFill>
                  <a:srgbClr val="FF0000"/>
                </a:solidFill>
              </a:rPr>
              <a:t>clear</a:t>
            </a:r>
            <a:r>
              <a:rPr lang="en-US" sz="2000" dirty="0"/>
              <a:t> the values of the </a:t>
            </a:r>
            <a:r>
              <a:rPr lang="en-US" sz="2000" dirty="0">
                <a:solidFill>
                  <a:srgbClr val="FF0000"/>
                </a:solidFill>
              </a:rPr>
              <a:t>Custom Tool </a:t>
            </a:r>
            <a:r>
              <a:rPr lang="en-US" sz="2000" dirty="0">
                <a:solidFill>
                  <a:srgbClr val="0070C0"/>
                </a:solidFill>
              </a:rPr>
              <a:t>property</a:t>
            </a:r>
            <a:r>
              <a:rPr lang="en-US" sz="2000" dirty="0"/>
              <a:t> of your EDM and </a:t>
            </a:r>
            <a:r>
              <a:rPr lang="en-US" sz="2000" dirty="0">
                <a:solidFill>
                  <a:srgbClr val="FF0000"/>
                </a:solidFill>
              </a:rPr>
              <a:t>save</a:t>
            </a:r>
            <a:r>
              <a:rPr lang="en-US" sz="2000" dirty="0"/>
              <a:t> it </a:t>
            </a:r>
            <a:r>
              <a:rPr lang="en-US" sz="2000" dirty="0" smtClean="0">
                <a:solidFill>
                  <a:srgbClr val="0070C0"/>
                </a:solidFill>
              </a:rPr>
              <a:t>again</a:t>
            </a:r>
            <a:r>
              <a:rPr lang="en-US" sz="2000" dirty="0" smtClean="0"/>
              <a:t>.</a:t>
            </a:r>
          </a:p>
          <a:p>
            <a:pPr marL="461963">
              <a:buFont typeface="Wingdings" panose="05000000000000000000" pitchFamily="2" charset="2"/>
              <a:buChar char="§"/>
            </a:pPr>
            <a:r>
              <a:rPr lang="en-US" sz="2000" dirty="0" smtClean="0"/>
              <a:t>Once </a:t>
            </a:r>
            <a:r>
              <a:rPr lang="en-US" sz="2000" dirty="0"/>
              <a:t>you have done this, you have to create your own </a:t>
            </a:r>
            <a:r>
              <a:rPr lang="en-US" sz="2000" dirty="0">
                <a:solidFill>
                  <a:srgbClr val="FF0000"/>
                </a:solidFill>
              </a:rPr>
              <a:t>custom object context</a:t>
            </a:r>
            <a:r>
              <a:rPr lang="en-US" sz="2000" dirty="0"/>
              <a:t> by deriving your custom object context class from the </a:t>
            </a:r>
            <a:r>
              <a:rPr lang="en-US" sz="2000" dirty="0">
                <a:solidFill>
                  <a:srgbClr val="FF0000"/>
                </a:solidFill>
              </a:rPr>
              <a:t>ObjectContext</a:t>
            </a:r>
            <a:r>
              <a:rPr lang="en-US" sz="2000" dirty="0"/>
              <a:t> </a:t>
            </a:r>
            <a:r>
              <a:rPr lang="en-US" sz="2000" dirty="0" smtClean="0">
                <a:solidFill>
                  <a:srgbClr val="0070C0"/>
                </a:solidFill>
              </a:rPr>
              <a:t>class</a:t>
            </a:r>
            <a:r>
              <a:rPr lang="en-US" sz="2000" dirty="0" smtClean="0"/>
              <a:t>.</a:t>
            </a:r>
          </a:p>
          <a:p>
            <a:pPr marL="461963">
              <a:buFont typeface="Wingdings" panose="05000000000000000000" pitchFamily="2" charset="2"/>
              <a:buChar char="§"/>
            </a:pPr>
            <a:r>
              <a:rPr lang="en-US" sz="2000" dirty="0" smtClean="0"/>
              <a:t>Then </a:t>
            </a:r>
            <a:r>
              <a:rPr lang="en-US" sz="2000" dirty="0"/>
              <a:t>you can define the data members and properties in your custom object context class as per your needs</a:t>
            </a:r>
            <a:r>
              <a:rPr lang="en-US" sz="2000" dirty="0" smtClean="0"/>
              <a:t>.</a:t>
            </a:r>
            <a:endParaRPr lang="en-US" sz="2000" dirty="0"/>
          </a:p>
        </p:txBody>
      </p:sp>
      <p:sp>
        <p:nvSpPr>
          <p:cNvPr id="3" name="Date Placeholder 2"/>
          <p:cNvSpPr>
            <a:spLocks noGrp="1"/>
          </p:cNvSpPr>
          <p:nvPr>
            <p:ph type="dt" sz="half" idx="2"/>
          </p:nvPr>
        </p:nvSpPr>
        <p:spPr/>
        <p:txBody>
          <a:bodyPr/>
          <a:lstStyle/>
          <a:p>
            <a:fld id="{C3D80EB2-3458-4673-A9FD-AC88697DB525}"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56</a:t>
            </a:fld>
            <a:endParaRPr lang="en-US"/>
          </a:p>
        </p:txBody>
      </p:sp>
    </p:spTree>
    <p:extLst>
      <p:ext uri="{BB962C8B-B14F-4D97-AF65-F5344CB8AC3E}">
        <p14:creationId xmlns:p14="http://schemas.microsoft.com/office/powerpoint/2010/main" val="2020890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fr-FR" dirty="0"/>
              <a:t>Support for T4 code </a:t>
            </a:r>
            <a:r>
              <a:rPr lang="fr-FR" dirty="0" smtClean="0"/>
              <a:t>generation</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T4 is a code generation technology that was introduced in </a:t>
            </a:r>
            <a:r>
              <a:rPr lang="en-US" sz="2000" dirty="0">
                <a:solidFill>
                  <a:srgbClr val="FF0000"/>
                </a:solidFill>
              </a:rPr>
              <a:t>Visual Studio </a:t>
            </a:r>
            <a:r>
              <a:rPr lang="en-US" sz="2000" dirty="0" smtClean="0">
                <a:solidFill>
                  <a:srgbClr val="FF0000"/>
                </a:solidFill>
              </a:rPr>
              <a:t>2008</a:t>
            </a:r>
            <a:r>
              <a:rPr lang="en-US" sz="2000" dirty="0" smtClean="0"/>
              <a:t>.</a:t>
            </a:r>
          </a:p>
          <a:p>
            <a:pPr marL="461963">
              <a:buFont typeface="Wingdings" panose="05000000000000000000" pitchFamily="2" charset="2"/>
              <a:buChar char="§"/>
            </a:pPr>
            <a:r>
              <a:rPr lang="en-US" sz="2000" dirty="0" smtClean="0"/>
              <a:t>T4 </a:t>
            </a:r>
            <a:r>
              <a:rPr lang="en-US" sz="2000" dirty="0"/>
              <a:t>templates not only give you advantage to customize the generated code, they also generate less code, concealing a lot of redundant functions that were present in the old generated </a:t>
            </a:r>
            <a:r>
              <a:rPr lang="en-US" sz="2000" dirty="0" smtClean="0"/>
              <a:t>code.</a:t>
            </a:r>
          </a:p>
          <a:p>
            <a:pPr marL="461963">
              <a:buFont typeface="Wingdings" panose="05000000000000000000" pitchFamily="2" charset="2"/>
              <a:buChar char="§"/>
            </a:pPr>
            <a:r>
              <a:rPr lang="en-US" sz="2000" dirty="0" smtClean="0">
                <a:solidFill>
                  <a:srgbClr val="FF0000"/>
                </a:solidFill>
              </a:rPr>
              <a:t>Entity </a:t>
            </a:r>
            <a:r>
              <a:rPr lang="en-US" sz="2000" dirty="0">
                <a:solidFill>
                  <a:srgbClr val="FF0000"/>
                </a:solidFill>
              </a:rPr>
              <a:t>Framework 6 </a:t>
            </a:r>
            <a:r>
              <a:rPr lang="en-US" sz="2000" dirty="0"/>
              <a:t>provides support for </a:t>
            </a:r>
            <a:r>
              <a:rPr lang="en-US" sz="2000" dirty="0">
                <a:solidFill>
                  <a:srgbClr val="0070C0"/>
                </a:solidFill>
              </a:rPr>
              <a:t>T4 code-generation </a:t>
            </a:r>
            <a:r>
              <a:rPr lang="en-US" sz="2000" dirty="0" smtClean="0">
                <a:solidFill>
                  <a:srgbClr val="FF0000"/>
                </a:solidFill>
              </a:rPr>
              <a:t>templates</a:t>
            </a:r>
            <a:r>
              <a:rPr lang="en-US" sz="2000" dirty="0" smtClean="0"/>
              <a:t>.</a:t>
            </a:r>
          </a:p>
          <a:p>
            <a:pPr marL="461963">
              <a:buFont typeface="Wingdings" panose="05000000000000000000" pitchFamily="2" charset="2"/>
              <a:buChar char="§"/>
            </a:pPr>
            <a:r>
              <a:rPr lang="en-US" sz="2000" dirty="0" smtClean="0"/>
              <a:t>You </a:t>
            </a:r>
            <a:r>
              <a:rPr lang="en-US" sz="2000" dirty="0"/>
              <a:t>can also customize these templates as needed</a:t>
            </a:r>
            <a:r>
              <a:rPr lang="en-US" sz="2000" dirty="0" smtClean="0"/>
              <a:t>.</a:t>
            </a:r>
            <a:endParaRPr lang="en-US" sz="2000" dirty="0"/>
          </a:p>
        </p:txBody>
      </p:sp>
      <p:sp>
        <p:nvSpPr>
          <p:cNvPr id="3" name="Date Placeholder 2"/>
          <p:cNvSpPr>
            <a:spLocks noGrp="1"/>
          </p:cNvSpPr>
          <p:nvPr>
            <p:ph type="dt" sz="half" idx="2"/>
          </p:nvPr>
        </p:nvSpPr>
        <p:spPr/>
        <p:txBody>
          <a:bodyPr/>
          <a:lstStyle/>
          <a:p>
            <a:fld id="{CC42383D-1E60-4FD6-A2BC-16E5CC002D6A}"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57</a:t>
            </a:fld>
            <a:endParaRPr lang="en-US"/>
          </a:p>
        </p:txBody>
      </p:sp>
    </p:spTree>
    <p:extLst>
      <p:ext uri="{BB962C8B-B14F-4D97-AF65-F5344CB8AC3E}">
        <p14:creationId xmlns:p14="http://schemas.microsoft.com/office/powerpoint/2010/main" val="35022082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fr-FR" dirty="0"/>
              <a:t>Support for </a:t>
            </a:r>
            <a:r>
              <a:rPr lang="fr-FR" dirty="0" smtClean="0"/>
              <a:t>lazy loading</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Lazy loading is a concept that </a:t>
            </a:r>
            <a:r>
              <a:rPr lang="en-US" sz="2000" dirty="0">
                <a:solidFill>
                  <a:srgbClr val="0070C0"/>
                </a:solidFill>
              </a:rPr>
              <a:t>enables an</a:t>
            </a:r>
            <a:r>
              <a:rPr lang="en-US" sz="2000" dirty="0">
                <a:solidFill>
                  <a:srgbClr val="FF0000"/>
                </a:solidFill>
              </a:rPr>
              <a:t> entity</a:t>
            </a:r>
            <a:r>
              <a:rPr lang="en-US" sz="2000" dirty="0"/>
              <a:t> to be </a:t>
            </a:r>
            <a:r>
              <a:rPr lang="en-US" sz="2000" dirty="0">
                <a:solidFill>
                  <a:srgbClr val="0070C0"/>
                </a:solidFill>
              </a:rPr>
              <a:t>loaded </a:t>
            </a:r>
            <a:r>
              <a:rPr lang="en-US" sz="2000" dirty="0">
                <a:solidFill>
                  <a:srgbClr val="FF0000"/>
                </a:solidFill>
              </a:rPr>
              <a:t>late</a:t>
            </a:r>
            <a:r>
              <a:rPr lang="en-US" sz="2000" dirty="0"/>
              <a:t>— it's loaded </a:t>
            </a:r>
            <a:r>
              <a:rPr lang="en-US" sz="2000" dirty="0">
                <a:solidFill>
                  <a:srgbClr val="FF0000"/>
                </a:solidFill>
              </a:rPr>
              <a:t>on demand</a:t>
            </a:r>
            <a:r>
              <a:rPr lang="en-US" sz="2000" dirty="0"/>
              <a:t> </a:t>
            </a:r>
            <a:r>
              <a:rPr lang="en-US" sz="2000" dirty="0" smtClean="0"/>
              <a:t>actually.</a:t>
            </a:r>
          </a:p>
          <a:p>
            <a:pPr marL="461963">
              <a:buFont typeface="Wingdings" panose="05000000000000000000" pitchFamily="2" charset="2"/>
              <a:buChar char="§"/>
            </a:pPr>
            <a:r>
              <a:rPr lang="en-US" sz="2000" dirty="0" smtClean="0"/>
              <a:t>Entity </a:t>
            </a:r>
            <a:r>
              <a:rPr lang="en-US" sz="2000" dirty="0"/>
              <a:t>Framework 6 provides better support for lazy </a:t>
            </a:r>
            <a:r>
              <a:rPr lang="en-US" sz="2000" dirty="0" smtClean="0"/>
              <a:t>loading.</a:t>
            </a:r>
          </a:p>
          <a:p>
            <a:pPr marL="461963">
              <a:buFont typeface="Wingdings" panose="05000000000000000000" pitchFamily="2" charset="2"/>
              <a:buChar char="§"/>
            </a:pPr>
            <a:r>
              <a:rPr lang="en-US" sz="2000" dirty="0" smtClean="0"/>
              <a:t>To </a:t>
            </a:r>
            <a:r>
              <a:rPr lang="en-US" sz="2000" dirty="0"/>
              <a:t>enable </a:t>
            </a:r>
            <a:r>
              <a:rPr lang="en-US" sz="2000" dirty="0">
                <a:solidFill>
                  <a:srgbClr val="FF0000"/>
                </a:solidFill>
              </a:rPr>
              <a:t>deferred loading</a:t>
            </a:r>
            <a:r>
              <a:rPr lang="en-US" sz="2000" dirty="0"/>
              <a:t> (it is turned off by default), you should make use of the </a:t>
            </a:r>
            <a:r>
              <a:rPr lang="en-US" sz="2000" dirty="0">
                <a:solidFill>
                  <a:srgbClr val="FF0000"/>
                </a:solidFill>
              </a:rPr>
              <a:t>DeferredLoadingEnabled</a:t>
            </a:r>
            <a:r>
              <a:rPr lang="en-US" sz="2000" dirty="0"/>
              <a:t> </a:t>
            </a:r>
            <a:r>
              <a:rPr lang="en-US" sz="2000" dirty="0" smtClean="0">
                <a:solidFill>
                  <a:srgbClr val="0070C0"/>
                </a:solidFill>
              </a:rPr>
              <a:t>property</a:t>
            </a:r>
            <a:r>
              <a:rPr lang="en-US" sz="2000" dirty="0" smtClean="0"/>
              <a:t>.</a:t>
            </a:r>
          </a:p>
          <a:p>
            <a:pPr marL="461963">
              <a:buFont typeface="Wingdings" panose="05000000000000000000" pitchFamily="2" charset="2"/>
              <a:buChar char="§"/>
            </a:pPr>
            <a:r>
              <a:rPr lang="en-US" sz="2000" dirty="0" smtClean="0"/>
              <a:t>Please </a:t>
            </a:r>
            <a:r>
              <a:rPr lang="en-US" sz="2000" dirty="0"/>
              <a:t>check out this URL for more information on lazy loading http://</a:t>
            </a:r>
            <a:r>
              <a:rPr lang="en-US" sz="2000" dirty="0" smtClean="0"/>
              <a:t>msdn.microsoft.com/en-us/library/vstudio</a:t>
            </a:r>
            <a:r>
              <a:rPr lang="en-US" sz="2000" dirty="0"/>
              <a:t>/ dd456846(v=vs.100).</a:t>
            </a:r>
            <a:r>
              <a:rPr lang="en-US" sz="2000" dirty="0" smtClean="0"/>
              <a:t>aspx.</a:t>
            </a:r>
          </a:p>
        </p:txBody>
      </p:sp>
      <p:sp>
        <p:nvSpPr>
          <p:cNvPr id="3" name="Date Placeholder 2"/>
          <p:cNvSpPr>
            <a:spLocks noGrp="1"/>
          </p:cNvSpPr>
          <p:nvPr>
            <p:ph type="dt" sz="half" idx="2"/>
          </p:nvPr>
        </p:nvSpPr>
        <p:spPr/>
        <p:txBody>
          <a:bodyPr/>
          <a:lstStyle/>
          <a:p>
            <a:fld id="{CB4E88DD-4C47-4C35-9FDF-3060254A994C}"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58</a:t>
            </a:fld>
            <a:endParaRPr lang="en-US"/>
          </a:p>
        </p:txBody>
      </p:sp>
    </p:spTree>
    <p:extLst>
      <p:ext uri="{BB962C8B-B14F-4D97-AF65-F5344CB8AC3E}">
        <p14:creationId xmlns:p14="http://schemas.microsoft.com/office/powerpoint/2010/main" val="3405448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Note</a:t>
            </a:r>
            <a:endParaRPr lang="en-US" dirty="0"/>
          </a:p>
        </p:txBody>
      </p:sp>
      <p:sp>
        <p:nvSpPr>
          <p:cNvPr id="7" name="Content Placeholder 3"/>
          <p:cNvSpPr>
            <a:spLocks noGrp="1"/>
          </p:cNvSpPr>
          <p:nvPr>
            <p:ph idx="1"/>
          </p:nvPr>
        </p:nvSpPr>
        <p:spPr/>
        <p:txBody>
          <a:bodyPr>
            <a:normAutofit/>
          </a:bodyPr>
          <a:lstStyle/>
          <a:p>
            <a:pPr>
              <a:buFont typeface="Wingdings" panose="05000000000000000000" pitchFamily="2" charset="2"/>
              <a:buChar char="v"/>
            </a:pPr>
            <a:r>
              <a:rPr lang="en-US" sz="2000" dirty="0">
                <a:solidFill>
                  <a:srgbClr val="FF0000"/>
                </a:solidFill>
              </a:rPr>
              <a:t>Deferred loading</a:t>
            </a:r>
            <a:r>
              <a:rPr lang="en-US" sz="2000" dirty="0"/>
              <a:t> works with both code-generated entities as well as your Plain Old CLR Objects—commonly known as POCO entities</a:t>
            </a:r>
            <a:r>
              <a:rPr lang="en-US" sz="2000" dirty="0" smtClean="0"/>
              <a:t>.</a:t>
            </a:r>
          </a:p>
          <a:p>
            <a:pPr marL="461963" indent="-234950">
              <a:buFont typeface="Wingdings" panose="05000000000000000000" pitchFamily="2" charset="2"/>
              <a:buChar char="§"/>
            </a:pPr>
            <a:r>
              <a:rPr lang="en-US" sz="2000" dirty="0"/>
              <a:t>Some of the new features in </a:t>
            </a:r>
            <a:r>
              <a:rPr lang="en-US" sz="2000" dirty="0" smtClean="0">
                <a:solidFill>
                  <a:srgbClr val="FF0000"/>
                </a:solidFill>
              </a:rPr>
              <a:t>EF6</a:t>
            </a:r>
            <a:r>
              <a:rPr lang="en-US" sz="2000" dirty="0" smtClean="0"/>
              <a:t> </a:t>
            </a:r>
            <a:r>
              <a:rPr lang="en-US" sz="2000" dirty="0"/>
              <a:t>such as </a:t>
            </a:r>
            <a:r>
              <a:rPr lang="en-US" sz="2000" dirty="0">
                <a:solidFill>
                  <a:srgbClr val="FF0000"/>
                </a:solidFill>
              </a:rPr>
              <a:t>enum</a:t>
            </a:r>
            <a:r>
              <a:rPr lang="en-US" sz="2000" dirty="0"/>
              <a:t> </a:t>
            </a:r>
            <a:r>
              <a:rPr lang="en-US" sz="2000" dirty="0">
                <a:solidFill>
                  <a:srgbClr val="0070C0"/>
                </a:solidFill>
              </a:rPr>
              <a:t>support</a:t>
            </a:r>
            <a:r>
              <a:rPr lang="en-US" sz="2000" dirty="0"/>
              <a:t> and </a:t>
            </a:r>
            <a:r>
              <a:rPr lang="en-US" sz="2000" dirty="0">
                <a:solidFill>
                  <a:srgbClr val="FF0000"/>
                </a:solidFill>
              </a:rPr>
              <a:t>spatial data types</a:t>
            </a:r>
            <a:r>
              <a:rPr lang="en-US" sz="2000" dirty="0"/>
              <a:t> will work with .</a:t>
            </a:r>
            <a:r>
              <a:rPr lang="en-US" sz="2000" dirty="0" smtClean="0">
                <a:solidFill>
                  <a:srgbClr val="FF0000"/>
                </a:solidFill>
              </a:rPr>
              <a:t>NET 4.5</a:t>
            </a:r>
            <a:r>
              <a:rPr lang="en-US" sz="2000" dirty="0" smtClean="0"/>
              <a:t> </a:t>
            </a:r>
            <a:r>
              <a:rPr lang="en-US" sz="2000" dirty="0"/>
              <a:t>and above</a:t>
            </a:r>
            <a:r>
              <a:rPr lang="en-US" sz="2000" dirty="0" smtClean="0"/>
              <a:t>.</a:t>
            </a:r>
          </a:p>
          <a:p>
            <a:pPr marL="461963" indent="-234950">
              <a:buFont typeface="Wingdings" panose="05000000000000000000" pitchFamily="2" charset="2"/>
              <a:buChar char="§"/>
            </a:pPr>
            <a:r>
              <a:rPr lang="en-US" sz="2000" dirty="0" smtClean="0"/>
              <a:t>The </a:t>
            </a:r>
            <a:r>
              <a:rPr lang="en-US" sz="2000" dirty="0">
                <a:solidFill>
                  <a:srgbClr val="FF0000"/>
                </a:solidFill>
              </a:rPr>
              <a:t>third-party</a:t>
            </a:r>
            <a:r>
              <a:rPr lang="en-US" sz="2000" dirty="0"/>
              <a:t> </a:t>
            </a:r>
            <a:r>
              <a:rPr lang="en-US" sz="2000" dirty="0">
                <a:solidFill>
                  <a:srgbClr val="0070C0"/>
                </a:solidFill>
              </a:rPr>
              <a:t>providers</a:t>
            </a:r>
            <a:r>
              <a:rPr lang="en-US" sz="2000" dirty="0"/>
              <a:t> for </a:t>
            </a:r>
            <a:r>
              <a:rPr lang="en-US" sz="2000" dirty="0" smtClean="0"/>
              <a:t>EF5 </a:t>
            </a:r>
            <a:r>
              <a:rPr lang="en-US" sz="2000" dirty="0"/>
              <a:t>are </a:t>
            </a:r>
            <a:r>
              <a:rPr lang="en-US" sz="2000" dirty="0">
                <a:solidFill>
                  <a:srgbClr val="FF0000"/>
                </a:solidFill>
              </a:rPr>
              <a:t>not compatible</a:t>
            </a:r>
            <a:r>
              <a:rPr lang="en-US" sz="2000" dirty="0"/>
              <a:t> with </a:t>
            </a:r>
            <a:r>
              <a:rPr lang="en-US" sz="2000" dirty="0" smtClean="0"/>
              <a:t>EF6.</a:t>
            </a:r>
          </a:p>
          <a:p>
            <a:pPr marL="687388" indent="-225425">
              <a:buFont typeface="Wingdings" panose="05000000000000000000" pitchFamily="2" charset="2"/>
              <a:buChar char="ü"/>
            </a:pPr>
            <a:r>
              <a:rPr lang="en-US" sz="2000" dirty="0" smtClean="0"/>
              <a:t>This </a:t>
            </a:r>
            <a:r>
              <a:rPr lang="en-US" sz="2000" dirty="0"/>
              <a:t>implies that if you are using the SQL Server or SQL Server Compact editions, you should update the database providers</a:t>
            </a:r>
            <a:r>
              <a:rPr lang="en-US" sz="2000" dirty="0" smtClean="0"/>
              <a:t>.</a:t>
            </a:r>
            <a:endParaRPr lang="en-US" sz="2000" dirty="0"/>
          </a:p>
        </p:txBody>
      </p:sp>
      <p:sp>
        <p:nvSpPr>
          <p:cNvPr id="3" name="Date Placeholder 2"/>
          <p:cNvSpPr>
            <a:spLocks noGrp="1"/>
          </p:cNvSpPr>
          <p:nvPr>
            <p:ph type="dt" sz="half" idx="2"/>
          </p:nvPr>
        </p:nvSpPr>
        <p:spPr/>
        <p:txBody>
          <a:bodyPr/>
          <a:lstStyle/>
          <a:p>
            <a:fld id="{6940502D-EC66-4044-A2D8-7724293E77F4}" type="datetime1">
              <a:rPr lang="en-US" smtClean="0"/>
              <a:t>5/7/2018</a:t>
            </a:fld>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59</a:t>
            </a:fld>
            <a:endParaRPr lang="en-US"/>
          </a:p>
        </p:txBody>
      </p:sp>
    </p:spTree>
    <p:extLst>
      <p:ext uri="{BB962C8B-B14F-4D97-AF65-F5344CB8AC3E}">
        <p14:creationId xmlns:p14="http://schemas.microsoft.com/office/powerpoint/2010/main" val="3940752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a:t>ADO.NET Entity Framework</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We will explore more on </a:t>
            </a:r>
            <a:r>
              <a:rPr lang="en-US" sz="2000" dirty="0">
                <a:solidFill>
                  <a:srgbClr val="FF0000"/>
                </a:solidFill>
              </a:rPr>
              <a:t>ORMs</a:t>
            </a:r>
            <a:r>
              <a:rPr lang="en-US" sz="2000" dirty="0"/>
              <a:t> later in this </a:t>
            </a:r>
            <a:r>
              <a:rPr lang="en-US" sz="2000" dirty="0" smtClean="0"/>
              <a:t>chapter.</a:t>
            </a:r>
          </a:p>
          <a:p>
            <a:pPr marL="457200">
              <a:buFont typeface="Wingdings" panose="05000000000000000000" pitchFamily="2" charset="2"/>
              <a:buChar char="§"/>
            </a:pPr>
            <a:r>
              <a:rPr lang="en-US" sz="2000" dirty="0" smtClean="0"/>
              <a:t>The </a:t>
            </a:r>
            <a:r>
              <a:rPr lang="en-US" sz="2000" dirty="0"/>
              <a:t>ADO.NET Entity Framework (EF) is </a:t>
            </a:r>
            <a:r>
              <a:rPr lang="en-US" sz="2000" dirty="0" smtClean="0"/>
              <a:t>an extended and	open source</a:t>
            </a:r>
          </a:p>
          <a:p>
            <a:pPr marL="461963" indent="0">
              <a:buNone/>
            </a:pPr>
            <a:r>
              <a:rPr lang="en-US" sz="2000" dirty="0" smtClean="0"/>
              <a:t>ORM </a:t>
            </a:r>
            <a:r>
              <a:rPr lang="en-US" sz="2000" dirty="0"/>
              <a:t>technology from Microsoft that abstracts the </a:t>
            </a:r>
            <a:r>
              <a:rPr lang="en-US" sz="2000" dirty="0">
                <a:solidFill>
                  <a:srgbClr val="FF0000"/>
                </a:solidFill>
              </a:rPr>
              <a:t>object model</a:t>
            </a:r>
            <a:r>
              <a:rPr lang="en-US" sz="2000" dirty="0"/>
              <a:t> </a:t>
            </a:r>
            <a:r>
              <a:rPr lang="en-US" sz="2000" dirty="0">
                <a:solidFill>
                  <a:srgbClr val="0070C0"/>
                </a:solidFill>
              </a:rPr>
              <a:t>of an application</a:t>
            </a:r>
            <a:r>
              <a:rPr lang="en-US" sz="2000" dirty="0"/>
              <a:t> from its </a:t>
            </a:r>
            <a:r>
              <a:rPr lang="en-US" sz="2000" dirty="0">
                <a:solidFill>
                  <a:srgbClr val="FF0000"/>
                </a:solidFill>
              </a:rPr>
              <a:t>relational or logical </a:t>
            </a:r>
            <a:r>
              <a:rPr lang="en-US" sz="2000" dirty="0" smtClean="0">
                <a:solidFill>
                  <a:srgbClr val="FF0000"/>
                </a:solidFill>
              </a:rPr>
              <a:t>model</a:t>
            </a:r>
            <a:r>
              <a:rPr lang="en-US" sz="2000" dirty="0" smtClean="0"/>
              <a:t>.</a:t>
            </a:r>
          </a:p>
          <a:p>
            <a:pPr marL="457200">
              <a:buFont typeface="Wingdings" panose="05000000000000000000" pitchFamily="2" charset="2"/>
              <a:buChar char="§"/>
            </a:pPr>
            <a:r>
              <a:rPr lang="en-US" sz="2000" dirty="0" smtClean="0"/>
              <a:t>That </a:t>
            </a:r>
            <a:r>
              <a:rPr lang="en-US" sz="2000" dirty="0"/>
              <a:t>is, it isolates the object model from the way the data is actually represented in the relational </a:t>
            </a:r>
            <a:r>
              <a:rPr lang="en-US" sz="2000" dirty="0" smtClean="0"/>
              <a:t>store.</a:t>
            </a:r>
          </a:p>
          <a:p>
            <a:pPr marL="457200">
              <a:buFont typeface="Wingdings" panose="05000000000000000000" pitchFamily="2" charset="2"/>
              <a:buChar char="§"/>
            </a:pPr>
            <a:r>
              <a:rPr lang="en-US" sz="2000" dirty="0" smtClean="0"/>
              <a:t>This </a:t>
            </a:r>
            <a:r>
              <a:rPr lang="en-US" sz="2000" dirty="0"/>
              <a:t>framework makes the conceptual model real by using an </a:t>
            </a:r>
            <a:r>
              <a:rPr lang="en-US" sz="2000" dirty="0">
                <a:solidFill>
                  <a:srgbClr val="FF0000"/>
                </a:solidFill>
              </a:rPr>
              <a:t>extended entity relationship model</a:t>
            </a:r>
            <a:r>
              <a:rPr lang="en-US" sz="2000" dirty="0"/>
              <a:t> called the </a:t>
            </a:r>
            <a:r>
              <a:rPr lang="en-US" sz="2000" dirty="0">
                <a:solidFill>
                  <a:srgbClr val="0070C0"/>
                </a:solidFill>
              </a:rPr>
              <a:t>ADO.NET Entity Data </a:t>
            </a:r>
            <a:r>
              <a:rPr lang="en-US" sz="2000" dirty="0" smtClean="0">
                <a:solidFill>
                  <a:srgbClr val="0070C0"/>
                </a:solidFill>
              </a:rPr>
              <a:t>Model</a:t>
            </a:r>
            <a:r>
              <a:rPr lang="en-US" sz="2000" dirty="0" smtClean="0">
                <a:solidFill>
                  <a:srgbClr val="FF0000"/>
                </a:solidFill>
              </a:rPr>
              <a:t> (EDM)</a:t>
            </a:r>
            <a:r>
              <a:rPr lang="en-US" sz="2000" dirty="0" smtClean="0"/>
              <a:t>.</a:t>
            </a:r>
          </a:p>
          <a:p>
            <a:pPr marL="457200">
              <a:buFont typeface="Wingdings" panose="05000000000000000000" pitchFamily="2" charset="2"/>
              <a:buChar char="§"/>
            </a:pPr>
            <a:r>
              <a:rPr lang="en-US" sz="2000" dirty="0" smtClean="0"/>
              <a:t>In </a:t>
            </a:r>
            <a:r>
              <a:rPr lang="en-US" sz="2000" dirty="0"/>
              <a:t>this book, we will examine </a:t>
            </a:r>
            <a:r>
              <a:rPr lang="en-US" sz="2000" dirty="0">
                <a:solidFill>
                  <a:srgbClr val="FF0000"/>
                </a:solidFill>
              </a:rPr>
              <a:t>Entity Framework 6</a:t>
            </a:r>
            <a:r>
              <a:rPr lang="en-US" sz="2000" dirty="0"/>
              <a:t> in order to leverage its existing and enhanced features to design and implement applications that are robust, </a:t>
            </a:r>
            <a:r>
              <a:rPr lang="en-US" sz="2000" dirty="0" smtClean="0"/>
              <a:t>high performing</a:t>
            </a:r>
            <a:r>
              <a:rPr lang="en-US" sz="2000" dirty="0"/>
              <a:t>, persistence, ignorant, and </a:t>
            </a:r>
            <a:r>
              <a:rPr lang="en-US" sz="2000" dirty="0" smtClean="0"/>
              <a:t>scalable.</a:t>
            </a:r>
          </a:p>
          <a:p>
            <a:pPr marL="457200">
              <a:buFont typeface="Wingdings" panose="05000000000000000000" pitchFamily="2" charset="2"/>
              <a:buChar char="§"/>
            </a:pPr>
            <a:r>
              <a:rPr lang="en-US" sz="2000" dirty="0" smtClean="0"/>
              <a:t>We </a:t>
            </a:r>
            <a:r>
              <a:rPr lang="en-US" sz="2000" dirty="0"/>
              <a:t>will explore each of these features as we read through the chapters of this </a:t>
            </a:r>
            <a:r>
              <a:rPr lang="en-US" sz="2000" dirty="0" smtClean="0"/>
              <a:t>book.</a:t>
            </a:r>
          </a:p>
          <a:p>
            <a:pPr marL="457200">
              <a:buFont typeface="Wingdings" panose="05000000000000000000" pitchFamily="2" charset="2"/>
              <a:buChar char="§"/>
            </a:pPr>
            <a:r>
              <a:rPr lang="en-US" sz="2000" dirty="0" smtClean="0"/>
              <a:t>This </a:t>
            </a:r>
            <a:r>
              <a:rPr lang="en-US" sz="2000" dirty="0"/>
              <a:t>chapter will give you an introduction to Entity Framework and also provide you with a brief understanding of the related </a:t>
            </a:r>
            <a:r>
              <a:rPr lang="en-US" sz="2000" dirty="0" smtClean="0"/>
              <a:t>terminologies.</a:t>
            </a:r>
          </a:p>
          <a:p>
            <a:pPr marL="457200">
              <a:buFont typeface="Wingdings" panose="05000000000000000000" pitchFamily="2" charset="2"/>
              <a:buChar char="§"/>
            </a:pPr>
            <a:r>
              <a:rPr lang="en-US" dirty="0"/>
              <a:t>We will revisit each of the Entity Framework architectural components as we progress through this book. </a:t>
            </a:r>
          </a:p>
        </p:txBody>
      </p:sp>
      <p:sp>
        <p:nvSpPr>
          <p:cNvPr id="3" name="Date Placeholder 2"/>
          <p:cNvSpPr>
            <a:spLocks noGrp="1"/>
          </p:cNvSpPr>
          <p:nvPr>
            <p:ph type="dt" sz="half" idx="2"/>
          </p:nvPr>
        </p:nvSpPr>
        <p:spPr/>
        <p:txBody>
          <a:bodyPr/>
          <a:lstStyle/>
          <a:p>
            <a:fld id="{911E6574-A55C-452D-B4D6-D5460C13834E}"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pPr/>
              <a:t>6</a:t>
            </a:fld>
            <a:endParaRPr lang="en-US"/>
          </a:p>
        </p:txBody>
      </p:sp>
    </p:spTree>
    <p:extLst>
      <p:ext uri="{BB962C8B-B14F-4D97-AF65-F5344CB8AC3E}">
        <p14:creationId xmlns:p14="http://schemas.microsoft.com/office/powerpoint/2010/main" val="31069436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fr-FR" dirty="0"/>
              <a:t>Support for </a:t>
            </a:r>
            <a:r>
              <a:rPr lang="fr-FR" dirty="0" smtClean="0"/>
              <a:t>POCO change tracking</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Entity Framework 6 enables you to </a:t>
            </a:r>
            <a:r>
              <a:rPr lang="en-US" sz="2000" dirty="0">
                <a:solidFill>
                  <a:srgbClr val="0070C0"/>
                </a:solidFill>
              </a:rPr>
              <a:t>easily</a:t>
            </a:r>
            <a:r>
              <a:rPr lang="en-US" sz="2000" dirty="0"/>
              <a:t> </a:t>
            </a:r>
            <a:r>
              <a:rPr lang="en-US" sz="2000" dirty="0">
                <a:solidFill>
                  <a:srgbClr val="FF0000"/>
                </a:solidFill>
              </a:rPr>
              <a:t>track</a:t>
            </a:r>
            <a:r>
              <a:rPr lang="en-US" sz="2000" dirty="0">
                <a:solidFill>
                  <a:srgbClr val="0070C0"/>
                </a:solidFill>
              </a:rPr>
              <a:t> </a:t>
            </a:r>
            <a:r>
              <a:rPr lang="en-US" sz="2000" dirty="0">
                <a:solidFill>
                  <a:srgbClr val="FF0000"/>
                </a:solidFill>
              </a:rPr>
              <a:t>changes</a:t>
            </a:r>
            <a:r>
              <a:rPr lang="en-US" sz="2000" dirty="0">
                <a:solidFill>
                  <a:srgbClr val="0070C0"/>
                </a:solidFill>
              </a:rPr>
              <a:t> to</a:t>
            </a:r>
            <a:r>
              <a:rPr lang="en-US" sz="2000" dirty="0">
                <a:solidFill>
                  <a:srgbClr val="FF0000"/>
                </a:solidFill>
              </a:rPr>
              <a:t> </a:t>
            </a:r>
            <a:r>
              <a:rPr lang="en-US" sz="2000" dirty="0" smtClean="0">
                <a:solidFill>
                  <a:srgbClr val="FF0000"/>
                </a:solidFill>
              </a:rPr>
              <a:t>POCOs</a:t>
            </a:r>
            <a:r>
              <a:rPr lang="en-US" sz="2000" dirty="0" smtClean="0"/>
              <a:t>.</a:t>
            </a:r>
          </a:p>
          <a:p>
            <a:pPr marL="461963">
              <a:buFont typeface="Wingdings" panose="05000000000000000000" pitchFamily="2" charset="2"/>
              <a:buChar char="§"/>
            </a:pPr>
            <a:r>
              <a:rPr lang="en-US" sz="2000" dirty="0" smtClean="0"/>
              <a:t>Note </a:t>
            </a:r>
            <a:r>
              <a:rPr lang="en-US" sz="2000" dirty="0"/>
              <a:t>that Entity Framework 6.0 provides support for the </a:t>
            </a:r>
            <a:r>
              <a:rPr lang="en-US" sz="2000" dirty="0">
                <a:solidFill>
                  <a:srgbClr val="FF0000"/>
                </a:solidFill>
              </a:rPr>
              <a:t>deferred</a:t>
            </a:r>
            <a:r>
              <a:rPr lang="en-US" sz="2000" dirty="0"/>
              <a:t> or </a:t>
            </a:r>
            <a:r>
              <a:rPr lang="en-US" sz="2000" dirty="0">
                <a:solidFill>
                  <a:srgbClr val="FF0000"/>
                </a:solidFill>
              </a:rPr>
              <a:t>lazy loading</a:t>
            </a:r>
            <a:r>
              <a:rPr lang="en-US" sz="2000" dirty="0"/>
              <a:t> of entities with POCO classes through the usage of </a:t>
            </a:r>
            <a:r>
              <a:rPr lang="en-US" sz="2000" dirty="0">
                <a:solidFill>
                  <a:srgbClr val="FF0000"/>
                </a:solidFill>
              </a:rPr>
              <a:t>proxy </a:t>
            </a:r>
            <a:r>
              <a:rPr lang="en-US" sz="2000" dirty="0" smtClean="0">
                <a:solidFill>
                  <a:srgbClr val="0070C0"/>
                </a:solidFill>
              </a:rPr>
              <a:t>types</a:t>
            </a:r>
            <a:r>
              <a:rPr lang="en-US" sz="2000" dirty="0" smtClean="0"/>
              <a:t>.</a:t>
            </a:r>
          </a:p>
          <a:p>
            <a:pPr marL="461963">
              <a:buFont typeface="Wingdings" panose="05000000000000000000" pitchFamily="2" charset="2"/>
              <a:buChar char="§"/>
            </a:pPr>
            <a:r>
              <a:rPr lang="en-US" sz="2000" dirty="0" smtClean="0"/>
              <a:t>Here </a:t>
            </a:r>
            <a:r>
              <a:rPr lang="en-US" sz="2000" dirty="0"/>
              <a:t>is an </a:t>
            </a:r>
            <a:r>
              <a:rPr lang="en-US" sz="2000" dirty="0" smtClean="0"/>
              <a:t>example:</a:t>
            </a:r>
          </a:p>
          <a:p>
            <a:pPr marL="233363" indent="0">
              <a:buNone/>
            </a:pPr>
            <a:endParaRPr lang="en-US" sz="2000" dirty="0" smtClean="0"/>
          </a:p>
          <a:p>
            <a:pPr marL="233363" indent="0">
              <a:buNone/>
            </a:pPr>
            <a:endParaRPr lang="en-US" sz="2000" dirty="0"/>
          </a:p>
          <a:p>
            <a:pPr marL="233363" indent="0">
              <a:buNone/>
            </a:pPr>
            <a:endParaRPr lang="en-US" sz="2000" dirty="0" smtClean="0"/>
          </a:p>
          <a:p>
            <a:pPr marL="461963">
              <a:buFont typeface="Wingdings" panose="05000000000000000000" pitchFamily="2" charset="2"/>
              <a:buChar char="§"/>
            </a:pPr>
            <a:r>
              <a:rPr lang="en-US" sz="2000" dirty="0" smtClean="0"/>
              <a:t>We </a:t>
            </a:r>
            <a:r>
              <a:rPr lang="en-US" sz="2000" dirty="0"/>
              <a:t>will explore more about POCO classes and lazy loading later in this book</a:t>
            </a:r>
            <a:r>
              <a:rPr lang="en-US" sz="2000" dirty="0" smtClean="0"/>
              <a:t>.</a:t>
            </a:r>
            <a:endParaRPr lang="en-US" sz="2000" dirty="0"/>
          </a:p>
        </p:txBody>
      </p:sp>
      <p:sp>
        <p:nvSpPr>
          <p:cNvPr id="5" name="Date Placeholder 4"/>
          <p:cNvSpPr>
            <a:spLocks noGrp="1"/>
          </p:cNvSpPr>
          <p:nvPr>
            <p:ph type="dt" sz="half" idx="2"/>
          </p:nvPr>
        </p:nvSpPr>
        <p:spPr/>
        <p:txBody>
          <a:bodyPr/>
          <a:lstStyle/>
          <a:p>
            <a:fld id="{27520610-769A-4464-8650-C091565508F0}" type="datetime1">
              <a:rPr lang="en-US" smtClean="0"/>
              <a:t>5/7/2018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60</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4259" y="2850616"/>
            <a:ext cx="7280464" cy="798557"/>
          </a:xfrm>
          <a:prstGeom prst="rect">
            <a:avLst/>
          </a:prstGeom>
          <a:ln>
            <a:solidFill>
              <a:schemeClr val="accent1"/>
            </a:solidFill>
          </a:ln>
        </p:spPr>
      </p:pic>
    </p:spTree>
    <p:extLst>
      <p:ext uri="{BB962C8B-B14F-4D97-AF65-F5344CB8AC3E}">
        <p14:creationId xmlns:p14="http://schemas.microsoft.com/office/powerpoint/2010/main" val="37487658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Better n-tier support with self-tracking </a:t>
            </a:r>
            <a:r>
              <a:rPr lang="en-US" dirty="0" smtClean="0"/>
              <a:t>entities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Entity Framework 6 provides </a:t>
            </a:r>
            <a:r>
              <a:rPr lang="en-US" sz="2000" dirty="0" smtClean="0"/>
              <a:t>better</a:t>
            </a:r>
          </a:p>
          <a:p>
            <a:pPr marL="687388">
              <a:buFont typeface="Wingdings" panose="05000000000000000000" pitchFamily="2" charset="2"/>
              <a:buChar char="ü"/>
            </a:pPr>
            <a:r>
              <a:rPr lang="en-US" sz="2000" dirty="0" smtClean="0"/>
              <a:t>n-tier support</a:t>
            </a:r>
          </a:p>
          <a:p>
            <a:pPr marL="687388">
              <a:buFont typeface="Wingdings" panose="05000000000000000000" pitchFamily="2" charset="2"/>
              <a:buChar char="ü"/>
            </a:pPr>
            <a:r>
              <a:rPr lang="en-US" sz="2000" dirty="0" smtClean="0"/>
              <a:t>support </a:t>
            </a:r>
            <a:r>
              <a:rPr lang="en-US" sz="2000" dirty="0"/>
              <a:t>for </a:t>
            </a:r>
            <a:r>
              <a:rPr lang="en-US" sz="2000" dirty="0">
                <a:solidFill>
                  <a:srgbClr val="FF0000"/>
                </a:solidFill>
              </a:rPr>
              <a:t>self-tracking</a:t>
            </a:r>
            <a:r>
              <a:rPr lang="en-US" sz="2000" dirty="0">
                <a:solidFill>
                  <a:srgbClr val="0070C0"/>
                </a:solidFill>
              </a:rPr>
              <a:t> </a:t>
            </a:r>
            <a:r>
              <a:rPr lang="en-US" sz="2000" dirty="0" smtClean="0">
                <a:solidFill>
                  <a:srgbClr val="0070C0"/>
                </a:solidFill>
              </a:rPr>
              <a:t>entities</a:t>
            </a:r>
          </a:p>
          <a:p>
            <a:pPr marL="461963">
              <a:buFont typeface="Wingdings" panose="05000000000000000000" pitchFamily="2" charset="2"/>
              <a:buChar char="§"/>
            </a:pPr>
            <a:r>
              <a:rPr lang="en-US" sz="2000" dirty="0" smtClean="0"/>
              <a:t>Self-tracking </a:t>
            </a:r>
            <a:r>
              <a:rPr lang="en-US" sz="2000" dirty="0"/>
              <a:t>entities are those that enable each entity to track any changes to themselves so that you can pass it across process boundaries and persist the entire </a:t>
            </a:r>
            <a:r>
              <a:rPr lang="en-US" sz="2000" dirty="0">
                <a:solidFill>
                  <a:srgbClr val="FF0000"/>
                </a:solidFill>
              </a:rPr>
              <a:t>object </a:t>
            </a:r>
            <a:r>
              <a:rPr lang="en-US" sz="2000" dirty="0" smtClean="0">
                <a:solidFill>
                  <a:srgbClr val="FF0000"/>
                </a:solidFill>
              </a:rPr>
              <a:t>graph</a:t>
            </a:r>
            <a:r>
              <a:rPr lang="en-US" sz="2000" dirty="0" smtClean="0"/>
              <a:t>.</a:t>
            </a:r>
          </a:p>
          <a:p>
            <a:pPr marL="461963">
              <a:buFont typeface="Wingdings" panose="05000000000000000000" pitchFamily="2" charset="2"/>
              <a:buChar char="§"/>
            </a:pPr>
            <a:r>
              <a:rPr lang="en-US" sz="2000" dirty="0" smtClean="0"/>
              <a:t>Entity </a:t>
            </a:r>
            <a:r>
              <a:rPr lang="en-US" sz="2000" dirty="0"/>
              <a:t>Framework 6 includes </a:t>
            </a:r>
            <a:r>
              <a:rPr lang="en-US" sz="2000" dirty="0">
                <a:solidFill>
                  <a:srgbClr val="FF0000"/>
                </a:solidFill>
              </a:rPr>
              <a:t>T4 templates</a:t>
            </a:r>
            <a:r>
              <a:rPr lang="en-US" sz="2000" dirty="0"/>
              <a:t> to generate entities that have the ability to track their own changes on the client side</a:t>
            </a:r>
            <a:r>
              <a:rPr lang="en-US" sz="2000" dirty="0" smtClean="0"/>
              <a:t>.</a:t>
            </a:r>
            <a:endParaRPr lang="en-US" sz="2000" dirty="0"/>
          </a:p>
        </p:txBody>
      </p:sp>
      <p:sp>
        <p:nvSpPr>
          <p:cNvPr id="3" name="Date Placeholder 2"/>
          <p:cNvSpPr>
            <a:spLocks noGrp="1"/>
          </p:cNvSpPr>
          <p:nvPr>
            <p:ph type="dt" sz="half" idx="2"/>
          </p:nvPr>
        </p:nvSpPr>
        <p:spPr/>
        <p:txBody>
          <a:bodyPr/>
          <a:lstStyle/>
          <a:p>
            <a:fld id="{2B99A5C6-BA3D-4AD2-BBB1-8340843A5962}"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61</a:t>
            </a:fld>
            <a:endParaRPr lang="en-US"/>
          </a:p>
        </p:txBody>
      </p:sp>
    </p:spTree>
    <p:extLst>
      <p:ext uri="{BB962C8B-B14F-4D97-AF65-F5344CB8AC3E}">
        <p14:creationId xmlns:p14="http://schemas.microsoft.com/office/powerpoint/2010/main" val="33749568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Autofit/>
          </a:bodyPr>
          <a:lstStyle/>
          <a:p>
            <a:r>
              <a:rPr lang="en-US" sz="3200" dirty="0"/>
              <a:t>Support for code-first, model-first, and database-first </a:t>
            </a:r>
            <a:r>
              <a:rPr lang="en-US" sz="3200" dirty="0" smtClean="0"/>
              <a:t>approaches</a:t>
            </a:r>
            <a:endParaRPr lang="en-US" sz="3200" dirty="0"/>
          </a:p>
        </p:txBody>
      </p:sp>
      <p:sp>
        <p:nvSpPr>
          <p:cNvPr id="4" name="Content Placeholder 3"/>
          <p:cNvSpPr>
            <a:spLocks noGrp="1"/>
          </p:cNvSpPr>
          <p:nvPr>
            <p:ph idx="1"/>
          </p:nvPr>
        </p:nvSpPr>
        <p:spPr/>
        <p:txBody>
          <a:bodyPr>
            <a:normAutofit lnSpcReduction="10000"/>
          </a:bodyPr>
          <a:lstStyle/>
          <a:p>
            <a:pPr>
              <a:buFont typeface="Wingdings" panose="05000000000000000000" pitchFamily="2" charset="2"/>
              <a:buChar char="v"/>
            </a:pPr>
            <a:r>
              <a:rPr lang="en-US" sz="2000" dirty="0"/>
              <a:t>Entity Framework 6 now enables you to generate your Data Model from the conceptual </a:t>
            </a:r>
            <a:r>
              <a:rPr lang="en-US" sz="2000" dirty="0" smtClean="0"/>
              <a:t>model.</a:t>
            </a:r>
          </a:p>
          <a:p>
            <a:pPr marL="461963">
              <a:buFont typeface="Wingdings" panose="05000000000000000000" pitchFamily="2" charset="2"/>
              <a:buChar char="§"/>
            </a:pPr>
            <a:r>
              <a:rPr lang="en-US" sz="2000" dirty="0" smtClean="0"/>
              <a:t>You </a:t>
            </a:r>
            <a:r>
              <a:rPr lang="en-US" sz="2000" dirty="0"/>
              <a:t>can now create your entities and then use Visual Studio 2013 to generate the database based on a predefined conceptual </a:t>
            </a:r>
            <a:r>
              <a:rPr lang="en-US" sz="2000" dirty="0" smtClean="0"/>
              <a:t>model.</a:t>
            </a:r>
          </a:p>
          <a:p>
            <a:pPr marL="461963">
              <a:buFont typeface="Wingdings" panose="05000000000000000000" pitchFamily="2" charset="2"/>
              <a:buChar char="§"/>
            </a:pPr>
            <a:r>
              <a:rPr lang="en-US" sz="2000" dirty="0" smtClean="0"/>
              <a:t>In </a:t>
            </a:r>
            <a:r>
              <a:rPr lang="en-US" sz="2000" dirty="0"/>
              <a:t>the code-first approach, the domain model is first defined using POCO classes and then the database is created from these </a:t>
            </a:r>
            <a:r>
              <a:rPr lang="en-US" sz="2000" dirty="0" smtClean="0"/>
              <a:t>classes.</a:t>
            </a:r>
          </a:p>
          <a:p>
            <a:pPr marL="461963">
              <a:buFont typeface="Wingdings" panose="05000000000000000000" pitchFamily="2" charset="2"/>
              <a:buChar char="§"/>
            </a:pPr>
            <a:r>
              <a:rPr lang="en-US" sz="2000" dirty="0" smtClean="0"/>
              <a:t>This </a:t>
            </a:r>
            <a:r>
              <a:rPr lang="en-US" sz="2000" dirty="0"/>
              <a:t>approach is popular and provides much more control over your code—you just need to define the database mappings and leave the creation of the database entirely to Entity </a:t>
            </a:r>
            <a:r>
              <a:rPr lang="en-US" sz="2000" dirty="0" smtClean="0"/>
              <a:t>Framework.</a:t>
            </a:r>
          </a:p>
          <a:p>
            <a:pPr marL="461963">
              <a:buFont typeface="Wingdings" panose="05000000000000000000" pitchFamily="2" charset="2"/>
              <a:buChar char="§"/>
            </a:pPr>
            <a:r>
              <a:rPr lang="en-US" sz="2000" dirty="0" smtClean="0"/>
              <a:t>Note </a:t>
            </a:r>
            <a:r>
              <a:rPr lang="en-US" sz="2000" dirty="0"/>
              <a:t>that as your code drives the database, manual changes to the database are not recommended in this </a:t>
            </a:r>
            <a:r>
              <a:rPr lang="en-US" sz="2000" dirty="0" smtClean="0"/>
              <a:t>approach.</a:t>
            </a:r>
          </a:p>
          <a:p>
            <a:pPr marL="461963">
              <a:buFont typeface="Wingdings" panose="05000000000000000000" pitchFamily="2" charset="2"/>
              <a:buChar char="§"/>
            </a:pPr>
            <a:r>
              <a:rPr lang="en-US" sz="2000" dirty="0" smtClean="0"/>
              <a:t>The </a:t>
            </a:r>
            <a:r>
              <a:rPr lang="en-US" sz="2000" dirty="0" smtClean="0">
                <a:solidFill>
                  <a:srgbClr val="FF0000"/>
                </a:solidFill>
              </a:rPr>
              <a:t>Figure 1-11</a:t>
            </a:r>
            <a:r>
              <a:rPr lang="en-US" sz="2000" dirty="0" smtClean="0"/>
              <a:t> illustrates </a:t>
            </a:r>
            <a:r>
              <a:rPr lang="en-US" sz="2000" dirty="0"/>
              <a:t>the three approaches and why and when each should be </a:t>
            </a:r>
            <a:r>
              <a:rPr lang="en-US" sz="2000" dirty="0" smtClean="0"/>
              <a:t>used.</a:t>
            </a:r>
          </a:p>
          <a:p>
            <a:pPr marL="461963">
              <a:buFont typeface="Wingdings" panose="05000000000000000000" pitchFamily="2" charset="2"/>
              <a:buChar char="§"/>
            </a:pPr>
            <a:r>
              <a:rPr lang="en-US" sz="2000" dirty="0"/>
              <a:t>In the model-first approach, you create your entities, relationships, and the inheritance hierarchies directly on the design surface of the EDM Designer in Visual Studio and then generate the database from the model </a:t>
            </a:r>
            <a:r>
              <a:rPr lang="en-US" sz="2000" dirty="0" smtClean="0"/>
              <a:t>designed.</a:t>
            </a:r>
          </a:p>
          <a:p>
            <a:pPr marL="687388" indent="-225425">
              <a:buFont typeface="Wingdings" panose="05000000000000000000" pitchFamily="2" charset="2"/>
              <a:buChar char="ü"/>
            </a:pPr>
            <a:r>
              <a:rPr lang="en-US" sz="2000" dirty="0" smtClean="0"/>
              <a:t>If </a:t>
            </a:r>
            <a:r>
              <a:rPr lang="en-US" sz="2000" dirty="0"/>
              <a:t>you need </a:t>
            </a:r>
            <a:r>
              <a:rPr lang="en-US" sz="2000" dirty="0">
                <a:solidFill>
                  <a:srgbClr val="FF0000"/>
                </a:solidFill>
              </a:rPr>
              <a:t>additional features</a:t>
            </a:r>
            <a:r>
              <a:rPr lang="en-US" sz="2000" dirty="0"/>
              <a:t>, you can use </a:t>
            </a:r>
            <a:r>
              <a:rPr lang="en-US" sz="2000" dirty="0">
                <a:solidFill>
                  <a:srgbClr val="FF0000"/>
                </a:solidFill>
              </a:rPr>
              <a:t>partial </a:t>
            </a:r>
            <a:r>
              <a:rPr lang="en-US" sz="2000" dirty="0" smtClean="0">
                <a:solidFill>
                  <a:srgbClr val="FF0000"/>
                </a:solidFill>
              </a:rPr>
              <a:t>classes</a:t>
            </a:r>
            <a:r>
              <a:rPr lang="en-US" sz="2000" dirty="0" smtClean="0"/>
              <a:t>.</a:t>
            </a:r>
          </a:p>
          <a:p>
            <a:pPr marL="687388" indent="-225425">
              <a:buFont typeface="Wingdings" panose="05000000000000000000" pitchFamily="2" charset="2"/>
              <a:buChar char="ü"/>
            </a:pPr>
            <a:r>
              <a:rPr lang="en-US" sz="2000" dirty="0" smtClean="0"/>
              <a:t>In </a:t>
            </a:r>
            <a:r>
              <a:rPr lang="en-US" sz="2000" dirty="0"/>
              <a:t>essence, in this approach, the </a:t>
            </a:r>
            <a:r>
              <a:rPr lang="en-US" sz="2000" dirty="0">
                <a:solidFill>
                  <a:srgbClr val="FF0000"/>
                </a:solidFill>
              </a:rPr>
              <a:t>model</a:t>
            </a:r>
            <a:r>
              <a:rPr lang="en-US" sz="2000" dirty="0"/>
              <a:t> </a:t>
            </a:r>
            <a:r>
              <a:rPr lang="en-US" sz="2000" dirty="0">
                <a:solidFill>
                  <a:srgbClr val="0070C0"/>
                </a:solidFill>
              </a:rPr>
              <a:t>drives and defines the </a:t>
            </a:r>
            <a:r>
              <a:rPr lang="en-US" sz="2000" dirty="0" smtClean="0">
                <a:solidFill>
                  <a:srgbClr val="0070C0"/>
                </a:solidFill>
              </a:rPr>
              <a:t>database</a:t>
            </a:r>
            <a:r>
              <a:rPr lang="en-US" sz="2000" dirty="0" smtClean="0"/>
              <a:t>.</a:t>
            </a:r>
          </a:p>
          <a:p>
            <a:pPr marL="687388" indent="-225425">
              <a:buFont typeface="Wingdings" panose="05000000000000000000" pitchFamily="2" charset="2"/>
              <a:buChar char="ü"/>
            </a:pPr>
            <a:r>
              <a:rPr lang="en-US" sz="2000" dirty="0" smtClean="0"/>
              <a:t>This is also known as the </a:t>
            </a:r>
            <a:r>
              <a:rPr lang="en-US" sz="2000" dirty="0" smtClean="0">
                <a:solidFill>
                  <a:srgbClr val="FF0000"/>
                </a:solidFill>
              </a:rPr>
              <a:t>model-driven approach</a:t>
            </a:r>
            <a:r>
              <a:rPr lang="en-US" sz="2000" dirty="0" smtClean="0"/>
              <a:t>.</a:t>
            </a:r>
            <a:endParaRPr lang="en-US" sz="2000" dirty="0"/>
          </a:p>
        </p:txBody>
      </p:sp>
      <p:sp>
        <p:nvSpPr>
          <p:cNvPr id="3" name="Date Placeholder 2"/>
          <p:cNvSpPr>
            <a:spLocks noGrp="1"/>
          </p:cNvSpPr>
          <p:nvPr>
            <p:ph type="dt" sz="half" idx="2"/>
          </p:nvPr>
        </p:nvSpPr>
        <p:spPr/>
        <p:txBody>
          <a:bodyPr/>
          <a:lstStyle/>
          <a:p>
            <a:fld id="{F314CCB0-F888-4176-9F16-F160F1FF77C7}"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62</a:t>
            </a:fld>
            <a:endParaRPr lang="en-US"/>
          </a:p>
        </p:txBody>
      </p:sp>
    </p:spTree>
    <p:extLst>
      <p:ext uri="{BB962C8B-B14F-4D97-AF65-F5344CB8AC3E}">
        <p14:creationId xmlns:p14="http://schemas.microsoft.com/office/powerpoint/2010/main" val="27039897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Autofit/>
          </a:bodyPr>
          <a:lstStyle/>
          <a:p>
            <a:r>
              <a:rPr lang="en-US" sz="3100" dirty="0"/>
              <a:t>Support for code-first, model-first, and database-first </a:t>
            </a:r>
            <a:r>
              <a:rPr lang="en-US" sz="3100" dirty="0" smtClean="0"/>
              <a:t>approaches  </a:t>
            </a:r>
            <a:r>
              <a:rPr lang="en-US" sz="3100" dirty="0" smtClean="0">
                <a:solidFill>
                  <a:srgbClr val="C00000"/>
                </a:solidFill>
              </a:rPr>
              <a:t>|</a:t>
            </a:r>
            <a:endParaRPr lang="en-US" sz="3100" dirty="0">
              <a:solidFill>
                <a:srgbClr val="C00000"/>
              </a:solidFill>
            </a:endParaRPr>
          </a:p>
        </p:txBody>
      </p:sp>
      <p:sp>
        <p:nvSpPr>
          <p:cNvPr id="4" name="Content Placeholder 3"/>
          <p:cNvSpPr>
            <a:spLocks noGrp="1"/>
          </p:cNvSpPr>
          <p:nvPr>
            <p:ph idx="1"/>
          </p:nvPr>
        </p:nvSpPr>
        <p:spPr/>
        <p:txBody>
          <a:bodyPr>
            <a:normAutofit/>
          </a:bodyPr>
          <a:lstStyle/>
          <a:p>
            <a:pPr marL="687388" indent="-225425">
              <a:buFont typeface="Wingdings" panose="05000000000000000000" pitchFamily="2" charset="2"/>
              <a:buChar char="ü"/>
            </a:pPr>
            <a:r>
              <a:rPr lang="en-US" sz="2000" dirty="0" smtClean="0"/>
              <a:t>This </a:t>
            </a:r>
            <a:r>
              <a:rPr lang="en-US" sz="2000" dirty="0"/>
              <a:t>approach is good for small projects, but with complex databases and large projects this is not a preferred approach as you don't have much control over the </a:t>
            </a:r>
            <a:r>
              <a:rPr lang="en-US" sz="2000" dirty="0" smtClean="0"/>
              <a:t>database.</a:t>
            </a:r>
          </a:p>
          <a:p>
            <a:pPr marL="687388" indent="-225425">
              <a:buFont typeface="Wingdings" panose="05000000000000000000" pitchFamily="2" charset="2"/>
              <a:buChar char="ü"/>
            </a:pPr>
            <a:r>
              <a:rPr lang="en-US" sz="2000" dirty="0" smtClean="0"/>
              <a:t>Also</a:t>
            </a:r>
            <a:r>
              <a:rPr lang="en-US" sz="2000" dirty="0"/>
              <a:t>, making manual changes to the database schema is also not </a:t>
            </a:r>
            <a:r>
              <a:rPr lang="en-US" sz="2000" dirty="0" smtClean="0"/>
              <a:t>recommended.</a:t>
            </a:r>
          </a:p>
          <a:p>
            <a:pPr marL="461963">
              <a:buFont typeface="Wingdings" panose="05000000000000000000" pitchFamily="2" charset="2"/>
              <a:buChar char="§"/>
            </a:pPr>
            <a:r>
              <a:rPr lang="en-US" sz="2000" dirty="0" smtClean="0"/>
              <a:t>In </a:t>
            </a:r>
            <a:r>
              <a:rPr lang="en-US" sz="2000" dirty="0"/>
              <a:t>the database-first approach, you would create your database first and then generate your model using the </a:t>
            </a:r>
            <a:r>
              <a:rPr lang="en-US" sz="2000" dirty="0">
                <a:solidFill>
                  <a:srgbClr val="FF0000"/>
                </a:solidFill>
              </a:rPr>
              <a:t>ADO.NET EDM Designer</a:t>
            </a:r>
            <a:r>
              <a:rPr lang="en-US" sz="2000" dirty="0"/>
              <a:t> from this database</a:t>
            </a:r>
            <a:r>
              <a:rPr lang="en-US" sz="2000" dirty="0" smtClean="0"/>
              <a:t>.</a:t>
            </a:r>
            <a:endParaRPr lang="en-US" sz="2000" dirty="0"/>
          </a:p>
        </p:txBody>
      </p:sp>
      <p:sp>
        <p:nvSpPr>
          <p:cNvPr id="3" name="Date Placeholder 2"/>
          <p:cNvSpPr>
            <a:spLocks noGrp="1"/>
          </p:cNvSpPr>
          <p:nvPr>
            <p:ph type="dt" sz="half" idx="2"/>
          </p:nvPr>
        </p:nvSpPr>
        <p:spPr/>
        <p:txBody>
          <a:bodyPr/>
          <a:lstStyle/>
          <a:p>
            <a:fld id="{3D6C24D3-D363-4971-989C-1496658CC51E}"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63</a:t>
            </a:fld>
            <a:endParaRPr lang="en-US"/>
          </a:p>
        </p:txBody>
      </p:sp>
    </p:spTree>
    <p:extLst>
      <p:ext uri="{BB962C8B-B14F-4D97-AF65-F5344CB8AC3E}">
        <p14:creationId xmlns:p14="http://schemas.microsoft.com/office/powerpoint/2010/main" val="417112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1-11</a:t>
            </a:r>
            <a:endParaRPr lang="en-US" dirty="0"/>
          </a:p>
        </p:txBody>
      </p:sp>
      <p:sp>
        <p:nvSpPr>
          <p:cNvPr id="4" name="Date Placeholder 3"/>
          <p:cNvSpPr>
            <a:spLocks noGrp="1"/>
          </p:cNvSpPr>
          <p:nvPr>
            <p:ph type="dt" sz="half" idx="2"/>
          </p:nvPr>
        </p:nvSpPr>
        <p:spPr/>
        <p:txBody>
          <a:bodyPr/>
          <a:lstStyle/>
          <a:p>
            <a:fld id="{CF2CDEA1-E275-4AAE-A8F6-BFF216D7133E}"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64</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5843877" cy="5043574"/>
          </a:xfrm>
          <a:prstGeom prst="rect">
            <a:avLst/>
          </a:prstGeom>
          <a:ln>
            <a:solidFill>
              <a:schemeClr val="accent1"/>
            </a:solidFill>
          </a:ln>
        </p:spPr>
      </p:pic>
    </p:spTree>
    <p:extLst>
      <p:ext uri="{BB962C8B-B14F-4D97-AF65-F5344CB8AC3E}">
        <p14:creationId xmlns:p14="http://schemas.microsoft.com/office/powerpoint/2010/main" val="263669706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Support for built-in functions and UDF </a:t>
            </a:r>
            <a:r>
              <a:rPr lang="en-US" dirty="0" smtClean="0"/>
              <a:t>support</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Entity Framework 6 provides support for you to use SQL Server functions directly in your </a:t>
            </a:r>
            <a:r>
              <a:rPr lang="en-US" sz="2000" dirty="0" smtClean="0"/>
              <a:t>queries.</a:t>
            </a:r>
          </a:p>
          <a:p>
            <a:pPr marL="461963">
              <a:buFont typeface="Wingdings" panose="05000000000000000000" pitchFamily="2" charset="2"/>
              <a:buChar char="§"/>
            </a:pPr>
            <a:r>
              <a:rPr lang="en-US" sz="2000" dirty="0" smtClean="0"/>
              <a:t>Here </a:t>
            </a:r>
            <a:r>
              <a:rPr lang="en-US" sz="2000" dirty="0"/>
              <a:t>is an example</a:t>
            </a:r>
            <a:r>
              <a:rPr lang="en-US" sz="2000" dirty="0" smtClean="0"/>
              <a:t>:</a:t>
            </a:r>
            <a:endParaRPr lang="en-US" sz="2000" dirty="0"/>
          </a:p>
        </p:txBody>
      </p:sp>
      <p:sp>
        <p:nvSpPr>
          <p:cNvPr id="5" name="Date Placeholder 4"/>
          <p:cNvSpPr>
            <a:spLocks noGrp="1"/>
          </p:cNvSpPr>
          <p:nvPr>
            <p:ph type="dt" sz="half" idx="2"/>
          </p:nvPr>
        </p:nvSpPr>
        <p:spPr/>
        <p:txBody>
          <a:bodyPr/>
          <a:lstStyle/>
          <a:p>
            <a:fld id="{568D1301-194E-4E57-A0E1-D2E3F9D2BA4F}" type="datetime1">
              <a:rPr lang="en-US" smtClean="0"/>
              <a:t>5/7/2018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65</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6562" y="2106546"/>
            <a:ext cx="6543412" cy="1831050"/>
          </a:xfrm>
          <a:prstGeom prst="rect">
            <a:avLst/>
          </a:prstGeom>
          <a:ln>
            <a:solidFill>
              <a:schemeClr val="accent1"/>
            </a:solidFill>
          </a:ln>
        </p:spPr>
      </p:pic>
    </p:spTree>
    <p:extLst>
      <p:ext uri="{BB962C8B-B14F-4D97-AF65-F5344CB8AC3E}">
        <p14:creationId xmlns:p14="http://schemas.microsoft.com/office/powerpoint/2010/main" val="38642290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Support for model-defined </a:t>
            </a:r>
            <a:r>
              <a:rPr lang="en-US" dirty="0" smtClean="0"/>
              <a:t>functions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Entity Framework 6 now provides support for </a:t>
            </a:r>
            <a:r>
              <a:rPr lang="en-US" sz="2000" dirty="0">
                <a:solidFill>
                  <a:srgbClr val="FF0000"/>
                </a:solidFill>
              </a:rPr>
              <a:t>model-defined functions</a:t>
            </a:r>
            <a:r>
              <a:rPr lang="en-US" sz="2000" dirty="0"/>
              <a:t> that can be defined in the </a:t>
            </a:r>
            <a:r>
              <a:rPr lang="en-US" sz="2000" dirty="0">
                <a:solidFill>
                  <a:srgbClr val="FF0000"/>
                </a:solidFill>
              </a:rPr>
              <a:t>CSDL</a:t>
            </a:r>
            <a:r>
              <a:rPr lang="en-US" sz="2000" dirty="0"/>
              <a:t> using </a:t>
            </a:r>
            <a:r>
              <a:rPr lang="en-US" sz="2000" dirty="0" smtClean="0"/>
              <a:t>eSQL.</a:t>
            </a:r>
          </a:p>
          <a:p>
            <a:pPr marL="461963">
              <a:buFont typeface="Wingdings" panose="05000000000000000000" pitchFamily="2" charset="2"/>
              <a:buChar char="§"/>
            </a:pPr>
            <a:r>
              <a:rPr lang="en-US" sz="2000" dirty="0" smtClean="0"/>
              <a:t>Note </a:t>
            </a:r>
            <a:r>
              <a:rPr lang="en-US" sz="2000" dirty="0"/>
              <a:t>that model-defined functions support </a:t>
            </a:r>
            <a:r>
              <a:rPr lang="en-US" sz="2000" dirty="0">
                <a:solidFill>
                  <a:srgbClr val="FF0000"/>
                </a:solidFill>
              </a:rPr>
              <a:t>LINQ to Entities</a:t>
            </a:r>
            <a:r>
              <a:rPr lang="en-US" sz="2000" dirty="0"/>
              <a:t> and can also be called </a:t>
            </a:r>
            <a:r>
              <a:rPr lang="en-US" sz="2000" dirty="0">
                <a:solidFill>
                  <a:srgbClr val="FF0000"/>
                </a:solidFill>
              </a:rPr>
              <a:t>Object </a:t>
            </a:r>
            <a:r>
              <a:rPr lang="en-US" sz="2000" dirty="0" smtClean="0">
                <a:solidFill>
                  <a:srgbClr val="FF0000"/>
                </a:solidFill>
              </a:rPr>
              <a:t>methods</a:t>
            </a:r>
            <a:r>
              <a:rPr lang="en-US" sz="2000" dirty="0" smtClean="0"/>
              <a:t>.</a:t>
            </a:r>
          </a:p>
          <a:p>
            <a:pPr marL="461963">
              <a:buFont typeface="Wingdings" panose="05000000000000000000" pitchFamily="2" charset="2"/>
              <a:buChar char="§"/>
            </a:pPr>
            <a:r>
              <a:rPr lang="en-US" sz="2000" dirty="0" smtClean="0"/>
              <a:t>Here </a:t>
            </a:r>
            <a:r>
              <a:rPr lang="en-US" sz="2000" dirty="0"/>
              <a:t>is an </a:t>
            </a:r>
            <a:r>
              <a:rPr lang="en-US" sz="2000" dirty="0" smtClean="0"/>
              <a:t>example:</a:t>
            </a:r>
          </a:p>
          <a:p>
            <a:pPr marL="233363" indent="0">
              <a:buNone/>
            </a:pPr>
            <a:endParaRPr lang="en-US" sz="2000" dirty="0"/>
          </a:p>
          <a:p>
            <a:pPr marL="233363" indent="0">
              <a:buNone/>
            </a:pPr>
            <a:endParaRPr lang="en-US" sz="2000" dirty="0" smtClean="0"/>
          </a:p>
          <a:p>
            <a:pPr marL="233363" indent="0">
              <a:buNone/>
            </a:pPr>
            <a:endParaRPr lang="en-US" sz="2000" dirty="0"/>
          </a:p>
          <a:p>
            <a:pPr marL="233363" indent="0">
              <a:buNone/>
            </a:pPr>
            <a:endParaRPr lang="en-US" sz="2000" dirty="0" smtClean="0"/>
          </a:p>
          <a:p>
            <a:pPr marL="233363" indent="0">
              <a:buNone/>
            </a:pPr>
            <a:endParaRPr lang="en-US" sz="2000" dirty="0" smtClean="0"/>
          </a:p>
          <a:p>
            <a:pPr marL="233363" indent="0">
              <a:buNone/>
            </a:pPr>
            <a:endParaRPr lang="en-US" sz="2000" dirty="0" smtClean="0"/>
          </a:p>
          <a:p>
            <a:pPr marL="461963">
              <a:buFont typeface="Wingdings" panose="05000000000000000000" pitchFamily="2" charset="2"/>
              <a:buChar char="§"/>
            </a:pPr>
            <a:r>
              <a:rPr lang="en-US" sz="2000" dirty="0" smtClean="0"/>
              <a:t>In </a:t>
            </a:r>
            <a:r>
              <a:rPr lang="en-US" sz="2000" dirty="0"/>
              <a:t>this section, we just gave you an introduction to the new features in Entity Framework 6—we will cover details of each of these features in the forthcoming chapters of this book</a:t>
            </a:r>
            <a:r>
              <a:rPr lang="en-US" sz="2000" dirty="0" smtClean="0"/>
              <a:t>.</a:t>
            </a:r>
            <a:endParaRPr lang="en-US" sz="2000" dirty="0"/>
          </a:p>
        </p:txBody>
      </p:sp>
      <p:sp>
        <p:nvSpPr>
          <p:cNvPr id="5" name="Date Placeholder 4"/>
          <p:cNvSpPr>
            <a:spLocks noGrp="1"/>
          </p:cNvSpPr>
          <p:nvPr>
            <p:ph type="dt" sz="half" idx="2"/>
          </p:nvPr>
        </p:nvSpPr>
        <p:spPr/>
        <p:txBody>
          <a:bodyPr/>
          <a:lstStyle/>
          <a:p>
            <a:fld id="{21C3ED25-52F5-4A31-A0D0-A04AD34241EA}" type="datetime1">
              <a:rPr lang="en-US" smtClean="0"/>
              <a:t>5/7/2018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66</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65402" y="2837423"/>
            <a:ext cx="8310431" cy="1715702"/>
          </a:xfrm>
          <a:prstGeom prst="rect">
            <a:avLst/>
          </a:prstGeom>
          <a:ln>
            <a:solidFill>
              <a:schemeClr val="accent1"/>
            </a:solidFill>
          </a:ln>
        </p:spPr>
      </p:pic>
    </p:spTree>
    <p:extLst>
      <p:ext uri="{BB962C8B-B14F-4D97-AF65-F5344CB8AC3E}">
        <p14:creationId xmlns:p14="http://schemas.microsoft.com/office/powerpoint/2010/main" val="42200759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Enum support</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Enum support is a much-awaited feature that enables you to have </a:t>
            </a:r>
            <a:r>
              <a:rPr lang="en-US" sz="2000" dirty="0">
                <a:solidFill>
                  <a:srgbClr val="FF0000"/>
                </a:solidFill>
              </a:rPr>
              <a:t>enum properties</a:t>
            </a:r>
            <a:r>
              <a:rPr lang="en-US" sz="2000" dirty="0"/>
              <a:t> in your </a:t>
            </a:r>
            <a:r>
              <a:rPr lang="en-US" sz="2000" dirty="0">
                <a:solidFill>
                  <a:srgbClr val="FF0000"/>
                </a:solidFill>
              </a:rPr>
              <a:t>domain </a:t>
            </a:r>
            <a:r>
              <a:rPr lang="en-US" sz="2000" dirty="0" smtClean="0">
                <a:solidFill>
                  <a:srgbClr val="FF0000"/>
                </a:solidFill>
              </a:rPr>
              <a:t>classes.</a:t>
            </a:r>
            <a:endParaRPr lang="en-US" sz="2000" dirty="0" smtClean="0"/>
          </a:p>
          <a:p>
            <a:pPr marL="461963">
              <a:buFont typeface="Wingdings" panose="05000000000000000000" pitchFamily="2" charset="2"/>
              <a:buChar char="§"/>
            </a:pPr>
            <a:r>
              <a:rPr lang="en-US" sz="2000" dirty="0" smtClean="0"/>
              <a:t>In </a:t>
            </a:r>
            <a:r>
              <a:rPr lang="en-US" sz="2000" dirty="0"/>
              <a:t>Entity Framework 6, you have enum support both in the EF Designer as well as using a code-first approach. </a:t>
            </a:r>
            <a:endParaRPr lang="en-US" sz="2000" dirty="0" smtClean="0"/>
          </a:p>
          <a:p>
            <a:pPr marL="461963">
              <a:buFont typeface="Wingdings" panose="05000000000000000000" pitchFamily="2" charset="2"/>
              <a:buChar char="§"/>
            </a:pPr>
            <a:r>
              <a:rPr lang="en-US" sz="2000" dirty="0" smtClean="0"/>
              <a:t>To </a:t>
            </a:r>
            <a:r>
              <a:rPr lang="en-US" sz="2000" dirty="0"/>
              <a:t>create an enum in Entity Framework 6, all you need is to create a </a:t>
            </a:r>
            <a:r>
              <a:rPr lang="en-US" sz="2000" dirty="0">
                <a:solidFill>
                  <a:srgbClr val="FF0000"/>
                </a:solidFill>
              </a:rPr>
              <a:t>scalar property</a:t>
            </a:r>
            <a:r>
              <a:rPr lang="en-US" sz="2000" dirty="0"/>
              <a:t> of type </a:t>
            </a:r>
            <a:r>
              <a:rPr lang="en-US" sz="2000" dirty="0">
                <a:solidFill>
                  <a:srgbClr val="FF0000"/>
                </a:solidFill>
              </a:rPr>
              <a:t>Int32</a:t>
            </a:r>
            <a:r>
              <a:rPr lang="en-US" sz="2000" dirty="0"/>
              <a:t> in the </a:t>
            </a:r>
            <a:r>
              <a:rPr lang="en-US" sz="2000" dirty="0" smtClean="0"/>
              <a:t>EDM</a:t>
            </a:r>
          </a:p>
          <a:p>
            <a:pPr marL="687388" indent="-225425">
              <a:buFont typeface="Wingdings" panose="05000000000000000000" pitchFamily="2" charset="2"/>
              <a:buChar char="ü"/>
            </a:pPr>
            <a:r>
              <a:rPr lang="en-US" sz="2000" dirty="0" smtClean="0"/>
              <a:t>select it</a:t>
            </a:r>
          </a:p>
          <a:p>
            <a:pPr marL="687388" indent="-225425">
              <a:buFont typeface="Wingdings" panose="05000000000000000000" pitchFamily="2" charset="2"/>
              <a:buChar char="ü"/>
            </a:pPr>
            <a:r>
              <a:rPr lang="en-US" sz="2000" dirty="0" smtClean="0"/>
              <a:t>right-click </a:t>
            </a:r>
            <a:r>
              <a:rPr lang="en-US" sz="2000" dirty="0"/>
              <a:t>on </a:t>
            </a:r>
            <a:r>
              <a:rPr lang="en-US" sz="2000" dirty="0" smtClean="0"/>
              <a:t>it and</a:t>
            </a:r>
          </a:p>
          <a:p>
            <a:pPr marL="687388" indent="-225425">
              <a:buFont typeface="Wingdings" panose="05000000000000000000" pitchFamily="2" charset="2"/>
              <a:buChar char="ü"/>
            </a:pPr>
            <a:r>
              <a:rPr lang="en-US" sz="2000" dirty="0" smtClean="0"/>
              <a:t>then </a:t>
            </a:r>
            <a:r>
              <a:rPr lang="en-US" sz="2000" dirty="0"/>
              <a:t>select Convert to </a:t>
            </a:r>
            <a:r>
              <a:rPr lang="en-US" sz="2000" dirty="0" smtClean="0"/>
              <a:t>Enum</a:t>
            </a:r>
          </a:p>
          <a:p>
            <a:pPr marL="461963">
              <a:buFont typeface="Wingdings" panose="05000000000000000000" pitchFamily="2" charset="2"/>
              <a:buChar char="§"/>
            </a:pPr>
            <a:r>
              <a:rPr lang="en-US" sz="2000" dirty="0" smtClean="0"/>
              <a:t>The </a:t>
            </a:r>
            <a:r>
              <a:rPr lang="en-US" sz="2000" dirty="0" smtClean="0">
                <a:solidFill>
                  <a:srgbClr val="FF0000"/>
                </a:solidFill>
              </a:rPr>
              <a:t>Figure 1-12</a:t>
            </a:r>
            <a:r>
              <a:rPr lang="en-US" sz="2000" dirty="0" smtClean="0"/>
              <a:t> illustrates this</a:t>
            </a:r>
            <a:r>
              <a:rPr lang="en-US" sz="2000" dirty="0"/>
              <a:t>.</a:t>
            </a:r>
            <a:endParaRPr lang="en-US" sz="2000" dirty="0" smtClean="0"/>
          </a:p>
          <a:p>
            <a:pPr marL="461963">
              <a:buFont typeface="Wingdings" panose="05000000000000000000" pitchFamily="2" charset="2"/>
              <a:buChar char="§"/>
            </a:pPr>
            <a:r>
              <a:rPr lang="en-US" sz="2000" dirty="0"/>
              <a:t>In the preceding image, IsRetired has been introduced as a scalar property of type </a:t>
            </a:r>
            <a:r>
              <a:rPr lang="en-US" sz="2000" dirty="0" smtClean="0"/>
              <a:t>Int32.</a:t>
            </a:r>
          </a:p>
          <a:p>
            <a:pPr marL="461963">
              <a:buFont typeface="Wingdings" panose="05000000000000000000" pitchFamily="2" charset="2"/>
              <a:buChar char="§"/>
            </a:pPr>
            <a:r>
              <a:rPr lang="en-US" sz="2000" dirty="0" smtClean="0"/>
              <a:t>You </a:t>
            </a:r>
            <a:r>
              <a:rPr lang="en-US" sz="2000" dirty="0"/>
              <a:t>can see that the Convert to Enum option is enabled</a:t>
            </a:r>
            <a:r>
              <a:rPr lang="en-US" sz="2000" dirty="0" smtClean="0"/>
              <a:t>.</a:t>
            </a:r>
            <a:endParaRPr lang="en-US" sz="2000" dirty="0"/>
          </a:p>
        </p:txBody>
      </p:sp>
      <p:sp>
        <p:nvSpPr>
          <p:cNvPr id="3" name="Date Placeholder 2"/>
          <p:cNvSpPr>
            <a:spLocks noGrp="1"/>
          </p:cNvSpPr>
          <p:nvPr>
            <p:ph type="dt" sz="half" idx="2"/>
          </p:nvPr>
        </p:nvSpPr>
        <p:spPr/>
        <p:txBody>
          <a:bodyPr/>
          <a:lstStyle/>
          <a:p>
            <a:fld id="{8D674857-7779-47EB-8E1F-6B09826EB7CA}"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67</a:t>
            </a:fld>
            <a:endParaRPr lang="en-US"/>
          </a:p>
        </p:txBody>
      </p:sp>
    </p:spTree>
    <p:extLst>
      <p:ext uri="{BB962C8B-B14F-4D97-AF65-F5344CB8AC3E}">
        <p14:creationId xmlns:p14="http://schemas.microsoft.com/office/powerpoint/2010/main" val="9594577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1-12</a:t>
            </a:r>
            <a:endParaRPr lang="en-US" dirty="0"/>
          </a:p>
        </p:txBody>
      </p:sp>
      <p:sp>
        <p:nvSpPr>
          <p:cNvPr id="3" name="Date Placeholder 2"/>
          <p:cNvSpPr>
            <a:spLocks noGrp="1"/>
          </p:cNvSpPr>
          <p:nvPr>
            <p:ph type="dt" sz="half" idx="2"/>
          </p:nvPr>
        </p:nvSpPr>
        <p:spPr/>
        <p:txBody>
          <a:bodyPr/>
          <a:lstStyle/>
          <a:p>
            <a:fld id="{0CE47E70-0088-486B-8C85-02B8C30AE5B7}"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68</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4630105" cy="4749261"/>
          </a:xfrm>
          <a:prstGeom prst="rect">
            <a:avLst/>
          </a:prstGeom>
          <a:ln>
            <a:solidFill>
              <a:schemeClr val="accent1"/>
            </a:solidFill>
          </a:ln>
        </p:spPr>
      </p:pic>
    </p:spTree>
    <p:extLst>
      <p:ext uri="{BB962C8B-B14F-4D97-AF65-F5344CB8AC3E}">
        <p14:creationId xmlns:p14="http://schemas.microsoft.com/office/powerpoint/2010/main" val="426333303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Spatial data types </a:t>
            </a:r>
            <a:r>
              <a:rPr lang="en-US" dirty="0" smtClean="0"/>
              <a:t>support</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Spatial data types are actually geography and geometry-related classes that allow us to work directly with such data inside the SQL </a:t>
            </a:r>
            <a:r>
              <a:rPr lang="en-US" sz="2000" dirty="0" smtClean="0"/>
              <a:t>Server.</a:t>
            </a:r>
          </a:p>
          <a:p>
            <a:pPr marL="461963">
              <a:buFont typeface="Wingdings" panose="05000000000000000000" pitchFamily="2" charset="2"/>
              <a:buChar char="§"/>
            </a:pPr>
            <a:r>
              <a:rPr lang="en-US" sz="2000" dirty="0" smtClean="0"/>
              <a:t>Spatial </a:t>
            </a:r>
            <a:r>
              <a:rPr lang="en-US" sz="2000" dirty="0"/>
              <a:t>data can be of two </a:t>
            </a:r>
            <a:r>
              <a:rPr lang="en-US" sz="2000" dirty="0" smtClean="0"/>
              <a:t>types</a:t>
            </a:r>
          </a:p>
          <a:p>
            <a:pPr marL="687388" indent="-225425">
              <a:buFont typeface="Wingdings" panose="05000000000000000000" pitchFamily="2" charset="2"/>
              <a:buChar char="ü"/>
            </a:pPr>
            <a:r>
              <a:rPr lang="en-US" sz="2000" dirty="0" smtClean="0"/>
              <a:t>the </a:t>
            </a:r>
            <a:r>
              <a:rPr lang="en-US" sz="2000" dirty="0"/>
              <a:t>geometry data type that provides support for planar </a:t>
            </a:r>
            <a:r>
              <a:rPr lang="en-US" sz="2000" dirty="0" smtClean="0"/>
              <a:t>or Euclidean </a:t>
            </a:r>
            <a:r>
              <a:rPr lang="en-US" sz="2000" dirty="0"/>
              <a:t>(flatearth) data, and </a:t>
            </a:r>
            <a:endParaRPr lang="en-US" sz="2000" dirty="0" smtClean="0"/>
          </a:p>
          <a:p>
            <a:pPr marL="687388" indent="-225425">
              <a:buFont typeface="Wingdings" panose="05000000000000000000" pitchFamily="2" charset="2"/>
              <a:buChar char="ü"/>
            </a:pPr>
            <a:r>
              <a:rPr lang="en-US" sz="2000" dirty="0" smtClean="0"/>
              <a:t>geography </a:t>
            </a:r>
            <a:r>
              <a:rPr lang="en-US" sz="2000" dirty="0"/>
              <a:t>data type that can store ellipsoidal (round-earth) data such as GPS latitude and longitude </a:t>
            </a:r>
            <a:r>
              <a:rPr lang="en-US" sz="2000" dirty="0" smtClean="0"/>
              <a:t>coordinates.</a:t>
            </a:r>
          </a:p>
          <a:p>
            <a:pPr marL="461963">
              <a:buFont typeface="Wingdings" panose="05000000000000000000" pitchFamily="2" charset="2"/>
              <a:buChar char="§"/>
            </a:pPr>
            <a:r>
              <a:rPr lang="en-US" sz="2000" dirty="0" smtClean="0"/>
              <a:t>Entity </a:t>
            </a:r>
            <a:r>
              <a:rPr lang="en-US" sz="2000" dirty="0"/>
              <a:t>Framework 6 now provides support for spatial data types using the DbGeography and DbGeometry </a:t>
            </a:r>
            <a:r>
              <a:rPr lang="en-US" sz="2000" dirty="0" smtClean="0"/>
              <a:t>types.</a:t>
            </a:r>
          </a:p>
          <a:p>
            <a:pPr marL="461963">
              <a:buFont typeface="Wingdings" panose="05000000000000000000" pitchFamily="2" charset="2"/>
              <a:buChar char="§"/>
            </a:pPr>
            <a:r>
              <a:rPr lang="en-US" sz="2000" dirty="0" smtClean="0"/>
              <a:t>You </a:t>
            </a:r>
            <a:r>
              <a:rPr lang="en-US" sz="2000" dirty="0"/>
              <a:t>can include spatial data in your models both using the EF Designer, as well as using </a:t>
            </a:r>
            <a:r>
              <a:rPr lang="en-US" sz="2000" dirty="0" smtClean="0"/>
              <a:t>code-first.</a:t>
            </a:r>
          </a:p>
          <a:p>
            <a:pPr marL="461963">
              <a:buFont typeface="Wingdings" panose="05000000000000000000" pitchFamily="2" charset="2"/>
              <a:buChar char="§"/>
            </a:pPr>
            <a:r>
              <a:rPr lang="en-US" sz="2000" dirty="0" smtClean="0"/>
              <a:t>You </a:t>
            </a:r>
            <a:r>
              <a:rPr lang="en-US" sz="2000" dirty="0"/>
              <a:t>can find out more about spatial data types from this link: http://</a:t>
            </a:r>
            <a:r>
              <a:rPr lang="en-US" sz="2000" dirty="0" smtClean="0"/>
              <a:t>technet.microsoft.com/en-us/library/bb964711.aspx.</a:t>
            </a:r>
            <a:endParaRPr lang="en-US" sz="2000" dirty="0"/>
          </a:p>
        </p:txBody>
      </p:sp>
      <p:sp>
        <p:nvSpPr>
          <p:cNvPr id="3" name="Date Placeholder 2"/>
          <p:cNvSpPr>
            <a:spLocks noGrp="1"/>
          </p:cNvSpPr>
          <p:nvPr>
            <p:ph type="dt" sz="half" idx="2"/>
          </p:nvPr>
        </p:nvSpPr>
        <p:spPr/>
        <p:txBody>
          <a:bodyPr/>
          <a:lstStyle/>
          <a:p>
            <a:fld id="{150EF97E-BDC6-4D6A-A275-2062913A2C2D}"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69</a:t>
            </a:fld>
            <a:endParaRPr lang="en-US"/>
          </a:p>
        </p:txBody>
      </p:sp>
    </p:spTree>
    <p:extLst>
      <p:ext uri="{BB962C8B-B14F-4D97-AF65-F5344CB8AC3E}">
        <p14:creationId xmlns:p14="http://schemas.microsoft.com/office/powerpoint/2010/main" val="3081689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Agenda</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In this chapter, we will cover the following points: </a:t>
            </a:r>
          </a:p>
          <a:p>
            <a:pPr marL="457200">
              <a:buFont typeface="Wingdings" panose="05000000000000000000" pitchFamily="2" charset="2"/>
              <a:buChar char="§"/>
            </a:pPr>
            <a:r>
              <a:rPr lang="en-US" sz="2000" dirty="0" smtClean="0"/>
              <a:t>An </a:t>
            </a:r>
            <a:r>
              <a:rPr lang="en-US" sz="2000" dirty="0"/>
              <a:t>overview of Entity </a:t>
            </a:r>
            <a:r>
              <a:rPr lang="en-US" sz="2000" dirty="0" smtClean="0"/>
              <a:t>Framework</a:t>
            </a:r>
          </a:p>
          <a:p>
            <a:pPr marL="457200">
              <a:buFont typeface="Wingdings" panose="05000000000000000000" pitchFamily="2" charset="2"/>
              <a:buChar char="§"/>
            </a:pPr>
            <a:r>
              <a:rPr lang="en-US" sz="2000" dirty="0" smtClean="0"/>
              <a:t>Entity </a:t>
            </a:r>
            <a:r>
              <a:rPr lang="en-US" sz="2000" dirty="0"/>
              <a:t>Framework architectural components: </a:t>
            </a:r>
          </a:p>
          <a:p>
            <a:pPr marL="685800">
              <a:buFont typeface="Wingdings" panose="05000000000000000000" pitchFamily="2" charset="2"/>
              <a:buChar char="ü"/>
            </a:pPr>
            <a:r>
              <a:rPr lang="en-US" sz="2000" dirty="0" smtClean="0"/>
              <a:t>The </a:t>
            </a:r>
            <a:r>
              <a:rPr lang="en-US" sz="2000" dirty="0"/>
              <a:t>Entity Data </a:t>
            </a:r>
            <a:r>
              <a:rPr lang="en-US" sz="2000" dirty="0" smtClean="0"/>
              <a:t>Model</a:t>
            </a:r>
          </a:p>
          <a:p>
            <a:pPr marL="685800">
              <a:buFont typeface="Wingdings" panose="05000000000000000000" pitchFamily="2" charset="2"/>
              <a:buChar char="ü"/>
            </a:pPr>
            <a:r>
              <a:rPr lang="en-US" sz="2000" dirty="0" smtClean="0"/>
              <a:t>LINQ to Entities</a:t>
            </a:r>
          </a:p>
          <a:p>
            <a:pPr marL="685800">
              <a:buFont typeface="Wingdings" panose="05000000000000000000" pitchFamily="2" charset="2"/>
              <a:buChar char="ü"/>
            </a:pPr>
            <a:r>
              <a:rPr lang="en-US" sz="2000" dirty="0" smtClean="0"/>
              <a:t>Entity Client</a:t>
            </a:r>
          </a:p>
          <a:p>
            <a:pPr marL="685800">
              <a:buFont typeface="Wingdings" panose="05000000000000000000" pitchFamily="2" charset="2"/>
              <a:buChar char="ü"/>
            </a:pPr>
            <a:r>
              <a:rPr lang="en-US" sz="2000" dirty="0" smtClean="0"/>
              <a:t>Entity SQL</a:t>
            </a:r>
          </a:p>
          <a:p>
            <a:pPr marL="685800">
              <a:buFont typeface="Wingdings" panose="05000000000000000000" pitchFamily="2" charset="2"/>
              <a:buChar char="ü"/>
            </a:pPr>
            <a:r>
              <a:rPr lang="en-US" sz="2000" dirty="0" smtClean="0"/>
              <a:t>The </a:t>
            </a:r>
            <a:r>
              <a:rPr lang="en-US" sz="2000" dirty="0"/>
              <a:t>Object Services </a:t>
            </a:r>
            <a:r>
              <a:rPr lang="en-US" sz="2000" dirty="0" smtClean="0"/>
              <a:t>Layer</a:t>
            </a:r>
          </a:p>
          <a:p>
            <a:pPr marL="457200">
              <a:buFont typeface="Wingdings" panose="05000000000000000000" pitchFamily="2" charset="2"/>
              <a:buChar char="§"/>
            </a:pPr>
            <a:r>
              <a:rPr lang="en-US" sz="2000" dirty="0" smtClean="0"/>
              <a:t>A </a:t>
            </a:r>
            <a:r>
              <a:rPr lang="en-US" sz="2000" dirty="0"/>
              <a:t>comparative analysis of EF and other </a:t>
            </a:r>
            <a:r>
              <a:rPr lang="en-US" sz="2000" dirty="0" smtClean="0"/>
              <a:t>ORMs</a:t>
            </a:r>
          </a:p>
          <a:p>
            <a:pPr marL="457200">
              <a:buFont typeface="Wingdings" panose="05000000000000000000" pitchFamily="2" charset="2"/>
              <a:buChar char="§"/>
            </a:pPr>
            <a:r>
              <a:rPr lang="en-US" sz="2000" dirty="0" smtClean="0"/>
              <a:t>New </a:t>
            </a:r>
            <a:r>
              <a:rPr lang="en-US" sz="2000" dirty="0"/>
              <a:t>features and enhancements in Entity Framework 6</a:t>
            </a:r>
            <a:r>
              <a:rPr lang="en-US" sz="2000" dirty="0" smtClean="0"/>
              <a:t>:</a:t>
            </a:r>
          </a:p>
          <a:p>
            <a:pPr marL="685800">
              <a:buFont typeface="Wingdings" panose="05000000000000000000" pitchFamily="2" charset="2"/>
              <a:buChar char="ü"/>
            </a:pPr>
            <a:r>
              <a:rPr lang="en-US" sz="2000" dirty="0"/>
              <a:t>Support for persistence </a:t>
            </a:r>
            <a:r>
              <a:rPr lang="en-US" sz="2000" dirty="0" smtClean="0"/>
              <a:t>ignorance</a:t>
            </a:r>
          </a:p>
          <a:p>
            <a:pPr marL="685800">
              <a:buFont typeface="Wingdings" panose="05000000000000000000" pitchFamily="2" charset="2"/>
              <a:buChar char="ü"/>
            </a:pPr>
            <a:r>
              <a:rPr lang="en-US" sz="2000" dirty="0" smtClean="0"/>
              <a:t>Support for T4 code generation</a:t>
            </a:r>
          </a:p>
          <a:p>
            <a:pPr marL="685800">
              <a:buFont typeface="Wingdings" panose="05000000000000000000" pitchFamily="2" charset="2"/>
              <a:buChar char="ü"/>
            </a:pPr>
            <a:r>
              <a:rPr lang="en-US" sz="2000" dirty="0" smtClean="0"/>
              <a:t>Support </a:t>
            </a:r>
            <a:r>
              <a:rPr lang="en-US" sz="2000" dirty="0"/>
              <a:t>for lazy </a:t>
            </a:r>
            <a:r>
              <a:rPr lang="en-US" sz="2000" dirty="0" smtClean="0"/>
              <a:t>loading</a:t>
            </a:r>
          </a:p>
        </p:txBody>
      </p:sp>
      <p:sp>
        <p:nvSpPr>
          <p:cNvPr id="3" name="Date Placeholder 2"/>
          <p:cNvSpPr>
            <a:spLocks noGrp="1"/>
          </p:cNvSpPr>
          <p:nvPr>
            <p:ph type="dt" sz="half" idx="2"/>
          </p:nvPr>
        </p:nvSpPr>
        <p:spPr/>
        <p:txBody>
          <a:bodyPr/>
          <a:lstStyle/>
          <a:p>
            <a:fld id="{EA0A95BF-591F-4EDB-A38B-397EFF91791A}"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pPr/>
              <a:t>7</a:t>
            </a:fld>
            <a:endParaRPr lang="en-US"/>
          </a:p>
        </p:txBody>
      </p:sp>
    </p:spTree>
    <p:extLst>
      <p:ext uri="{BB962C8B-B14F-4D97-AF65-F5344CB8AC3E}">
        <p14:creationId xmlns:p14="http://schemas.microsoft.com/office/powerpoint/2010/main" val="3400912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a:t>Other </a:t>
            </a:r>
            <a:r>
              <a:rPr lang="en-US" smtClean="0"/>
              <a:t>enhancements</a:t>
            </a:r>
            <a:endParaRPr lang="en-US" dirty="0"/>
          </a:p>
        </p:txBody>
      </p:sp>
      <p:sp>
        <p:nvSpPr>
          <p:cNvPr id="4" name="Content Placeholder 3"/>
          <p:cNvSpPr>
            <a:spLocks noGrp="1"/>
          </p:cNvSpPr>
          <p:nvPr>
            <p:ph idx="1"/>
          </p:nvPr>
        </p:nvSpPr>
        <p:spPr/>
        <p:txBody>
          <a:bodyPr vert="horz" lIns="91440" tIns="45720" rIns="91440" bIns="45720" rtlCol="0">
            <a:normAutofit/>
          </a:bodyPr>
          <a:lstStyle/>
          <a:p>
            <a:pPr>
              <a:buFont typeface="Wingdings" panose="05000000000000000000" pitchFamily="2" charset="2"/>
              <a:buChar char="v"/>
            </a:pPr>
            <a:r>
              <a:rPr lang="en-US" sz="2000" dirty="0"/>
              <a:t>In </a:t>
            </a:r>
            <a:r>
              <a:rPr lang="en-US" sz="2000" dirty="0" smtClean="0"/>
              <a:t>EF6</a:t>
            </a:r>
            <a:r>
              <a:rPr lang="en-US" sz="2000" dirty="0"/>
              <a:t>, </a:t>
            </a:r>
            <a:r>
              <a:rPr lang="en-US" sz="2000" dirty="0">
                <a:solidFill>
                  <a:srgbClr val="FF0000"/>
                </a:solidFill>
              </a:rPr>
              <a:t>DbContext</a:t>
            </a:r>
            <a:r>
              <a:rPr lang="en-US" sz="2000" dirty="0"/>
              <a:t> is the </a:t>
            </a:r>
            <a:r>
              <a:rPr lang="en-US" sz="2000" dirty="0">
                <a:solidFill>
                  <a:srgbClr val="FF0000"/>
                </a:solidFill>
              </a:rPr>
              <a:t>default</a:t>
            </a:r>
            <a:r>
              <a:rPr lang="en-US" sz="2000" dirty="0"/>
              <a:t> </a:t>
            </a:r>
            <a:r>
              <a:rPr lang="en-US" sz="2000" dirty="0">
                <a:solidFill>
                  <a:srgbClr val="0070C0"/>
                </a:solidFill>
              </a:rPr>
              <a:t>generated </a:t>
            </a:r>
            <a:r>
              <a:rPr lang="en-US" sz="2000" dirty="0" smtClean="0">
                <a:solidFill>
                  <a:srgbClr val="0070C0"/>
                </a:solidFill>
              </a:rPr>
              <a:t>context</a:t>
            </a:r>
            <a:r>
              <a:rPr lang="en-US" sz="2000" dirty="0" smtClean="0"/>
              <a:t>. It </a:t>
            </a:r>
            <a:r>
              <a:rPr lang="en-US" sz="2000" dirty="0"/>
              <a:t>is not new </a:t>
            </a:r>
            <a:r>
              <a:rPr lang="en-US" sz="2000" dirty="0" smtClean="0"/>
              <a:t>though.</a:t>
            </a:r>
          </a:p>
          <a:p>
            <a:pPr marL="461963" indent="-234950">
              <a:buFont typeface="Wingdings" panose="05000000000000000000" pitchFamily="2" charset="2"/>
              <a:buChar char="§"/>
            </a:pPr>
            <a:r>
              <a:rPr lang="en-US" sz="2000" dirty="0" smtClean="0"/>
              <a:t>It </a:t>
            </a:r>
            <a:r>
              <a:rPr lang="en-US" sz="2000" dirty="0"/>
              <a:t>is a </a:t>
            </a:r>
            <a:r>
              <a:rPr lang="en-US" sz="2000" dirty="0">
                <a:solidFill>
                  <a:srgbClr val="FF0000"/>
                </a:solidFill>
              </a:rPr>
              <a:t>wrapper</a:t>
            </a:r>
            <a:r>
              <a:rPr lang="en-US" sz="2000" dirty="0"/>
              <a:t> around </a:t>
            </a:r>
            <a:r>
              <a:rPr lang="en-US" sz="2000" dirty="0">
                <a:solidFill>
                  <a:srgbClr val="FF0000"/>
                </a:solidFill>
              </a:rPr>
              <a:t>ObjectContext</a:t>
            </a:r>
            <a:r>
              <a:rPr lang="en-US" sz="2000" dirty="0"/>
              <a:t> generated using T4 templates.</a:t>
            </a:r>
          </a:p>
          <a:p>
            <a:pPr marL="461963" indent="-234950">
              <a:buFont typeface="Wingdings" panose="05000000000000000000" pitchFamily="2" charset="2"/>
              <a:buChar char="§"/>
            </a:pPr>
            <a:r>
              <a:rPr lang="en-US" sz="2000" dirty="0">
                <a:solidFill>
                  <a:srgbClr val="FF0000"/>
                </a:solidFill>
              </a:rPr>
              <a:t>Listing 1-7</a:t>
            </a:r>
            <a:r>
              <a:rPr lang="en-US" sz="2000" dirty="0"/>
              <a:t> shows an example</a:t>
            </a:r>
            <a:r>
              <a:rPr lang="en-US" sz="2000" dirty="0" smtClean="0"/>
              <a:t>.</a:t>
            </a:r>
          </a:p>
          <a:p>
            <a:pPr marL="461963" indent="-234950">
              <a:buFont typeface="Wingdings" panose="05000000000000000000" pitchFamily="2" charset="2"/>
              <a:buChar char="§"/>
            </a:pPr>
            <a:r>
              <a:rPr lang="en-US" sz="2000" dirty="0"/>
              <a:t>The other enhancements in Entity Framework are shown as follows: </a:t>
            </a:r>
          </a:p>
          <a:p>
            <a:pPr marL="687388" indent="-225425">
              <a:buFont typeface="Wingdings" panose="05000000000000000000" pitchFamily="2" charset="2"/>
              <a:buChar char="ü"/>
            </a:pPr>
            <a:r>
              <a:rPr lang="en-US" sz="2000" dirty="0" smtClean="0">
                <a:solidFill>
                  <a:srgbClr val="0070C0"/>
                </a:solidFill>
              </a:rPr>
              <a:t>Task-based </a:t>
            </a:r>
            <a:r>
              <a:rPr lang="en-US" sz="2000" dirty="0">
                <a:solidFill>
                  <a:srgbClr val="0070C0"/>
                </a:solidFill>
              </a:rPr>
              <a:t>asynchronous operation: </a:t>
            </a:r>
            <a:r>
              <a:rPr lang="en-US" sz="2000" dirty="0"/>
              <a:t>This allows Entity Framework to take advantage of </a:t>
            </a:r>
            <a:r>
              <a:rPr lang="en-US" sz="2000" dirty="0">
                <a:solidFill>
                  <a:srgbClr val="FF0000"/>
                </a:solidFill>
              </a:rPr>
              <a:t>.NET 4.5</a:t>
            </a:r>
            <a:r>
              <a:rPr lang="en-US" sz="2000" dirty="0"/>
              <a:t> asynchronous support with asynchronous queries, updates, and so </a:t>
            </a:r>
            <a:r>
              <a:rPr lang="en-US" sz="2000" dirty="0" smtClean="0"/>
              <a:t>on.</a:t>
            </a:r>
          </a:p>
          <a:p>
            <a:pPr marL="687388" indent="0">
              <a:buNone/>
            </a:pPr>
            <a:r>
              <a:rPr lang="en-US" sz="2000" dirty="0" smtClean="0"/>
              <a:t>EF6 </a:t>
            </a:r>
            <a:r>
              <a:rPr lang="en-US" sz="2000" dirty="0"/>
              <a:t>now provides support for a simplified approach to asynchronous </a:t>
            </a:r>
            <a:r>
              <a:rPr lang="en-US" sz="2000" dirty="0" smtClean="0"/>
              <a:t>programming.</a:t>
            </a:r>
          </a:p>
          <a:p>
            <a:pPr marL="687388" indent="0">
              <a:buNone/>
            </a:pPr>
            <a:r>
              <a:rPr lang="en-US" sz="2000" dirty="0" smtClean="0"/>
              <a:t>It </a:t>
            </a:r>
            <a:r>
              <a:rPr lang="en-US" sz="2000" dirty="0"/>
              <a:t>can now be used to run async queries and also save data </a:t>
            </a:r>
            <a:r>
              <a:rPr lang="en-US" sz="2000" dirty="0" smtClean="0"/>
              <a:t>asynchronously.</a:t>
            </a:r>
          </a:p>
          <a:p>
            <a:pPr marL="687388" indent="-225425">
              <a:buFont typeface="Wingdings" panose="05000000000000000000" pitchFamily="2" charset="2"/>
              <a:buChar char="ü"/>
            </a:pPr>
            <a:r>
              <a:rPr lang="en-US" sz="2000" dirty="0" smtClean="0">
                <a:solidFill>
                  <a:srgbClr val="0070C0"/>
                </a:solidFill>
              </a:rPr>
              <a:t>Enhanced </a:t>
            </a:r>
            <a:r>
              <a:rPr lang="en-US" sz="2000" dirty="0">
                <a:solidFill>
                  <a:srgbClr val="0070C0"/>
                </a:solidFill>
              </a:rPr>
              <a:t>support for stored procedures and functions in code first: </a:t>
            </a:r>
            <a:r>
              <a:rPr lang="en-US" sz="2000" dirty="0"/>
              <a:t>This feature allows you to map stored procedures and database functions by using the code-first </a:t>
            </a:r>
            <a:r>
              <a:rPr lang="en-US" sz="2000" dirty="0" smtClean="0"/>
              <a:t>APIs.</a:t>
            </a:r>
          </a:p>
          <a:p>
            <a:pPr marL="687388" indent="-225425">
              <a:buFont typeface="Wingdings" panose="05000000000000000000" pitchFamily="2" charset="2"/>
              <a:buChar char="ü"/>
            </a:pPr>
            <a:r>
              <a:rPr lang="en-US" sz="2000" dirty="0" smtClean="0">
                <a:solidFill>
                  <a:srgbClr val="0070C0"/>
                </a:solidFill>
              </a:rPr>
              <a:t>Support </a:t>
            </a:r>
            <a:r>
              <a:rPr lang="en-US" sz="2000" dirty="0">
                <a:solidFill>
                  <a:srgbClr val="0070C0"/>
                </a:solidFill>
              </a:rPr>
              <a:t>for custom code first conventions: </a:t>
            </a:r>
            <a:r>
              <a:rPr lang="en-US" sz="2000" dirty="0"/>
              <a:t>This is a feature that allows you to write and </a:t>
            </a:r>
            <a:r>
              <a:rPr lang="en-US" sz="2000" dirty="0">
                <a:solidFill>
                  <a:srgbClr val="FF0000"/>
                </a:solidFill>
              </a:rPr>
              <a:t>register</a:t>
            </a:r>
            <a:r>
              <a:rPr lang="en-US" sz="2000" dirty="0"/>
              <a:t> </a:t>
            </a:r>
            <a:r>
              <a:rPr lang="en-US" sz="2000" dirty="0">
                <a:solidFill>
                  <a:srgbClr val="FF0000"/>
                </a:solidFill>
              </a:rPr>
              <a:t>custom code conventions</a:t>
            </a:r>
            <a:r>
              <a:rPr lang="en-US" sz="2000" dirty="0"/>
              <a:t> with code first</a:t>
            </a:r>
            <a:r>
              <a:rPr lang="en-US" sz="2000" dirty="0" smtClean="0"/>
              <a:t>.</a:t>
            </a:r>
            <a:endParaRPr lang="en-US" sz="2000" dirty="0"/>
          </a:p>
        </p:txBody>
      </p:sp>
      <p:sp>
        <p:nvSpPr>
          <p:cNvPr id="3" name="Date Placeholder 2"/>
          <p:cNvSpPr>
            <a:spLocks noGrp="1"/>
          </p:cNvSpPr>
          <p:nvPr>
            <p:ph type="dt" sz="half" idx="2"/>
          </p:nvPr>
        </p:nvSpPr>
        <p:spPr/>
        <p:txBody>
          <a:bodyPr/>
          <a:lstStyle/>
          <a:p>
            <a:fld id="{B7715977-6658-4A13-9888-C64B345A592A}"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70</a:t>
            </a:fld>
            <a:endParaRPr lang="en-US"/>
          </a:p>
        </p:txBody>
      </p:sp>
    </p:spTree>
    <p:extLst>
      <p:ext uri="{BB962C8B-B14F-4D97-AF65-F5344CB8AC3E}">
        <p14:creationId xmlns:p14="http://schemas.microsoft.com/office/powerpoint/2010/main" val="7256406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1-7</a:t>
            </a:r>
            <a:endParaRPr lang="en-US" dirty="0"/>
          </a:p>
        </p:txBody>
      </p:sp>
      <p:sp>
        <p:nvSpPr>
          <p:cNvPr id="4" name="Date Placeholder 3"/>
          <p:cNvSpPr>
            <a:spLocks noGrp="1"/>
          </p:cNvSpPr>
          <p:nvPr>
            <p:ph type="dt" sz="half" idx="2"/>
          </p:nvPr>
        </p:nvSpPr>
        <p:spPr/>
        <p:txBody>
          <a:bodyPr/>
          <a:lstStyle/>
          <a:p>
            <a:fld id="{929B1E4E-C1F1-48A9-8CE7-711F3811F4AB}"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71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 y="1268362"/>
            <a:ext cx="5887083" cy="4499472"/>
          </a:xfrm>
          <a:prstGeom prst="rect">
            <a:avLst/>
          </a:prstGeom>
          <a:ln>
            <a:solidFill>
              <a:schemeClr val="accent1"/>
            </a:solidFill>
          </a:ln>
        </p:spPr>
      </p:pic>
    </p:spTree>
    <p:extLst>
      <p:ext uri="{BB962C8B-B14F-4D97-AF65-F5344CB8AC3E}">
        <p14:creationId xmlns:p14="http://schemas.microsoft.com/office/powerpoint/2010/main" val="300305521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Performance improvements in </a:t>
            </a:r>
            <a:r>
              <a:rPr lang="en-US" dirty="0" smtClean="0">
                <a:solidFill>
                  <a:schemeClr val="bg1"/>
                </a:solidFill>
              </a:rPr>
              <a:t>EF6</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In Entity Framework 6, query performance has been improved a </a:t>
            </a:r>
            <a:r>
              <a:rPr lang="en-US" sz="2000" dirty="0" smtClean="0"/>
              <a:t>lot.</a:t>
            </a:r>
          </a:p>
          <a:p>
            <a:pPr marL="461963">
              <a:buFont typeface="Wingdings" panose="05000000000000000000" pitchFamily="2" charset="2"/>
              <a:buChar char="§"/>
            </a:pPr>
            <a:r>
              <a:rPr lang="en-US" sz="2000" dirty="0" smtClean="0"/>
              <a:t>One </a:t>
            </a:r>
            <a:r>
              <a:rPr lang="en-US" sz="2000" dirty="0"/>
              <a:t>important performance improvement is in </a:t>
            </a:r>
            <a:r>
              <a:rPr lang="en-US" sz="2000" dirty="0">
                <a:solidFill>
                  <a:srgbClr val="FF0000"/>
                </a:solidFill>
              </a:rPr>
              <a:t>precompiled </a:t>
            </a:r>
            <a:r>
              <a:rPr lang="en-US" sz="2000" dirty="0" smtClean="0">
                <a:solidFill>
                  <a:srgbClr val="FF0000"/>
                </a:solidFill>
              </a:rPr>
              <a:t>queries</a:t>
            </a:r>
            <a:r>
              <a:rPr lang="en-US" sz="2000" dirty="0" smtClean="0"/>
              <a:t>.</a:t>
            </a:r>
          </a:p>
          <a:p>
            <a:pPr marL="461963">
              <a:buFont typeface="Wingdings" panose="05000000000000000000" pitchFamily="2" charset="2"/>
              <a:buChar char="§"/>
            </a:pPr>
            <a:r>
              <a:rPr lang="en-US" sz="2000" dirty="0" smtClean="0"/>
              <a:t>A </a:t>
            </a:r>
            <a:r>
              <a:rPr lang="en-US" sz="2000" dirty="0">
                <a:solidFill>
                  <a:srgbClr val="0070C0"/>
                </a:solidFill>
              </a:rPr>
              <a:t>compiled query</a:t>
            </a:r>
            <a:r>
              <a:rPr lang="en-US" sz="2000" dirty="0"/>
              <a:t> is one that is </a:t>
            </a:r>
            <a:r>
              <a:rPr lang="en-US" sz="2000" dirty="0">
                <a:solidFill>
                  <a:srgbClr val="0070C0"/>
                </a:solidFill>
              </a:rPr>
              <a:t>stored</a:t>
            </a:r>
            <a:r>
              <a:rPr lang="en-US" sz="2000" dirty="0"/>
              <a:t> as a </a:t>
            </a:r>
            <a:r>
              <a:rPr lang="en-US" sz="2000" dirty="0">
                <a:solidFill>
                  <a:srgbClr val="FF0000"/>
                </a:solidFill>
              </a:rPr>
              <a:t>parsed tree</a:t>
            </a:r>
            <a:r>
              <a:rPr lang="en-US" sz="2000" dirty="0"/>
              <a:t> in </a:t>
            </a:r>
            <a:r>
              <a:rPr lang="en-US" sz="2000" dirty="0">
                <a:solidFill>
                  <a:srgbClr val="FF0000"/>
                </a:solidFill>
              </a:rPr>
              <a:t>memory</a:t>
            </a:r>
            <a:r>
              <a:rPr lang="en-US" sz="2000" dirty="0"/>
              <a:t> so that it needn't be regenerated with every subsequent </a:t>
            </a:r>
            <a:r>
              <a:rPr lang="en-US" sz="2000" dirty="0" smtClean="0"/>
              <a:t>call.</a:t>
            </a:r>
          </a:p>
          <a:p>
            <a:pPr marL="461963">
              <a:buFont typeface="Wingdings" panose="05000000000000000000" pitchFamily="2" charset="2"/>
              <a:buChar char="§"/>
            </a:pPr>
            <a:r>
              <a:rPr lang="en-US" sz="2000" dirty="0" smtClean="0"/>
              <a:t>You </a:t>
            </a:r>
            <a:r>
              <a:rPr lang="en-US" sz="2000" dirty="0"/>
              <a:t>can create compiled queries in two </a:t>
            </a:r>
            <a:r>
              <a:rPr lang="en-US" sz="2000" dirty="0" smtClean="0"/>
              <a:t>ways:</a:t>
            </a:r>
          </a:p>
          <a:p>
            <a:pPr marL="687388" indent="-225425">
              <a:buFont typeface="Wingdings" panose="05000000000000000000" pitchFamily="2" charset="2"/>
              <a:buChar char="ü"/>
            </a:pPr>
            <a:r>
              <a:rPr lang="en-US" sz="2000" dirty="0" smtClean="0"/>
              <a:t>creating </a:t>
            </a:r>
            <a:r>
              <a:rPr lang="en-US" sz="2000" dirty="0"/>
              <a:t>an </a:t>
            </a:r>
            <a:r>
              <a:rPr lang="en-US" sz="2000" dirty="0">
                <a:solidFill>
                  <a:srgbClr val="FF0000"/>
                </a:solidFill>
              </a:rPr>
              <a:t>ObjectQuery</a:t>
            </a:r>
            <a:r>
              <a:rPr lang="en-US" sz="2000" dirty="0"/>
              <a:t> </a:t>
            </a:r>
            <a:r>
              <a:rPr lang="en-US" sz="2000" dirty="0">
                <a:solidFill>
                  <a:srgbClr val="0070C0"/>
                </a:solidFill>
              </a:rPr>
              <a:t>class</a:t>
            </a:r>
            <a:r>
              <a:rPr lang="en-US" sz="2000" dirty="0"/>
              <a:t> with EntitySQL </a:t>
            </a:r>
            <a:r>
              <a:rPr lang="en-US" sz="2000" dirty="0" smtClean="0"/>
              <a:t>and</a:t>
            </a:r>
          </a:p>
          <a:p>
            <a:pPr marL="687388" indent="-225425">
              <a:buFont typeface="Wingdings" panose="05000000000000000000" pitchFamily="2" charset="2"/>
              <a:buChar char="ü"/>
            </a:pPr>
            <a:r>
              <a:rPr lang="en-US" sz="2000" dirty="0" smtClean="0"/>
              <a:t>also </a:t>
            </a:r>
            <a:r>
              <a:rPr lang="en-US" sz="2000" dirty="0"/>
              <a:t>using the </a:t>
            </a:r>
            <a:r>
              <a:rPr lang="en-US" sz="2000" dirty="0">
                <a:solidFill>
                  <a:srgbClr val="FF0000"/>
                </a:solidFill>
              </a:rPr>
              <a:t>CompiledQuery.Compile</a:t>
            </a:r>
            <a:r>
              <a:rPr lang="en-US" sz="2000" dirty="0"/>
              <a:t> </a:t>
            </a:r>
            <a:r>
              <a:rPr lang="en-US" sz="2000" dirty="0" smtClean="0">
                <a:solidFill>
                  <a:srgbClr val="0070C0"/>
                </a:solidFill>
              </a:rPr>
              <a:t>function</a:t>
            </a:r>
            <a:r>
              <a:rPr lang="en-US" sz="2000" dirty="0" smtClean="0"/>
              <a:t>.</a:t>
            </a:r>
          </a:p>
          <a:p>
            <a:pPr marL="461963">
              <a:buFont typeface="Wingdings" panose="05000000000000000000" pitchFamily="2" charset="2"/>
              <a:buChar char="§"/>
            </a:pPr>
            <a:r>
              <a:rPr lang="en-US" sz="2000" dirty="0" smtClean="0"/>
              <a:t>Compiling </a:t>
            </a:r>
            <a:r>
              <a:rPr lang="en-US" sz="2000" dirty="0">
                <a:solidFill>
                  <a:srgbClr val="FF0000"/>
                </a:solidFill>
              </a:rPr>
              <a:t>expression trees</a:t>
            </a:r>
            <a:r>
              <a:rPr lang="en-US" sz="2000" dirty="0"/>
              <a:t> into </a:t>
            </a:r>
            <a:r>
              <a:rPr lang="en-US" sz="2000" dirty="0">
                <a:solidFill>
                  <a:srgbClr val="FF0000"/>
                </a:solidFill>
              </a:rPr>
              <a:t>SQL</a:t>
            </a:r>
            <a:r>
              <a:rPr lang="en-US" sz="2000" dirty="0"/>
              <a:t> every time is an overhead particularly for queries that are </a:t>
            </a:r>
            <a:r>
              <a:rPr lang="en-US" sz="2000" dirty="0" smtClean="0"/>
              <a:t>complex.</a:t>
            </a:r>
          </a:p>
          <a:p>
            <a:pPr marL="687388" indent="-225425">
              <a:buFont typeface="Wingdings" panose="05000000000000000000" pitchFamily="2" charset="2"/>
              <a:buChar char="ü"/>
            </a:pPr>
            <a:r>
              <a:rPr lang="en-US" sz="2000" dirty="0" smtClean="0"/>
              <a:t>This </a:t>
            </a:r>
            <a:r>
              <a:rPr lang="en-US" sz="2000" dirty="0"/>
              <a:t>is exactly why compiled queries were </a:t>
            </a:r>
            <a:r>
              <a:rPr lang="en-US" sz="2000" dirty="0" smtClean="0"/>
              <a:t>introduced.</a:t>
            </a:r>
          </a:p>
          <a:p>
            <a:pPr marL="687388" indent="-225425">
              <a:buFont typeface="Wingdings" panose="05000000000000000000" pitchFamily="2" charset="2"/>
              <a:buChar char="ü"/>
            </a:pPr>
            <a:r>
              <a:rPr lang="en-US" sz="2000" dirty="0" smtClean="0"/>
              <a:t>The </a:t>
            </a:r>
            <a:r>
              <a:rPr lang="en-US" sz="2000" dirty="0"/>
              <a:t>earlier versions of Entity Framework contained the CompiledQuery class that you could use to precompile the query and then execute the query as and when </a:t>
            </a:r>
            <a:r>
              <a:rPr lang="en-US" sz="2000" dirty="0" smtClean="0"/>
              <a:t>needed.</a:t>
            </a:r>
          </a:p>
          <a:p>
            <a:pPr marL="461963">
              <a:buFont typeface="Wingdings" panose="05000000000000000000" pitchFamily="2" charset="2"/>
              <a:buChar char="§"/>
            </a:pPr>
            <a:r>
              <a:rPr lang="en-US" sz="2000" dirty="0" smtClean="0"/>
              <a:t>So</a:t>
            </a:r>
            <a:r>
              <a:rPr lang="en-US" sz="2000" dirty="0"/>
              <a:t>, in essence, when using precompiled queries, the SQL to be executed is figured out only once (during precompilation) and this is then reused each time the compiled query is executed</a:t>
            </a:r>
            <a:r>
              <a:rPr lang="en-US" sz="2000" dirty="0" smtClean="0"/>
              <a:t>.</a:t>
            </a:r>
            <a:endParaRPr lang="en-US" sz="2000" dirty="0"/>
          </a:p>
        </p:txBody>
      </p:sp>
      <p:sp>
        <p:nvSpPr>
          <p:cNvPr id="3" name="Date Placeholder 2"/>
          <p:cNvSpPr>
            <a:spLocks noGrp="1"/>
          </p:cNvSpPr>
          <p:nvPr>
            <p:ph type="dt" sz="half" idx="2"/>
          </p:nvPr>
        </p:nvSpPr>
        <p:spPr/>
        <p:txBody>
          <a:bodyPr/>
          <a:lstStyle/>
          <a:p>
            <a:fld id="{A090961C-F735-4649-B9E3-384E9048C7AE}"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72</a:t>
            </a:fld>
            <a:endParaRPr lang="en-US"/>
          </a:p>
        </p:txBody>
      </p:sp>
    </p:spTree>
    <p:extLst>
      <p:ext uri="{BB962C8B-B14F-4D97-AF65-F5344CB8AC3E}">
        <p14:creationId xmlns:p14="http://schemas.microsoft.com/office/powerpoint/2010/main" val="39295214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Note</a:t>
            </a:r>
            <a:endParaRPr lang="en-US" dirty="0"/>
          </a:p>
        </p:txBody>
      </p:sp>
      <p:sp>
        <p:nvSpPr>
          <p:cNvPr id="4" name="Content Placeholder 3"/>
          <p:cNvSpPr>
            <a:spLocks noGrp="1"/>
          </p:cNvSpPr>
          <p:nvPr>
            <p:ph idx="1"/>
          </p:nvPr>
        </p:nvSpPr>
        <p:spPr/>
        <p:txBody>
          <a:bodyPr vert="horz" lIns="91440" tIns="45720" rIns="91440" bIns="45720" rtlCol="0">
            <a:normAutofit/>
          </a:bodyPr>
          <a:lstStyle/>
          <a:p>
            <a:pPr>
              <a:buFont typeface="Wingdings" panose="05000000000000000000" pitchFamily="2" charset="2"/>
              <a:buChar char="v"/>
            </a:pPr>
            <a:r>
              <a:rPr lang="en-US" sz="2000" dirty="0"/>
              <a:t>Note that if you are using CompiledQuery, you should make sure that you are using the query more than once. </a:t>
            </a:r>
            <a:endParaRPr lang="en-US" sz="2000" dirty="0" smtClean="0"/>
          </a:p>
          <a:p>
            <a:pPr marL="461963">
              <a:buFont typeface="Wingdings" panose="05000000000000000000" pitchFamily="2" charset="2"/>
              <a:buChar char="§"/>
            </a:pPr>
            <a:r>
              <a:rPr lang="en-US" sz="2000" dirty="0" smtClean="0"/>
              <a:t>This </a:t>
            </a:r>
            <a:r>
              <a:rPr lang="en-US" sz="2000" dirty="0"/>
              <a:t>is because it is more costly than querying data the first time</a:t>
            </a:r>
            <a:r>
              <a:rPr lang="en-US" sz="2000" dirty="0" smtClean="0"/>
              <a:t>.</a:t>
            </a:r>
            <a:endParaRPr lang="en-US" sz="2000" dirty="0"/>
          </a:p>
        </p:txBody>
      </p:sp>
      <p:sp>
        <p:nvSpPr>
          <p:cNvPr id="3" name="Date Placeholder 2"/>
          <p:cNvSpPr>
            <a:spLocks noGrp="1"/>
          </p:cNvSpPr>
          <p:nvPr>
            <p:ph type="dt" sz="half" idx="2"/>
          </p:nvPr>
        </p:nvSpPr>
        <p:spPr/>
        <p:txBody>
          <a:bodyPr/>
          <a:lstStyle/>
          <a:p>
            <a:fld id="{D2AC4108-2BCD-49AB-A09B-AB5715B0E066}"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73</a:t>
            </a:fld>
            <a:endParaRPr lang="en-US"/>
          </a:p>
        </p:txBody>
      </p:sp>
    </p:spTree>
    <p:extLst>
      <p:ext uri="{BB962C8B-B14F-4D97-AF65-F5344CB8AC3E}">
        <p14:creationId xmlns:p14="http://schemas.microsoft.com/office/powerpoint/2010/main" val="13665478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Auto-compiled Queries</a:t>
            </a:r>
            <a:endParaRPr lang="en-US" dirty="0"/>
          </a:p>
        </p:txBody>
      </p:sp>
      <p:sp>
        <p:nvSpPr>
          <p:cNvPr id="4" name="Content Placeholder 3"/>
          <p:cNvSpPr>
            <a:spLocks noGrp="1"/>
          </p:cNvSpPr>
          <p:nvPr>
            <p:ph idx="1"/>
          </p:nvPr>
        </p:nvSpPr>
        <p:spPr/>
        <p:txBody>
          <a:bodyPr vert="horz" lIns="91440" tIns="45720" rIns="91440" bIns="45720" rtlCol="0">
            <a:normAutofit/>
          </a:bodyPr>
          <a:lstStyle/>
          <a:p>
            <a:pPr>
              <a:buFont typeface="Wingdings" panose="05000000000000000000" pitchFamily="2" charset="2"/>
              <a:buChar char="v"/>
            </a:pPr>
            <a:r>
              <a:rPr lang="en-US" sz="2000" dirty="0"/>
              <a:t>Now, what were the </a:t>
            </a:r>
            <a:r>
              <a:rPr lang="en-US" sz="2000" dirty="0" smtClean="0"/>
              <a:t>downsides?</a:t>
            </a:r>
          </a:p>
          <a:p>
            <a:pPr marL="461963">
              <a:buFont typeface="Wingdings" panose="05000000000000000000" pitchFamily="2" charset="2"/>
              <a:buChar char="§"/>
            </a:pPr>
            <a:r>
              <a:rPr lang="en-US" sz="2000" dirty="0" smtClean="0"/>
              <a:t>You </a:t>
            </a:r>
            <a:r>
              <a:rPr lang="en-US" sz="2000" dirty="0">
                <a:solidFill>
                  <a:srgbClr val="FF0000"/>
                </a:solidFill>
              </a:rPr>
              <a:t>cannot</a:t>
            </a:r>
            <a:r>
              <a:rPr lang="en-US" sz="2000" dirty="0"/>
              <a:t> use CompiledQuery using the </a:t>
            </a:r>
            <a:r>
              <a:rPr lang="en-US" sz="2000" dirty="0">
                <a:solidFill>
                  <a:srgbClr val="FF0000"/>
                </a:solidFill>
              </a:rPr>
              <a:t>DbContext API</a:t>
            </a:r>
            <a:r>
              <a:rPr lang="en-US" sz="2000" dirty="0"/>
              <a:t> as it only works with </a:t>
            </a:r>
            <a:r>
              <a:rPr lang="en-US" sz="2000" dirty="0" smtClean="0">
                <a:solidFill>
                  <a:srgbClr val="FF0000"/>
                </a:solidFill>
              </a:rPr>
              <a:t>ObjectContext</a:t>
            </a:r>
            <a:r>
              <a:rPr lang="en-US" sz="2000" dirty="0" smtClean="0"/>
              <a:t>.</a:t>
            </a:r>
          </a:p>
          <a:p>
            <a:pPr marL="461963">
              <a:buFont typeface="Wingdings" panose="05000000000000000000" pitchFamily="2" charset="2"/>
              <a:buChar char="§"/>
            </a:pPr>
            <a:r>
              <a:rPr lang="en-US" sz="2000" dirty="0" smtClean="0"/>
              <a:t>Note </a:t>
            </a:r>
            <a:r>
              <a:rPr lang="en-US" sz="2000" dirty="0"/>
              <a:t>that the support for compiled query was revoked from the DbContext API due to some technical </a:t>
            </a:r>
            <a:r>
              <a:rPr lang="en-US" sz="2000" dirty="0" smtClean="0"/>
              <a:t>limitations.</a:t>
            </a:r>
          </a:p>
          <a:p>
            <a:pPr marL="461963">
              <a:buFont typeface="Wingdings" panose="05000000000000000000" pitchFamily="2" charset="2"/>
              <a:buChar char="§"/>
            </a:pPr>
            <a:r>
              <a:rPr lang="en-US" sz="2000" dirty="0" smtClean="0"/>
              <a:t>If </a:t>
            </a:r>
            <a:r>
              <a:rPr lang="en-US" sz="2000" dirty="0"/>
              <a:t>you use a code-first strategy, you will most likely be opting for the DbContext </a:t>
            </a:r>
            <a:r>
              <a:rPr lang="en-US" sz="2000" dirty="0" smtClean="0"/>
              <a:t>API.</a:t>
            </a:r>
          </a:p>
          <a:p>
            <a:pPr marL="461963">
              <a:buFont typeface="Wingdings" panose="05000000000000000000" pitchFamily="2" charset="2"/>
              <a:buChar char="§"/>
            </a:pPr>
            <a:r>
              <a:rPr lang="en-US" sz="2000" dirty="0" smtClean="0"/>
              <a:t>Thankfully</a:t>
            </a:r>
            <a:r>
              <a:rPr lang="en-US" sz="2000" dirty="0"/>
              <a:t>, Entity Framework 6 solved this problem, so you no longer need to make this </a:t>
            </a:r>
            <a:r>
              <a:rPr lang="en-US" sz="2000" dirty="0" smtClean="0"/>
              <a:t>choice.</a:t>
            </a:r>
          </a:p>
          <a:p>
            <a:pPr marL="461963">
              <a:buFont typeface="Wingdings" panose="05000000000000000000" pitchFamily="2" charset="2"/>
              <a:buChar char="§"/>
            </a:pPr>
            <a:r>
              <a:rPr lang="en-US" sz="2000" dirty="0" smtClean="0"/>
              <a:t>With </a:t>
            </a:r>
            <a:r>
              <a:rPr lang="en-US" sz="2000" dirty="0"/>
              <a:t>Entity Framework 6, you have a feature called </a:t>
            </a:r>
            <a:r>
              <a:rPr lang="en-US" sz="2000" dirty="0">
                <a:solidFill>
                  <a:srgbClr val="FF0000"/>
                </a:solidFill>
              </a:rPr>
              <a:t>auto-compiled queries</a:t>
            </a:r>
            <a:r>
              <a:rPr lang="en-US" sz="2000" dirty="0"/>
              <a:t>—this works very different from the way CompiledQuery </a:t>
            </a:r>
            <a:r>
              <a:rPr lang="en-US" sz="2000" dirty="0" smtClean="0"/>
              <a:t>works.</a:t>
            </a:r>
          </a:p>
          <a:p>
            <a:pPr marL="461963">
              <a:buFont typeface="Wingdings" panose="05000000000000000000" pitchFamily="2" charset="2"/>
              <a:buChar char="§"/>
            </a:pPr>
            <a:r>
              <a:rPr lang="en-US" sz="2000" dirty="0" smtClean="0"/>
              <a:t>You </a:t>
            </a:r>
            <a:r>
              <a:rPr lang="en-US" sz="2000" dirty="0"/>
              <a:t>no longer need to write code to compile each query and then invoke as </a:t>
            </a:r>
            <a:r>
              <a:rPr lang="en-US" sz="2000" dirty="0" smtClean="0"/>
              <a:t>needed.</a:t>
            </a:r>
          </a:p>
          <a:p>
            <a:pPr marL="461963">
              <a:buFont typeface="Wingdings" panose="05000000000000000000" pitchFamily="2" charset="2"/>
              <a:buChar char="§"/>
            </a:pPr>
            <a:r>
              <a:rPr lang="en-US" sz="2000" dirty="0" smtClean="0"/>
              <a:t>How </a:t>
            </a:r>
            <a:r>
              <a:rPr lang="en-US" sz="2000" dirty="0"/>
              <a:t>does it work then? Entity Framework stores the generated SQL in the </a:t>
            </a:r>
            <a:r>
              <a:rPr lang="en-US" sz="2000" dirty="0">
                <a:solidFill>
                  <a:srgbClr val="FF0000"/>
                </a:solidFill>
              </a:rPr>
              <a:t>cache</a:t>
            </a:r>
            <a:r>
              <a:rPr lang="en-US" sz="2000" dirty="0"/>
              <a:t> using a background thread and then as and when needed (based on the calls made), it searches the compiled queries in the </a:t>
            </a:r>
            <a:r>
              <a:rPr lang="en-US" sz="2000" dirty="0" smtClean="0"/>
              <a:t>cache.</a:t>
            </a:r>
          </a:p>
          <a:p>
            <a:pPr marL="461963">
              <a:buFont typeface="Wingdings" panose="05000000000000000000" pitchFamily="2" charset="2"/>
              <a:buChar char="§"/>
            </a:pPr>
            <a:r>
              <a:rPr lang="en-US" sz="2000" dirty="0" smtClean="0"/>
              <a:t>This </a:t>
            </a:r>
            <a:r>
              <a:rPr lang="en-US" sz="2000" dirty="0"/>
              <a:t>is illustrated in the </a:t>
            </a:r>
            <a:r>
              <a:rPr lang="en-US" sz="2000" dirty="0" smtClean="0">
                <a:solidFill>
                  <a:srgbClr val="FF0000"/>
                </a:solidFill>
              </a:rPr>
              <a:t>Listing 1-8</a:t>
            </a:r>
            <a:r>
              <a:rPr lang="en-US" sz="2000" dirty="0" smtClean="0"/>
              <a:t>.</a:t>
            </a:r>
          </a:p>
          <a:p>
            <a:pPr marL="461963">
              <a:buFont typeface="Wingdings" panose="05000000000000000000" pitchFamily="2" charset="2"/>
              <a:buChar char="§"/>
            </a:pPr>
            <a:r>
              <a:rPr lang="en-US" sz="2000" dirty="0"/>
              <a:t>You can also </a:t>
            </a:r>
            <a:r>
              <a:rPr lang="en-US" sz="2000" dirty="0">
                <a:solidFill>
                  <a:srgbClr val="0070C0"/>
                </a:solidFill>
              </a:rPr>
              <a:t>turn off</a:t>
            </a:r>
            <a:r>
              <a:rPr lang="en-US" sz="2000" dirty="0"/>
              <a:t> </a:t>
            </a:r>
            <a:r>
              <a:rPr lang="en-US" sz="2000" dirty="0">
                <a:solidFill>
                  <a:srgbClr val="FF0000"/>
                </a:solidFill>
              </a:rPr>
              <a:t>query caching</a:t>
            </a:r>
            <a:r>
              <a:rPr lang="en-US" sz="2000" dirty="0"/>
              <a:t> if you need </a:t>
            </a:r>
            <a:r>
              <a:rPr lang="en-US" sz="2000" dirty="0" smtClean="0"/>
              <a:t>to.</a:t>
            </a:r>
          </a:p>
        </p:txBody>
      </p:sp>
      <p:sp>
        <p:nvSpPr>
          <p:cNvPr id="3" name="Date Placeholder 2"/>
          <p:cNvSpPr>
            <a:spLocks noGrp="1"/>
          </p:cNvSpPr>
          <p:nvPr>
            <p:ph type="dt" sz="half" idx="2"/>
          </p:nvPr>
        </p:nvSpPr>
        <p:spPr/>
        <p:txBody>
          <a:bodyPr/>
          <a:lstStyle/>
          <a:p>
            <a:fld id="{FB7E49F7-DB16-4254-AD44-7BE1777DAB7A}"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74</a:t>
            </a:fld>
            <a:endParaRPr lang="en-US"/>
          </a:p>
        </p:txBody>
      </p:sp>
    </p:spTree>
    <p:extLst>
      <p:ext uri="{BB962C8B-B14F-4D97-AF65-F5344CB8AC3E}">
        <p14:creationId xmlns:p14="http://schemas.microsoft.com/office/powerpoint/2010/main" val="951995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Auto-compiled </a:t>
            </a:r>
            <a:r>
              <a:rPr lang="en-US" dirty="0" smtClean="0"/>
              <a:t>Queries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vert="horz" lIns="91440" tIns="45720" rIns="91440" bIns="45720" rtlCol="0">
            <a:normAutofit/>
          </a:bodyPr>
          <a:lstStyle/>
          <a:p>
            <a:pPr marL="461963">
              <a:buFont typeface="Wingdings" panose="05000000000000000000" pitchFamily="2" charset="2"/>
              <a:buChar char="§"/>
            </a:pPr>
            <a:r>
              <a:rPr lang="en-US" dirty="0"/>
              <a:t>The new </a:t>
            </a:r>
            <a:r>
              <a:rPr lang="en-US" dirty="0">
                <a:solidFill>
                  <a:srgbClr val="FF0000"/>
                </a:solidFill>
              </a:rPr>
              <a:t>ObjectContext.ContextOptions</a:t>
            </a:r>
            <a:r>
              <a:rPr lang="en-US" dirty="0"/>
              <a:t> </a:t>
            </a:r>
            <a:r>
              <a:rPr lang="en-US" dirty="0">
                <a:solidFill>
                  <a:srgbClr val="0070C0"/>
                </a:solidFill>
              </a:rPr>
              <a:t>property</a:t>
            </a:r>
            <a:r>
              <a:rPr lang="en-US" dirty="0"/>
              <a:t> allows you to control the default behavior of the query compilation.</a:t>
            </a:r>
          </a:p>
          <a:p>
            <a:pPr marL="461963">
              <a:buFont typeface="Wingdings" panose="05000000000000000000" pitchFamily="2" charset="2"/>
              <a:buChar char="§"/>
            </a:pPr>
            <a:r>
              <a:rPr lang="en-US" sz="2000" dirty="0" smtClean="0"/>
              <a:t>This </a:t>
            </a:r>
            <a:r>
              <a:rPr lang="en-US" sz="2000" dirty="0"/>
              <a:t>property is set to true by default, but you can set it to false to turn off the auto-compilation of your </a:t>
            </a:r>
            <a:r>
              <a:rPr lang="en-US" sz="2000" dirty="0" smtClean="0"/>
              <a:t>queries.</a:t>
            </a:r>
          </a:p>
          <a:p>
            <a:pPr marL="461963">
              <a:buFont typeface="Wingdings" panose="05000000000000000000" pitchFamily="2" charset="2"/>
              <a:buChar char="§"/>
            </a:pPr>
            <a:r>
              <a:rPr lang="en-US" sz="2000" dirty="0" smtClean="0"/>
              <a:t>Here </a:t>
            </a:r>
            <a:r>
              <a:rPr lang="en-US" sz="2000" dirty="0"/>
              <a:t>is an example</a:t>
            </a:r>
            <a:r>
              <a:rPr lang="en-US" sz="2000" dirty="0" smtClean="0"/>
              <a:t>:</a:t>
            </a:r>
          </a:p>
          <a:p>
            <a:pPr marL="233363" indent="0">
              <a:buNone/>
            </a:pPr>
            <a:endParaRPr lang="en-US" sz="2000" dirty="0"/>
          </a:p>
          <a:p>
            <a:pPr marL="233363" indent="0">
              <a:buNone/>
            </a:pPr>
            <a:endParaRPr lang="en-US" sz="2000" dirty="0" smtClean="0"/>
          </a:p>
          <a:p>
            <a:pPr marL="461963">
              <a:buFont typeface="Wingdings" panose="05000000000000000000" pitchFamily="2" charset="2"/>
              <a:buChar char="§"/>
            </a:pPr>
            <a:r>
              <a:rPr lang="en-US" sz="2000" dirty="0"/>
              <a:t>If you are using DbContext, you should cast to </a:t>
            </a:r>
            <a:r>
              <a:rPr lang="en-US" sz="2000" dirty="0">
                <a:solidFill>
                  <a:srgbClr val="FF0000"/>
                </a:solidFill>
              </a:rPr>
              <a:t>IObjectContextAdapter</a:t>
            </a:r>
            <a:r>
              <a:rPr lang="en-US" sz="2000" dirty="0"/>
              <a:t>, as shown in the following code</a:t>
            </a:r>
            <a:r>
              <a:rPr lang="en-US" sz="2000" dirty="0" smtClean="0"/>
              <a:t>:</a:t>
            </a:r>
            <a:endParaRPr lang="en-US" sz="2000" dirty="0"/>
          </a:p>
        </p:txBody>
      </p:sp>
      <p:sp>
        <p:nvSpPr>
          <p:cNvPr id="6" name="Date Placeholder 5"/>
          <p:cNvSpPr>
            <a:spLocks noGrp="1"/>
          </p:cNvSpPr>
          <p:nvPr>
            <p:ph type="dt" sz="half" idx="2"/>
          </p:nvPr>
        </p:nvSpPr>
        <p:spPr/>
        <p:txBody>
          <a:bodyPr/>
          <a:lstStyle/>
          <a:p>
            <a:fld id="{A5F4F979-4527-4D4A-B32F-5C9552EE2DF1}" type="datetime1">
              <a:rPr lang="en-US" smtClean="0"/>
              <a:t>5/7/2018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t>75</a:t>
            </a:fld>
            <a:endParaRPr lang="en-US"/>
          </a:p>
        </p:txBody>
      </p:sp>
      <p:pic>
        <p:nvPicPr>
          <p:cNvPr id="3" name="Picture 2"/>
          <p:cNvPicPr>
            <a:picLocks noChangeAspect="1"/>
          </p:cNvPicPr>
          <p:nvPr/>
        </p:nvPicPr>
        <p:blipFill>
          <a:blip r:embed="rId2"/>
          <a:stretch>
            <a:fillRect/>
          </a:stretch>
        </p:blipFill>
        <p:spPr>
          <a:xfrm>
            <a:off x="710371" y="3226488"/>
            <a:ext cx="8013539" cy="300398"/>
          </a:xfrm>
          <a:prstGeom prst="rect">
            <a:avLst/>
          </a:prstGeom>
          <a:ln>
            <a:solidFill>
              <a:srgbClr val="5B9BD5"/>
            </a:solidFill>
          </a:ln>
        </p:spPr>
      </p:pic>
      <p:pic>
        <p:nvPicPr>
          <p:cNvPr id="5" name="Picture 4"/>
          <p:cNvPicPr>
            <a:picLocks noChangeAspect="1"/>
          </p:cNvPicPr>
          <p:nvPr/>
        </p:nvPicPr>
        <p:blipFill>
          <a:blip r:embed="rId3"/>
          <a:stretch>
            <a:fillRect/>
          </a:stretch>
        </p:blipFill>
        <p:spPr>
          <a:xfrm>
            <a:off x="710371" y="4311814"/>
            <a:ext cx="8248431" cy="523423"/>
          </a:xfrm>
          <a:prstGeom prst="rect">
            <a:avLst/>
          </a:prstGeom>
          <a:ln>
            <a:solidFill>
              <a:srgbClr val="5B9BD5"/>
            </a:solidFill>
          </a:ln>
        </p:spPr>
      </p:pic>
    </p:spTree>
    <p:extLst>
      <p:ext uri="{BB962C8B-B14F-4D97-AF65-F5344CB8AC3E}">
        <p14:creationId xmlns:p14="http://schemas.microsoft.com/office/powerpoint/2010/main" val="30602615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1-8</a:t>
            </a:r>
            <a:endParaRPr lang="en-US" dirty="0"/>
          </a:p>
        </p:txBody>
      </p:sp>
      <p:sp>
        <p:nvSpPr>
          <p:cNvPr id="3" name="Date Placeholder 2"/>
          <p:cNvSpPr>
            <a:spLocks noGrp="1"/>
          </p:cNvSpPr>
          <p:nvPr>
            <p:ph type="dt" sz="half" idx="2"/>
          </p:nvPr>
        </p:nvSpPr>
        <p:spPr/>
        <p:txBody>
          <a:bodyPr/>
          <a:lstStyle/>
          <a:p>
            <a:fld id="{BB35A882-F9B9-4FE5-ACAE-979D82B877AC}"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76</a:t>
            </a:fld>
            <a:endParaRPr lang="en-US"/>
          </a:p>
        </p:txBody>
      </p:sp>
      <p:pic>
        <p:nvPicPr>
          <p:cNvPr id="4" name="Picture 3"/>
          <p:cNvPicPr>
            <a:picLocks noChangeAspect="1"/>
          </p:cNvPicPr>
          <p:nvPr/>
        </p:nvPicPr>
        <p:blipFill>
          <a:blip r:embed="rId2"/>
          <a:stretch>
            <a:fillRect/>
          </a:stretch>
        </p:blipFill>
        <p:spPr>
          <a:xfrm>
            <a:off x="152400" y="1268362"/>
            <a:ext cx="6994380" cy="4651122"/>
          </a:xfrm>
          <a:prstGeom prst="rect">
            <a:avLst/>
          </a:prstGeom>
          <a:ln>
            <a:solidFill>
              <a:srgbClr val="5B9BD5"/>
            </a:solidFill>
          </a:ln>
        </p:spPr>
      </p:pic>
    </p:spTree>
    <p:extLst>
      <p:ext uri="{BB962C8B-B14F-4D97-AF65-F5344CB8AC3E}">
        <p14:creationId xmlns:p14="http://schemas.microsoft.com/office/powerpoint/2010/main" val="241466469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New features in Entity Framework </a:t>
            </a:r>
            <a:r>
              <a:rPr lang="en-US" dirty="0" smtClean="0">
                <a:solidFill>
                  <a:schemeClr val="bg1"/>
                </a:solidFill>
              </a:rPr>
              <a:t>7</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Entity Framework 7, a </a:t>
            </a:r>
            <a:r>
              <a:rPr lang="en-US" sz="2000" dirty="0">
                <a:solidFill>
                  <a:srgbClr val="FF0000"/>
                </a:solidFill>
              </a:rPr>
              <a:t>major redesign</a:t>
            </a:r>
            <a:r>
              <a:rPr lang="en-US" sz="2000" dirty="0"/>
              <a:t> of the ORM, is the latest version of Entity Framework with the vision of "New Platforms, New Data Stores</a:t>
            </a:r>
            <a:r>
              <a:rPr lang="en-US" sz="2000" dirty="0" smtClean="0"/>
              <a:t>.“ Some of the striking features of this release include support for the following:</a:t>
            </a:r>
          </a:p>
          <a:p>
            <a:pPr marL="461963" indent="-234950">
              <a:buFont typeface="Wingdings" panose="05000000000000000000" pitchFamily="2" charset="2"/>
              <a:buChar char="§"/>
            </a:pPr>
            <a:r>
              <a:rPr lang="en-US" sz="2000" dirty="0" smtClean="0">
                <a:solidFill>
                  <a:srgbClr val="0070C0"/>
                </a:solidFill>
              </a:rPr>
              <a:t>Non-relational data stores and in-memory data: </a:t>
            </a:r>
            <a:r>
              <a:rPr lang="en-US" sz="2000" dirty="0" smtClean="0"/>
              <a:t>You can now use Entity Framework with </a:t>
            </a:r>
            <a:r>
              <a:rPr lang="en-US" sz="2000" dirty="0" smtClean="0">
                <a:solidFill>
                  <a:srgbClr val="FF0000"/>
                </a:solidFill>
              </a:rPr>
              <a:t>NoSQL databases</a:t>
            </a:r>
            <a:r>
              <a:rPr lang="en-US" sz="2000" dirty="0" smtClean="0"/>
              <a:t> as well.</a:t>
            </a:r>
          </a:p>
          <a:p>
            <a:pPr marL="461963" indent="0">
              <a:buNone/>
            </a:pPr>
            <a:r>
              <a:rPr lang="en-US" sz="2000" dirty="0" smtClean="0"/>
              <a:t>Entity Framework 7 now provides support for the following data providers:</a:t>
            </a:r>
          </a:p>
          <a:p>
            <a:pPr marL="687388" indent="-225425">
              <a:buFont typeface="Wingdings" panose="05000000000000000000" pitchFamily="2" charset="2"/>
              <a:buChar char="ü"/>
            </a:pPr>
            <a:r>
              <a:rPr lang="en-US" sz="2000" dirty="0" smtClean="0"/>
              <a:t>SQL Server			SQLite</a:t>
            </a:r>
          </a:p>
          <a:p>
            <a:pPr marL="687388" indent="-225425">
              <a:buFont typeface="Wingdings" panose="05000000000000000000" pitchFamily="2" charset="2"/>
              <a:buChar char="ü"/>
            </a:pPr>
            <a:r>
              <a:rPr lang="en-US" sz="2000" dirty="0" smtClean="0"/>
              <a:t>Azure Table Storage			Redis</a:t>
            </a:r>
          </a:p>
          <a:p>
            <a:pPr marL="687388" indent="-225425">
              <a:buFont typeface="Wingdings" panose="05000000000000000000" pitchFamily="2" charset="2"/>
              <a:buChar char="ü"/>
            </a:pPr>
            <a:r>
              <a:rPr lang="en-US" sz="2000" dirty="0" smtClean="0"/>
              <a:t>In memory (for unit testing)</a:t>
            </a:r>
          </a:p>
          <a:p>
            <a:pPr marL="461963" indent="-234950">
              <a:buFont typeface="Wingdings" panose="05000000000000000000" pitchFamily="2" charset="2"/>
              <a:buChar char="§"/>
            </a:pPr>
            <a:r>
              <a:rPr lang="en-US" sz="2000" dirty="0" smtClean="0">
                <a:solidFill>
                  <a:srgbClr val="0070C0"/>
                </a:solidFill>
              </a:rPr>
              <a:t>Windows Phone and Windows Store applications and the Linux and Macintosh systems</a:t>
            </a:r>
            <a:r>
              <a:rPr lang="en-US" sz="2000" dirty="0" smtClean="0"/>
              <a:t>: EF7 now provides support for Windows Phone, Windows Store, and ASP.NET 5 and desktop applications.</a:t>
            </a:r>
          </a:p>
          <a:p>
            <a:pPr marL="461963" indent="-234950">
              <a:buFont typeface="Wingdings" panose="05000000000000000000" pitchFamily="2" charset="2"/>
              <a:buChar char="§"/>
            </a:pPr>
            <a:r>
              <a:rPr lang="en-US" sz="2000" dirty="0" smtClean="0">
                <a:solidFill>
                  <a:srgbClr val="0070C0"/>
                </a:solidFill>
              </a:rPr>
              <a:t>Unit testing:</a:t>
            </a:r>
            <a:r>
              <a:rPr lang="en-US" sz="2000" dirty="0" smtClean="0"/>
              <a:t> EF7 now provides support to </a:t>
            </a:r>
            <a:r>
              <a:rPr lang="en-US" sz="2000" dirty="0" smtClean="0">
                <a:solidFill>
                  <a:srgbClr val="FF0000"/>
                </a:solidFill>
              </a:rPr>
              <a:t>unit test</a:t>
            </a:r>
            <a:r>
              <a:rPr lang="en-US" sz="2000" dirty="0" smtClean="0"/>
              <a:t> your applications against in-memory or memory-resident databases.</a:t>
            </a:r>
            <a:endParaRPr lang="en-US" sz="2000" dirty="0"/>
          </a:p>
        </p:txBody>
      </p:sp>
      <p:sp>
        <p:nvSpPr>
          <p:cNvPr id="3" name="Date Placeholder 2"/>
          <p:cNvSpPr>
            <a:spLocks noGrp="1"/>
          </p:cNvSpPr>
          <p:nvPr>
            <p:ph type="dt" sz="half" idx="2"/>
          </p:nvPr>
        </p:nvSpPr>
        <p:spPr/>
        <p:txBody>
          <a:bodyPr/>
          <a:lstStyle/>
          <a:p>
            <a:fld id="{0F1EEFAB-73F9-4B6B-BFC7-EA3EF32BB3DF}"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77</a:t>
            </a:fld>
            <a:endParaRPr lang="en-US"/>
          </a:p>
        </p:txBody>
      </p:sp>
    </p:spTree>
    <p:extLst>
      <p:ext uri="{BB962C8B-B14F-4D97-AF65-F5344CB8AC3E}">
        <p14:creationId xmlns:p14="http://schemas.microsoft.com/office/powerpoint/2010/main" val="16945889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24072" y="5095929"/>
            <a:ext cx="4434553" cy="1411817"/>
          </a:xfrm>
          <a:prstGeom prst="rect">
            <a:avLst/>
          </a:prstGeom>
          <a:ln>
            <a:solidFill>
              <a:schemeClr val="accent1"/>
            </a:solidFill>
          </a:ln>
        </p:spPr>
      </p:pic>
      <p:sp>
        <p:nvSpPr>
          <p:cNvPr id="8" name="Text Placeholder 7"/>
          <p:cNvSpPr>
            <a:spLocks noGrp="1"/>
          </p:cNvSpPr>
          <p:nvPr>
            <p:ph type="body" sz="quarter" idx="13"/>
          </p:nvPr>
        </p:nvSpPr>
        <p:spPr/>
        <p:txBody>
          <a:bodyPr/>
          <a:lstStyle/>
          <a:p>
            <a:r>
              <a:rPr lang="en-US" dirty="0"/>
              <a:t>Getting Started</a:t>
            </a:r>
          </a:p>
        </p:txBody>
      </p:sp>
      <p:sp>
        <p:nvSpPr>
          <p:cNvPr id="9" name="Text Placeholder 8"/>
          <p:cNvSpPr>
            <a:spLocks noGrp="1"/>
          </p:cNvSpPr>
          <p:nvPr>
            <p:ph type="body" sz="quarter" idx="16"/>
          </p:nvPr>
        </p:nvSpPr>
        <p:spPr/>
        <p:txBody>
          <a:bodyPr/>
          <a:lstStyle/>
          <a:p>
            <a:r>
              <a:rPr lang="en-US" dirty="0" smtClean="0"/>
              <a:t>2</a:t>
            </a:r>
            <a:endParaRPr lang="en-US" dirty="0"/>
          </a:p>
        </p:txBody>
      </p:sp>
      <p:sp>
        <p:nvSpPr>
          <p:cNvPr id="4" name="Date Placeholder 3"/>
          <p:cNvSpPr>
            <a:spLocks noGrp="1"/>
          </p:cNvSpPr>
          <p:nvPr>
            <p:ph type="dt" sz="half" idx="4294967295"/>
          </p:nvPr>
        </p:nvSpPr>
        <p:spPr>
          <a:xfrm>
            <a:off x="0" y="6538913"/>
            <a:ext cx="2743200" cy="254000"/>
          </a:xfrm>
        </p:spPr>
        <p:txBody>
          <a:bodyPr/>
          <a:lstStyle/>
          <a:p>
            <a:fld id="{0C129730-0F45-4687-A9D6-38CE49CDD441}" type="datetime1">
              <a:rPr lang="en-US" smtClean="0"/>
              <a:t>5/7/2018</a:t>
            </a:fld>
            <a:endParaRPr lang="en-US"/>
          </a:p>
        </p:txBody>
      </p:sp>
      <p:sp>
        <p:nvSpPr>
          <p:cNvPr id="7" name="Slide Number Placeholder 6"/>
          <p:cNvSpPr>
            <a:spLocks noGrp="1"/>
          </p:cNvSpPr>
          <p:nvPr>
            <p:ph type="sldNum" sz="quarter" idx="4294967295"/>
          </p:nvPr>
        </p:nvSpPr>
        <p:spPr>
          <a:xfrm>
            <a:off x="9448800" y="6538913"/>
            <a:ext cx="2743200" cy="254000"/>
          </a:xfrm>
        </p:spPr>
        <p:txBody>
          <a:bodyPr/>
          <a:lstStyle/>
          <a:p>
            <a:fld id="{062D6987-FB6D-4DB8-81B8-AD0F35E3BB5F}" type="slidenum">
              <a:rPr lang="en-US" smtClean="0"/>
              <a:t>78</a:t>
            </a:fld>
            <a:endParaRPr lang="en-US"/>
          </a:p>
        </p:txBody>
      </p:sp>
    </p:spTree>
    <p:extLst>
      <p:ext uri="{BB962C8B-B14F-4D97-AF65-F5344CB8AC3E}">
        <p14:creationId xmlns:p14="http://schemas.microsoft.com/office/powerpoint/2010/main" val="160076987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In the previous chapter, we took a look at Entity Framework, including its architecture and its </a:t>
            </a:r>
            <a:r>
              <a:rPr lang="en-US" sz="2000" dirty="0" smtClean="0"/>
              <a:t>features.</a:t>
            </a:r>
          </a:p>
          <a:p>
            <a:pPr marL="457200">
              <a:buFont typeface="Wingdings" panose="05000000000000000000" pitchFamily="2" charset="2"/>
              <a:buChar char="§"/>
            </a:pPr>
            <a:r>
              <a:rPr lang="en-US" sz="2000" dirty="0" smtClean="0"/>
              <a:t>We </a:t>
            </a:r>
            <a:r>
              <a:rPr lang="en-US" sz="2000" dirty="0"/>
              <a:t>also had a look at the new and enhanced features in Entity Framework </a:t>
            </a:r>
            <a:r>
              <a:rPr lang="en-US" sz="2000" dirty="0" smtClean="0"/>
              <a:t>7.</a:t>
            </a:r>
          </a:p>
          <a:p>
            <a:pPr marL="457200">
              <a:buFont typeface="Wingdings" panose="05000000000000000000" pitchFamily="2" charset="2"/>
              <a:buChar char="§"/>
            </a:pPr>
            <a:r>
              <a:rPr lang="en-US" sz="2000" dirty="0" smtClean="0"/>
              <a:t>Note </a:t>
            </a:r>
            <a:r>
              <a:rPr lang="en-US" sz="2000" dirty="0"/>
              <a:t>that Entity Framework 6.0 ships with Visual Studio 2013, but you can also install it via </a:t>
            </a:r>
            <a:r>
              <a:rPr lang="en-US" sz="2000" dirty="0">
                <a:solidFill>
                  <a:srgbClr val="FF0000"/>
                </a:solidFill>
              </a:rPr>
              <a:t>NuGet</a:t>
            </a:r>
            <a:r>
              <a:rPr lang="en-US" sz="2000" dirty="0"/>
              <a:t> if needed. </a:t>
            </a:r>
            <a:endParaRPr lang="en-US" sz="2000" dirty="0" smtClean="0"/>
          </a:p>
          <a:p>
            <a:pPr marL="457200">
              <a:buFont typeface="Wingdings" panose="05000000000000000000" pitchFamily="2" charset="2"/>
              <a:buChar char="§"/>
            </a:pPr>
            <a:r>
              <a:rPr lang="en-US" sz="2000" dirty="0" smtClean="0"/>
              <a:t>Also</a:t>
            </a:r>
            <a:r>
              <a:rPr lang="en-US" sz="2000" dirty="0"/>
              <a:t>, Entity Framework 7 is yet to be </a:t>
            </a:r>
            <a:r>
              <a:rPr lang="en-US" sz="2000" dirty="0" smtClean="0"/>
              <a:t>released.</a:t>
            </a:r>
          </a:p>
          <a:p>
            <a:pPr marL="457200">
              <a:buFont typeface="Wingdings" panose="05000000000000000000" pitchFamily="2" charset="2"/>
              <a:buChar char="§"/>
            </a:pPr>
            <a:r>
              <a:rPr lang="en-US" sz="2000" dirty="0" smtClean="0"/>
              <a:t>In </a:t>
            </a:r>
            <a:r>
              <a:rPr lang="en-US" sz="2000" dirty="0"/>
              <a:t>this chapter, we will design our </a:t>
            </a:r>
            <a:r>
              <a:rPr lang="en-US" sz="2000" dirty="0">
                <a:solidFill>
                  <a:srgbClr val="FF0000"/>
                </a:solidFill>
              </a:rPr>
              <a:t>Security </a:t>
            </a:r>
            <a:r>
              <a:rPr lang="en-US" sz="2000" dirty="0">
                <a:solidFill>
                  <a:srgbClr val="0070C0"/>
                </a:solidFill>
              </a:rPr>
              <a:t>database</a:t>
            </a:r>
            <a:r>
              <a:rPr lang="en-US" sz="2000" dirty="0"/>
              <a:t>, create an Entity Data Model (EDM) on top of it, and then use the </a:t>
            </a:r>
            <a:r>
              <a:rPr lang="en-US" sz="2000" dirty="0">
                <a:solidFill>
                  <a:srgbClr val="FF0000"/>
                </a:solidFill>
              </a:rPr>
              <a:t>EntityDataSource </a:t>
            </a:r>
            <a:r>
              <a:rPr lang="en-US" sz="2000" dirty="0">
                <a:solidFill>
                  <a:srgbClr val="0070C0"/>
                </a:solidFill>
              </a:rPr>
              <a:t>control</a:t>
            </a:r>
            <a:r>
              <a:rPr lang="en-US" sz="2000" dirty="0"/>
              <a:t> to bind data exposed by the EDM to a </a:t>
            </a:r>
            <a:r>
              <a:rPr lang="en-US" sz="2000" dirty="0">
                <a:solidFill>
                  <a:srgbClr val="FF0000"/>
                </a:solidFill>
              </a:rPr>
              <a:t>GridView </a:t>
            </a:r>
            <a:r>
              <a:rPr lang="en-US" sz="2000" dirty="0" smtClean="0">
                <a:solidFill>
                  <a:srgbClr val="FF0000"/>
                </a:solidFill>
              </a:rPr>
              <a:t>control</a:t>
            </a:r>
            <a:r>
              <a:rPr lang="en-US" sz="2000" dirty="0" smtClean="0"/>
              <a:t>.</a:t>
            </a:r>
          </a:p>
          <a:p>
            <a:pPr marL="457200">
              <a:buFont typeface="Wingdings" panose="05000000000000000000" pitchFamily="2" charset="2"/>
              <a:buChar char="§"/>
            </a:pPr>
            <a:r>
              <a:rPr lang="en-US" sz="2000" dirty="0" smtClean="0"/>
              <a:t>The </a:t>
            </a:r>
            <a:r>
              <a:rPr lang="en-US" sz="2000" dirty="0">
                <a:solidFill>
                  <a:srgbClr val="FF0000"/>
                </a:solidFill>
              </a:rPr>
              <a:t>DataSource</a:t>
            </a:r>
            <a:r>
              <a:rPr lang="en-US" sz="2000" dirty="0"/>
              <a:t> </a:t>
            </a:r>
            <a:r>
              <a:rPr lang="en-US" sz="2000" dirty="0">
                <a:solidFill>
                  <a:srgbClr val="FF0000"/>
                </a:solidFill>
              </a:rPr>
              <a:t>controls</a:t>
            </a:r>
            <a:r>
              <a:rPr lang="en-US" sz="2000" dirty="0"/>
              <a:t> are those that are used to connect to a data source and then retrieve data from those data </a:t>
            </a:r>
            <a:r>
              <a:rPr lang="en-US" sz="2000" dirty="0" smtClean="0"/>
              <a:t>sources.</a:t>
            </a:r>
          </a:p>
          <a:p>
            <a:pPr marL="457200">
              <a:buFont typeface="Wingdings" panose="05000000000000000000" pitchFamily="2" charset="2"/>
              <a:buChar char="§"/>
            </a:pPr>
            <a:r>
              <a:rPr lang="en-US" sz="2000" dirty="0" smtClean="0"/>
              <a:t>If </a:t>
            </a:r>
            <a:r>
              <a:rPr lang="en-US" sz="2000" dirty="0"/>
              <a:t>you use DataSource controls, the need of writing tedious code to perform Create, Read, Update, Delete (</a:t>
            </a:r>
            <a:r>
              <a:rPr lang="en-US" sz="2000" dirty="0">
                <a:solidFill>
                  <a:srgbClr val="FF0000"/>
                </a:solidFill>
              </a:rPr>
              <a:t>CRUD</a:t>
            </a:r>
            <a:r>
              <a:rPr lang="en-US" sz="2000" dirty="0"/>
              <a:t>) operations on data-based controls is </a:t>
            </a:r>
            <a:r>
              <a:rPr lang="en-US" sz="2000" dirty="0" smtClean="0">
                <a:solidFill>
                  <a:srgbClr val="FF0000"/>
                </a:solidFill>
              </a:rPr>
              <a:t>eliminated</a:t>
            </a:r>
            <a:r>
              <a:rPr lang="en-US" sz="2000" dirty="0" smtClean="0"/>
              <a:t>.</a:t>
            </a:r>
          </a:p>
          <a:p>
            <a:pPr marL="457200">
              <a:buFont typeface="Wingdings" panose="05000000000000000000" pitchFamily="2" charset="2"/>
              <a:buChar char="§"/>
            </a:pPr>
            <a:r>
              <a:rPr lang="en-US" sz="2000" dirty="0" smtClean="0"/>
              <a:t>The </a:t>
            </a:r>
            <a:r>
              <a:rPr lang="en-US" sz="2000" dirty="0">
                <a:solidFill>
                  <a:srgbClr val="FF0000"/>
                </a:solidFill>
              </a:rPr>
              <a:t>EntityDataSource</a:t>
            </a:r>
            <a:r>
              <a:rPr lang="en-US" sz="2000" dirty="0"/>
              <a:t> control is a DataSource control that can connect to the data exposed by the EDM to perform CRUD operations</a:t>
            </a:r>
            <a:r>
              <a:rPr lang="en-US" sz="2000" dirty="0" smtClean="0"/>
              <a:t>.</a:t>
            </a:r>
            <a:endParaRPr lang="en-US" sz="2000" dirty="0"/>
          </a:p>
        </p:txBody>
      </p:sp>
      <p:sp>
        <p:nvSpPr>
          <p:cNvPr id="3" name="Date Placeholder 2"/>
          <p:cNvSpPr>
            <a:spLocks noGrp="1"/>
          </p:cNvSpPr>
          <p:nvPr>
            <p:ph type="dt" sz="half" idx="2"/>
          </p:nvPr>
        </p:nvSpPr>
        <p:spPr/>
        <p:txBody>
          <a:bodyPr/>
          <a:lstStyle/>
          <a:p>
            <a:fld id="{0A35DC4B-E4B1-4F52-96F8-39DAFF217AD8}"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79</a:t>
            </a:fld>
            <a:endParaRPr lang="en-US"/>
          </a:p>
        </p:txBody>
      </p:sp>
    </p:spTree>
    <p:extLst>
      <p:ext uri="{BB962C8B-B14F-4D97-AF65-F5344CB8AC3E}">
        <p14:creationId xmlns:p14="http://schemas.microsoft.com/office/powerpoint/2010/main" val="2069020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Agenda										</a:t>
            </a:r>
            <a:r>
              <a:rPr lang="en-US" dirty="0"/>
              <a:t> </a:t>
            </a:r>
            <a:r>
              <a:rPr lang="en-US" dirty="0" smtClean="0"/>
              <a:t>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685800">
              <a:buFont typeface="Wingdings" panose="05000000000000000000" pitchFamily="2" charset="2"/>
              <a:buChar char="ü"/>
            </a:pPr>
            <a:r>
              <a:rPr lang="en-US" dirty="0"/>
              <a:t>Support for POCO change-tracking</a:t>
            </a:r>
          </a:p>
          <a:p>
            <a:pPr marL="685800">
              <a:buFont typeface="Wingdings" panose="05000000000000000000" pitchFamily="2" charset="2"/>
              <a:buChar char="ü"/>
            </a:pPr>
            <a:r>
              <a:rPr lang="en-US" dirty="0"/>
              <a:t>Better n-tier support</a:t>
            </a:r>
          </a:p>
          <a:p>
            <a:pPr marL="685800">
              <a:buFont typeface="Wingdings" panose="05000000000000000000" pitchFamily="2" charset="2"/>
              <a:buChar char="ü"/>
            </a:pPr>
            <a:r>
              <a:rPr lang="en-US" sz="2000" dirty="0" smtClean="0"/>
              <a:t>Support </a:t>
            </a:r>
            <a:r>
              <a:rPr lang="en-US" sz="2000" dirty="0"/>
              <a:t>for model-first and </a:t>
            </a:r>
            <a:r>
              <a:rPr lang="en-US" sz="2000" dirty="0" smtClean="0"/>
              <a:t>development</a:t>
            </a:r>
          </a:p>
          <a:p>
            <a:pPr marL="685800">
              <a:buFont typeface="Wingdings" panose="05000000000000000000" pitchFamily="2" charset="2"/>
              <a:buChar char="ü"/>
            </a:pPr>
            <a:r>
              <a:rPr lang="en-US" sz="2000" dirty="0" smtClean="0"/>
              <a:t>Support </a:t>
            </a:r>
            <a:r>
              <a:rPr lang="en-US" sz="2000" dirty="0"/>
              <a:t>for built-in functions and </a:t>
            </a:r>
            <a:r>
              <a:rPr lang="en-US" sz="2000" dirty="0" smtClean="0"/>
              <a:t>UDF</a:t>
            </a:r>
          </a:p>
          <a:p>
            <a:pPr marL="685800">
              <a:buFont typeface="Wingdings" panose="05000000000000000000" pitchFamily="2" charset="2"/>
              <a:buChar char="ü"/>
            </a:pPr>
            <a:r>
              <a:rPr lang="en-US" sz="2000" dirty="0" smtClean="0"/>
              <a:t>Support </a:t>
            </a:r>
            <a:r>
              <a:rPr lang="en-US" sz="2000" dirty="0"/>
              <a:t>for model-defined </a:t>
            </a:r>
            <a:r>
              <a:rPr lang="en-US" sz="2000" dirty="0" smtClean="0"/>
              <a:t>functions</a:t>
            </a:r>
          </a:p>
          <a:p>
            <a:pPr marL="685800">
              <a:buFont typeface="Wingdings" panose="05000000000000000000" pitchFamily="2" charset="2"/>
              <a:buChar char="ü"/>
            </a:pPr>
            <a:r>
              <a:rPr lang="en-US" sz="2000" dirty="0" smtClean="0"/>
              <a:t>Support </a:t>
            </a:r>
            <a:r>
              <a:rPr lang="en-US" sz="2000" dirty="0"/>
              <a:t>for </a:t>
            </a:r>
            <a:r>
              <a:rPr lang="en-US" sz="2000" dirty="0" smtClean="0"/>
              <a:t>enums</a:t>
            </a:r>
          </a:p>
          <a:p>
            <a:pPr marL="685800">
              <a:buFont typeface="Wingdings" panose="05000000000000000000" pitchFamily="2" charset="2"/>
              <a:buChar char="ü"/>
            </a:pPr>
            <a:r>
              <a:rPr lang="en-US" sz="2000" dirty="0" smtClean="0"/>
              <a:t>Support </a:t>
            </a:r>
            <a:r>
              <a:rPr lang="en-US" sz="2000" dirty="0"/>
              <a:t>for spatial data types</a:t>
            </a:r>
          </a:p>
          <a:p>
            <a:pPr marL="457200">
              <a:buFont typeface="Wingdings" panose="05000000000000000000" pitchFamily="2" charset="2"/>
              <a:buChar char="§"/>
            </a:pPr>
            <a:r>
              <a:rPr lang="en-US" sz="2000" dirty="0" smtClean="0"/>
              <a:t>But</a:t>
            </a:r>
            <a:r>
              <a:rPr lang="en-US" sz="2000" dirty="0"/>
              <a:t>, before we delve deep into this amazing technology from Microsoft, let's take a quick look at the prerequisites to learning the concepts covered in this book</a:t>
            </a:r>
            <a:r>
              <a:rPr lang="en-US" sz="2000" dirty="0" smtClean="0"/>
              <a:t>.</a:t>
            </a:r>
            <a:endParaRPr lang="en-US" sz="2000" dirty="0"/>
          </a:p>
        </p:txBody>
      </p:sp>
      <p:sp>
        <p:nvSpPr>
          <p:cNvPr id="3" name="Date Placeholder 2"/>
          <p:cNvSpPr>
            <a:spLocks noGrp="1"/>
          </p:cNvSpPr>
          <p:nvPr>
            <p:ph type="dt" sz="half" idx="2"/>
          </p:nvPr>
        </p:nvSpPr>
        <p:spPr/>
        <p:txBody>
          <a:bodyPr/>
          <a:lstStyle/>
          <a:p>
            <a:fld id="{12850E43-BBBD-4739-9684-D39A15C7F8AA}"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pPr/>
              <a:t>8</a:t>
            </a:fld>
            <a:endParaRPr lang="en-US"/>
          </a:p>
        </p:txBody>
      </p:sp>
    </p:spTree>
    <p:extLst>
      <p:ext uri="{BB962C8B-B14F-4D97-AF65-F5344CB8AC3E}">
        <p14:creationId xmlns:p14="http://schemas.microsoft.com/office/powerpoint/2010/main" val="28499598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Agenda</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In this chapter, we will cover the following points</a:t>
            </a:r>
            <a:r>
              <a:rPr lang="en-US" sz="2000" dirty="0" smtClean="0"/>
              <a:t>:</a:t>
            </a:r>
            <a:endParaRPr lang="en-US" sz="2000" dirty="0"/>
          </a:p>
          <a:p>
            <a:pPr marL="685800">
              <a:buFont typeface="Wingdings" panose="05000000000000000000" pitchFamily="2" charset="2"/>
              <a:buChar char="ü"/>
            </a:pPr>
            <a:r>
              <a:rPr lang="en-US" sz="2000" dirty="0" smtClean="0"/>
              <a:t>Designing </a:t>
            </a:r>
            <a:r>
              <a:rPr lang="en-US" sz="2000" dirty="0"/>
              <a:t>the </a:t>
            </a:r>
            <a:r>
              <a:rPr lang="en-US" sz="2000" dirty="0">
                <a:solidFill>
                  <a:srgbClr val="FF0000"/>
                </a:solidFill>
              </a:rPr>
              <a:t>UserAuthentication</a:t>
            </a:r>
            <a:r>
              <a:rPr lang="en-US" sz="2000" dirty="0"/>
              <a:t> </a:t>
            </a:r>
            <a:r>
              <a:rPr lang="en-US" sz="2000" dirty="0" smtClean="0"/>
              <a:t>database</a:t>
            </a:r>
          </a:p>
          <a:p>
            <a:pPr marL="685800">
              <a:buFont typeface="Wingdings" panose="05000000000000000000" pitchFamily="2" charset="2"/>
              <a:buChar char="ü"/>
            </a:pPr>
            <a:r>
              <a:rPr lang="en-US" sz="2000" dirty="0" smtClean="0"/>
              <a:t>Creating </a:t>
            </a:r>
            <a:r>
              <a:rPr lang="en-US" sz="2000" dirty="0"/>
              <a:t>an EDM for the UserAuthentication </a:t>
            </a:r>
            <a:r>
              <a:rPr lang="en-US" sz="2000" dirty="0" smtClean="0"/>
              <a:t>database</a:t>
            </a:r>
          </a:p>
          <a:p>
            <a:pPr marL="685800">
              <a:buFont typeface="Wingdings" panose="05000000000000000000" pitchFamily="2" charset="2"/>
              <a:buChar char="ü"/>
            </a:pPr>
            <a:r>
              <a:rPr lang="en-US" sz="2000" dirty="0" smtClean="0"/>
              <a:t>Introducing </a:t>
            </a:r>
            <a:r>
              <a:rPr lang="en-US" sz="2000" dirty="0"/>
              <a:t>the EntityDataSource </a:t>
            </a:r>
            <a:r>
              <a:rPr lang="en-US" sz="2000" dirty="0" smtClean="0"/>
              <a:t>control</a:t>
            </a:r>
          </a:p>
          <a:p>
            <a:pPr marL="685800">
              <a:buFont typeface="Wingdings" panose="05000000000000000000" pitchFamily="2" charset="2"/>
              <a:buChar char="ü"/>
            </a:pPr>
            <a:r>
              <a:rPr lang="en-US" sz="2000" dirty="0" smtClean="0"/>
              <a:t>Implementing </a:t>
            </a:r>
            <a:r>
              <a:rPr lang="en-US" sz="2000" dirty="0"/>
              <a:t>our first application using Entity Framework </a:t>
            </a:r>
            <a:r>
              <a:rPr lang="en-US" sz="2000" dirty="0" smtClean="0"/>
              <a:t>6</a:t>
            </a:r>
          </a:p>
          <a:p>
            <a:pPr marL="457200">
              <a:buFont typeface="Wingdings" panose="05000000000000000000" pitchFamily="2" charset="2"/>
              <a:buChar char="§"/>
            </a:pPr>
            <a:r>
              <a:rPr lang="en-US" sz="2000" dirty="0"/>
              <a:t>The latest version of Entity Framework is Entity Framework </a:t>
            </a:r>
            <a:r>
              <a:rPr lang="en-US" sz="2000" dirty="0" smtClean="0"/>
              <a:t>7.</a:t>
            </a:r>
          </a:p>
          <a:p>
            <a:pPr marL="457200">
              <a:buFont typeface="Wingdings" panose="05000000000000000000" pitchFamily="2" charset="2"/>
              <a:buChar char="§"/>
            </a:pPr>
            <a:r>
              <a:rPr lang="en-US" sz="2000" dirty="0" smtClean="0"/>
              <a:t>As </a:t>
            </a:r>
            <a:r>
              <a:rPr lang="en-US" sz="2000" dirty="0"/>
              <a:t>of this writing, Entity Framework 7 hasn't been </a:t>
            </a:r>
            <a:r>
              <a:rPr lang="en-US" sz="2000" dirty="0" smtClean="0"/>
              <a:t>released.</a:t>
            </a:r>
          </a:p>
          <a:p>
            <a:pPr marL="685800">
              <a:buFont typeface="Wingdings" panose="05000000000000000000" pitchFamily="2" charset="2"/>
              <a:buChar char="ü"/>
            </a:pPr>
            <a:r>
              <a:rPr lang="en-US" sz="2000" dirty="0" smtClean="0"/>
              <a:t>It </a:t>
            </a:r>
            <a:r>
              <a:rPr lang="en-US" sz="2000" dirty="0"/>
              <a:t>will be released as a "pre-release" at the same time ASP.NET 5 is released. You will be able to install the pre-release version of EF 7 using </a:t>
            </a:r>
            <a:r>
              <a:rPr lang="en-US" sz="2000" dirty="0" smtClean="0"/>
              <a:t>NuGet.</a:t>
            </a:r>
          </a:p>
          <a:p>
            <a:pPr marL="685800">
              <a:buFont typeface="Wingdings" panose="05000000000000000000" pitchFamily="2" charset="2"/>
              <a:buChar char="ü"/>
            </a:pPr>
            <a:r>
              <a:rPr lang="en-US" sz="2000" dirty="0" smtClean="0"/>
              <a:t>There </a:t>
            </a:r>
            <a:r>
              <a:rPr lang="en-US" sz="2000" dirty="0"/>
              <a:t>are many changes coming up in Entity Framework 7—it is being rewritten from the ground </a:t>
            </a:r>
            <a:r>
              <a:rPr lang="en-US" sz="2000" dirty="0" smtClean="0"/>
              <a:t>up.</a:t>
            </a:r>
          </a:p>
          <a:p>
            <a:pPr marL="685800">
              <a:buFont typeface="Wingdings" panose="05000000000000000000" pitchFamily="2" charset="2"/>
              <a:buChar char="ü"/>
            </a:pPr>
            <a:r>
              <a:rPr lang="en-US" sz="2000" dirty="0" smtClean="0"/>
              <a:t>The </a:t>
            </a:r>
            <a:r>
              <a:rPr lang="en-US" sz="2000" dirty="0"/>
              <a:t>major goals of Entity Framework 7 include its support for new platforms and new data </a:t>
            </a:r>
            <a:r>
              <a:rPr lang="en-US" sz="2000" dirty="0" smtClean="0"/>
              <a:t>stores.</a:t>
            </a:r>
          </a:p>
        </p:txBody>
      </p:sp>
      <p:sp>
        <p:nvSpPr>
          <p:cNvPr id="3" name="Date Placeholder 2"/>
          <p:cNvSpPr>
            <a:spLocks noGrp="1"/>
          </p:cNvSpPr>
          <p:nvPr>
            <p:ph type="dt" sz="half" idx="2"/>
          </p:nvPr>
        </p:nvSpPr>
        <p:spPr/>
        <p:txBody>
          <a:bodyPr/>
          <a:lstStyle/>
          <a:p>
            <a:fld id="{3ED733EA-9FE9-46A2-B42D-72BB001EBD7D}"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80</a:t>
            </a:fld>
            <a:endParaRPr lang="en-US"/>
          </a:p>
        </p:txBody>
      </p:sp>
    </p:spTree>
    <p:extLst>
      <p:ext uri="{BB962C8B-B14F-4D97-AF65-F5344CB8AC3E}">
        <p14:creationId xmlns:p14="http://schemas.microsoft.com/office/powerpoint/2010/main" val="40637295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Agenda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685800">
              <a:buFont typeface="Wingdings" panose="05000000000000000000" pitchFamily="2" charset="2"/>
              <a:buChar char="ü"/>
            </a:pPr>
            <a:r>
              <a:rPr lang="en-US" sz="2000" dirty="0" smtClean="0"/>
              <a:t>So</a:t>
            </a:r>
            <a:r>
              <a:rPr lang="en-US" sz="2000" dirty="0"/>
              <a:t>, support for additional providers will also be included in Entity Framework </a:t>
            </a:r>
            <a:r>
              <a:rPr lang="en-US" sz="2000" dirty="0" smtClean="0"/>
              <a:t>7</a:t>
            </a:r>
            <a:r>
              <a:rPr lang="en-US" sz="2000" dirty="0"/>
              <a:t> </a:t>
            </a:r>
            <a:r>
              <a:rPr lang="en-US" sz="2000" dirty="0" smtClean="0">
                <a:solidFill>
                  <a:srgbClr val="FF0000"/>
                </a:solidFill>
              </a:rPr>
              <a:t>Figure 2-0</a:t>
            </a:r>
            <a:r>
              <a:rPr lang="en-US" sz="2000" dirty="0" smtClean="0"/>
              <a:t>.</a:t>
            </a:r>
          </a:p>
          <a:p>
            <a:pPr marL="457200">
              <a:buFont typeface="Wingdings" panose="05000000000000000000" pitchFamily="2" charset="2"/>
              <a:buChar char="§"/>
            </a:pPr>
            <a:r>
              <a:rPr lang="en-US" sz="2000" dirty="0" smtClean="0"/>
              <a:t>We will start this chapter with a discussion on our UserAuthentication database that we will be using throughout this book, followed by a discussion on how we can create an EDM using the Security database.</a:t>
            </a:r>
            <a:endParaRPr lang="en-US" sz="2000" dirty="0"/>
          </a:p>
        </p:txBody>
      </p:sp>
      <p:sp>
        <p:nvSpPr>
          <p:cNvPr id="3" name="Date Placeholder 2"/>
          <p:cNvSpPr>
            <a:spLocks noGrp="1"/>
          </p:cNvSpPr>
          <p:nvPr>
            <p:ph type="dt" sz="half" idx="2"/>
          </p:nvPr>
        </p:nvSpPr>
        <p:spPr/>
        <p:txBody>
          <a:bodyPr/>
          <a:lstStyle/>
          <a:p>
            <a:fld id="{3ED733EA-9FE9-46A2-B42D-72BB001EBD7D}"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81</a:t>
            </a:fld>
            <a:endParaRPr lang="en-US"/>
          </a:p>
        </p:txBody>
      </p:sp>
    </p:spTree>
    <p:extLst>
      <p:ext uri="{BB962C8B-B14F-4D97-AF65-F5344CB8AC3E}">
        <p14:creationId xmlns:p14="http://schemas.microsoft.com/office/powerpoint/2010/main" val="22321925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2-0</a:t>
            </a:r>
            <a:endParaRPr lang="en-US" dirty="0"/>
          </a:p>
        </p:txBody>
      </p:sp>
      <p:sp>
        <p:nvSpPr>
          <p:cNvPr id="3" name="Date Placeholder 2"/>
          <p:cNvSpPr>
            <a:spLocks noGrp="1"/>
          </p:cNvSpPr>
          <p:nvPr>
            <p:ph type="dt" sz="half" idx="2"/>
          </p:nvPr>
        </p:nvSpPr>
        <p:spPr/>
        <p:txBody>
          <a:bodyPr/>
          <a:lstStyle/>
          <a:p>
            <a:fld id="{530B6255-0B25-48E2-853F-771B0A14F7A8}"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82</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7675208" cy="5141147"/>
          </a:xfrm>
          <a:prstGeom prst="rect">
            <a:avLst/>
          </a:prstGeom>
          <a:ln>
            <a:solidFill>
              <a:srgbClr val="00B0F0"/>
            </a:solidFill>
          </a:ln>
        </p:spPr>
      </p:pic>
    </p:spTree>
    <p:extLst>
      <p:ext uri="{BB962C8B-B14F-4D97-AF65-F5344CB8AC3E}">
        <p14:creationId xmlns:p14="http://schemas.microsoft.com/office/powerpoint/2010/main" val="42718264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Designing the UserAuthentication </a:t>
            </a:r>
            <a:r>
              <a:rPr lang="en-US" dirty="0" smtClean="0">
                <a:solidFill>
                  <a:schemeClr val="bg1"/>
                </a:solidFill>
              </a:rPr>
              <a:t>database</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Before we begin implementing a simple application that shows how data retrieved from the EDM can be consumed, let's take a quick look at the EDM </a:t>
            </a:r>
            <a:r>
              <a:rPr lang="en-US" sz="2000" dirty="0" smtClean="0"/>
              <a:t>again </a:t>
            </a:r>
            <a:r>
              <a:rPr lang="en-US" sz="2000" dirty="0" smtClean="0">
                <a:solidFill>
                  <a:srgbClr val="FF0000"/>
                </a:solidFill>
              </a:rPr>
              <a:t>Figure 2-1</a:t>
            </a:r>
            <a:r>
              <a:rPr lang="en-US" sz="2000" dirty="0"/>
              <a:t>.</a:t>
            </a:r>
          </a:p>
          <a:p>
            <a:pPr marL="457200">
              <a:buFont typeface="Wingdings" panose="05000000000000000000" pitchFamily="2" charset="2"/>
              <a:buChar char="§"/>
            </a:pPr>
            <a:r>
              <a:rPr lang="en-US" sz="2000" dirty="0"/>
              <a:t>As you can see in this diagram, our </a:t>
            </a:r>
            <a:r>
              <a:rPr lang="en-US" sz="2000" dirty="0">
                <a:solidFill>
                  <a:srgbClr val="FF0000"/>
                </a:solidFill>
              </a:rPr>
              <a:t>application</a:t>
            </a:r>
            <a:r>
              <a:rPr lang="en-US" sz="2000" dirty="0"/>
              <a:t> needs to </a:t>
            </a:r>
            <a:r>
              <a:rPr lang="en-US" sz="2000" dirty="0">
                <a:solidFill>
                  <a:srgbClr val="0070C0"/>
                </a:solidFill>
              </a:rPr>
              <a:t>interact</a:t>
            </a:r>
            <a:r>
              <a:rPr lang="en-US" sz="2000" dirty="0"/>
              <a:t> with the </a:t>
            </a:r>
            <a:r>
              <a:rPr lang="en-US" sz="2000" dirty="0">
                <a:solidFill>
                  <a:srgbClr val="FF0000"/>
                </a:solidFill>
              </a:rPr>
              <a:t>CSDL </a:t>
            </a:r>
            <a:r>
              <a:rPr lang="en-US" sz="2000" dirty="0" smtClean="0">
                <a:solidFill>
                  <a:srgbClr val="FF0000"/>
                </a:solidFill>
              </a:rPr>
              <a:t>layer</a:t>
            </a:r>
            <a:r>
              <a:rPr lang="en-US" sz="2000" dirty="0" smtClean="0"/>
              <a:t>.</a:t>
            </a:r>
          </a:p>
          <a:p>
            <a:pPr marL="457200">
              <a:buFont typeface="Wingdings" panose="05000000000000000000" pitchFamily="2" charset="2"/>
              <a:buChar char="§"/>
            </a:pPr>
            <a:r>
              <a:rPr lang="en-US" sz="2000" dirty="0" smtClean="0"/>
              <a:t>The </a:t>
            </a:r>
            <a:r>
              <a:rPr lang="en-US" sz="2000" dirty="0">
                <a:solidFill>
                  <a:srgbClr val="FF0000"/>
                </a:solidFill>
              </a:rPr>
              <a:t>SSDL layer</a:t>
            </a:r>
            <a:r>
              <a:rPr lang="en-US" sz="2000" dirty="0"/>
              <a:t> will </a:t>
            </a:r>
            <a:r>
              <a:rPr lang="en-US" sz="2000" dirty="0">
                <a:solidFill>
                  <a:srgbClr val="0070C0"/>
                </a:solidFill>
              </a:rPr>
              <a:t>connect</a:t>
            </a:r>
            <a:r>
              <a:rPr lang="en-US" sz="2000" dirty="0"/>
              <a:t> to the </a:t>
            </a:r>
            <a:r>
              <a:rPr lang="en-US" sz="2000" dirty="0">
                <a:solidFill>
                  <a:srgbClr val="FF0000"/>
                </a:solidFill>
              </a:rPr>
              <a:t>database</a:t>
            </a:r>
            <a:r>
              <a:rPr lang="en-US" sz="2000" dirty="0"/>
              <a:t> (the Security database in our example), and the mapping layer will map these two layers so that they can </a:t>
            </a:r>
            <a:r>
              <a:rPr lang="en-US" sz="2000" dirty="0" smtClean="0"/>
              <a:t>communicate.</a:t>
            </a:r>
          </a:p>
          <a:p>
            <a:pPr marL="457200">
              <a:buFont typeface="Wingdings" panose="05000000000000000000" pitchFamily="2" charset="2"/>
              <a:buChar char="§"/>
            </a:pPr>
            <a:r>
              <a:rPr lang="en-US" sz="2000" dirty="0" smtClean="0"/>
              <a:t>The </a:t>
            </a:r>
            <a:r>
              <a:rPr lang="en-US" sz="2000" dirty="0">
                <a:solidFill>
                  <a:srgbClr val="FF0000"/>
                </a:solidFill>
              </a:rPr>
              <a:t>Security database</a:t>
            </a:r>
            <a:r>
              <a:rPr lang="en-US" sz="2000" dirty="0"/>
              <a:t> comprises of a list of the following </a:t>
            </a:r>
            <a:r>
              <a:rPr lang="en-US" sz="2000" dirty="0" smtClean="0"/>
              <a:t>tables.</a:t>
            </a:r>
          </a:p>
          <a:p>
            <a:pPr marL="687388" indent="-225425">
              <a:buFont typeface="Wingdings" panose="05000000000000000000" pitchFamily="2" charset="2"/>
              <a:buChar char="ü"/>
            </a:pPr>
            <a:r>
              <a:rPr lang="en-US" sz="2000" dirty="0">
                <a:solidFill>
                  <a:srgbClr val="0070C0"/>
                </a:solidFill>
              </a:rPr>
              <a:t>Users</a:t>
            </a:r>
            <a:r>
              <a:rPr lang="en-US" sz="2000" dirty="0"/>
              <a:t>: This table contains the user </a:t>
            </a:r>
            <a:r>
              <a:rPr lang="en-US" sz="2000" dirty="0" smtClean="0"/>
              <a:t>details.</a:t>
            </a:r>
          </a:p>
          <a:p>
            <a:pPr marL="687388" indent="-225425">
              <a:buFont typeface="Wingdings" panose="05000000000000000000" pitchFamily="2" charset="2"/>
              <a:buChar char="ü"/>
            </a:pPr>
            <a:r>
              <a:rPr lang="en-US" sz="2000" dirty="0" smtClean="0">
                <a:solidFill>
                  <a:srgbClr val="0070C0"/>
                </a:solidFill>
              </a:rPr>
              <a:t>UsersAuthentication</a:t>
            </a:r>
            <a:r>
              <a:rPr lang="en-US" sz="2000" dirty="0"/>
              <a:t>: This table contains the user authentication details</a:t>
            </a:r>
            <a:r>
              <a:rPr lang="en-US" sz="2000" dirty="0" smtClean="0"/>
              <a:t>.</a:t>
            </a:r>
            <a:endParaRPr lang="en-US" sz="2000" dirty="0"/>
          </a:p>
          <a:p>
            <a:pPr marL="687388" indent="-225425">
              <a:buFont typeface="Wingdings" panose="05000000000000000000" pitchFamily="2" charset="2"/>
              <a:buChar char="ü"/>
            </a:pPr>
            <a:r>
              <a:rPr lang="en-US" sz="2000" dirty="0" smtClean="0">
                <a:solidFill>
                  <a:srgbClr val="0070C0"/>
                </a:solidFill>
              </a:rPr>
              <a:t>UserAuthenticationTypes</a:t>
            </a:r>
            <a:r>
              <a:rPr lang="en-US" sz="2000" dirty="0"/>
              <a:t>: This table contains user authentication type data. User authentication type can be Windows, Forms, Passport, and Anonymous</a:t>
            </a:r>
            <a:r>
              <a:rPr lang="en-US" sz="2000" dirty="0" smtClean="0"/>
              <a:t>.</a:t>
            </a:r>
          </a:p>
          <a:p>
            <a:pPr marL="687388" indent="-225425">
              <a:buFont typeface="Wingdings" panose="05000000000000000000" pitchFamily="2" charset="2"/>
              <a:buChar char="ü"/>
            </a:pPr>
            <a:r>
              <a:rPr lang="en-US" sz="2000" dirty="0">
                <a:solidFill>
                  <a:srgbClr val="0070C0"/>
                </a:solidFill>
              </a:rPr>
              <a:t>UsersLoginHistory</a:t>
            </a:r>
            <a:r>
              <a:rPr lang="en-US" sz="2000" dirty="0"/>
              <a:t>: This table contains data related to user login history; </a:t>
            </a:r>
            <a:r>
              <a:rPr lang="en-US" sz="2000" dirty="0" smtClean="0"/>
              <a:t>ie. login </a:t>
            </a:r>
            <a:r>
              <a:rPr lang="en-US" sz="2000" dirty="0"/>
              <a:t>history data of the user</a:t>
            </a:r>
            <a:r>
              <a:rPr lang="en-US" sz="2000" dirty="0" smtClean="0"/>
              <a:t>.</a:t>
            </a:r>
            <a:endParaRPr lang="en-US" sz="2000" dirty="0"/>
          </a:p>
          <a:p>
            <a:pPr marL="687388" indent="-225425">
              <a:buFont typeface="Wingdings" panose="05000000000000000000" pitchFamily="2" charset="2"/>
              <a:buChar char="ü"/>
            </a:pPr>
            <a:r>
              <a:rPr lang="en-US" sz="2000" dirty="0" smtClean="0">
                <a:solidFill>
                  <a:srgbClr val="0070C0"/>
                </a:solidFill>
              </a:rPr>
              <a:t>UserRoles</a:t>
            </a:r>
            <a:r>
              <a:rPr lang="en-US" sz="2000" dirty="0"/>
              <a:t>: This table contains the user role </a:t>
            </a:r>
            <a:r>
              <a:rPr lang="en-US" sz="2000" dirty="0" smtClean="0"/>
              <a:t>details.</a:t>
            </a:r>
          </a:p>
        </p:txBody>
      </p:sp>
      <p:sp>
        <p:nvSpPr>
          <p:cNvPr id="3" name="Date Placeholder 2"/>
          <p:cNvSpPr>
            <a:spLocks noGrp="1"/>
          </p:cNvSpPr>
          <p:nvPr>
            <p:ph type="dt" sz="half" idx="2"/>
          </p:nvPr>
        </p:nvSpPr>
        <p:spPr/>
        <p:txBody>
          <a:bodyPr/>
          <a:lstStyle/>
          <a:p>
            <a:fld id="{11230007-7483-4FFB-9768-4DA5361AECC6}"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83</a:t>
            </a:fld>
            <a:endParaRPr lang="en-US"/>
          </a:p>
        </p:txBody>
      </p:sp>
    </p:spTree>
    <p:extLst>
      <p:ext uri="{BB962C8B-B14F-4D97-AF65-F5344CB8AC3E}">
        <p14:creationId xmlns:p14="http://schemas.microsoft.com/office/powerpoint/2010/main" val="30058696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Designing the UserAuthentication </a:t>
            </a:r>
            <a:r>
              <a:rPr lang="en-US" dirty="0" smtClean="0">
                <a:solidFill>
                  <a:schemeClr val="bg1"/>
                </a:solidFill>
              </a:rPr>
              <a:t>database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687388" indent="-225425">
              <a:buFont typeface="Wingdings" panose="05000000000000000000" pitchFamily="2" charset="2"/>
              <a:buChar char="ü"/>
            </a:pPr>
            <a:r>
              <a:rPr lang="en-US" sz="2000" dirty="0" smtClean="0">
                <a:solidFill>
                  <a:srgbClr val="0070C0"/>
                </a:solidFill>
              </a:rPr>
              <a:t>Roles</a:t>
            </a:r>
            <a:r>
              <a:rPr lang="en-US" sz="2000" dirty="0"/>
              <a:t>: This table contains the role </a:t>
            </a:r>
            <a:r>
              <a:rPr lang="en-US" sz="2000" dirty="0" smtClean="0"/>
              <a:t>details.</a:t>
            </a:r>
          </a:p>
          <a:p>
            <a:pPr marL="687388" indent="-225425">
              <a:buFont typeface="Wingdings" panose="05000000000000000000" pitchFamily="2" charset="2"/>
              <a:buChar char="ü"/>
            </a:pPr>
            <a:r>
              <a:rPr lang="en-US" sz="2000" dirty="0" smtClean="0">
                <a:solidFill>
                  <a:srgbClr val="0070C0"/>
                </a:solidFill>
              </a:rPr>
              <a:t>Controls</a:t>
            </a:r>
            <a:r>
              <a:rPr lang="en-US" sz="2000" dirty="0"/>
              <a:t>: This table contains an entry per control (note that each control is an object</a:t>
            </a:r>
            <a:r>
              <a:rPr lang="en-US" sz="2000" dirty="0" smtClean="0"/>
              <a:t>).</a:t>
            </a:r>
          </a:p>
          <a:p>
            <a:pPr marL="687388" indent="-225425">
              <a:buFont typeface="Wingdings" panose="05000000000000000000" pitchFamily="2" charset="2"/>
              <a:buChar char="ü"/>
            </a:pPr>
            <a:r>
              <a:rPr lang="en-US" sz="2000" dirty="0" smtClean="0">
                <a:solidFill>
                  <a:srgbClr val="0070C0"/>
                </a:solidFill>
              </a:rPr>
              <a:t>ControlTypes</a:t>
            </a:r>
            <a:r>
              <a:rPr lang="en-US" sz="2000" dirty="0" smtClean="0"/>
              <a:t>: This table contains the control type data.</a:t>
            </a:r>
            <a:endParaRPr lang="en-US" sz="2000" dirty="0"/>
          </a:p>
        </p:txBody>
      </p:sp>
      <p:sp>
        <p:nvSpPr>
          <p:cNvPr id="3" name="Date Placeholder 2"/>
          <p:cNvSpPr>
            <a:spLocks noGrp="1"/>
          </p:cNvSpPr>
          <p:nvPr>
            <p:ph type="dt" sz="half" idx="2"/>
          </p:nvPr>
        </p:nvSpPr>
        <p:spPr/>
        <p:txBody>
          <a:bodyPr/>
          <a:lstStyle/>
          <a:p>
            <a:fld id="{11230007-7483-4FFB-9768-4DA5361AECC6}"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84</a:t>
            </a:fld>
            <a:endParaRPr lang="en-US"/>
          </a:p>
        </p:txBody>
      </p:sp>
    </p:spTree>
    <p:extLst>
      <p:ext uri="{BB962C8B-B14F-4D97-AF65-F5344CB8AC3E}">
        <p14:creationId xmlns:p14="http://schemas.microsoft.com/office/powerpoint/2010/main" val="27999981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2-1</a:t>
            </a:r>
            <a:endParaRPr lang="en-US" dirty="0"/>
          </a:p>
        </p:txBody>
      </p:sp>
      <p:sp>
        <p:nvSpPr>
          <p:cNvPr id="3" name="Date Placeholder 2"/>
          <p:cNvSpPr>
            <a:spLocks noGrp="1"/>
          </p:cNvSpPr>
          <p:nvPr>
            <p:ph type="dt" sz="half" idx="2"/>
          </p:nvPr>
        </p:nvSpPr>
        <p:spPr/>
        <p:txBody>
          <a:bodyPr/>
          <a:lstStyle/>
          <a:p>
            <a:fld id="{4A9A2257-EE43-44B3-89CA-7E96FE775AED}"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85</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78173"/>
            <a:ext cx="5837703" cy="5070376"/>
          </a:xfrm>
          <a:prstGeom prst="rect">
            <a:avLst/>
          </a:prstGeom>
          <a:ln>
            <a:solidFill>
              <a:schemeClr val="accent1"/>
            </a:solidFill>
          </a:ln>
        </p:spPr>
      </p:pic>
    </p:spTree>
    <p:extLst>
      <p:ext uri="{BB962C8B-B14F-4D97-AF65-F5344CB8AC3E}">
        <p14:creationId xmlns:p14="http://schemas.microsoft.com/office/powerpoint/2010/main" val="18335681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Creating the EDM</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Now that the Security database is ready, we will explore how we can create an EDM on top of the Security database.</a:t>
            </a:r>
          </a:p>
          <a:p>
            <a:pPr marL="461963" indent="-234950">
              <a:buFont typeface="Wingdings" panose="05000000000000000000" pitchFamily="2" charset="2"/>
              <a:buChar char="§"/>
            </a:pPr>
            <a:r>
              <a:rPr lang="en-US" sz="2000" dirty="0"/>
              <a:t>You can create the Entity Data Model in one of two </a:t>
            </a:r>
            <a:r>
              <a:rPr lang="en-US" sz="2000" dirty="0" smtClean="0"/>
              <a:t>ways:</a:t>
            </a:r>
          </a:p>
          <a:p>
            <a:pPr marL="687388" indent="-225425">
              <a:buFont typeface="Wingdings" panose="05000000000000000000" pitchFamily="2" charset="2"/>
              <a:buChar char="ü"/>
            </a:pPr>
            <a:r>
              <a:rPr lang="en-US" sz="2000" dirty="0" smtClean="0"/>
              <a:t>Use </a:t>
            </a:r>
            <a:r>
              <a:rPr lang="en-US" sz="2000" dirty="0"/>
              <a:t>the </a:t>
            </a:r>
            <a:r>
              <a:rPr lang="en-US" sz="2000" dirty="0">
                <a:solidFill>
                  <a:srgbClr val="FF0000"/>
                </a:solidFill>
              </a:rPr>
              <a:t>ADO.NET Entity Data Model </a:t>
            </a:r>
            <a:r>
              <a:rPr lang="en-US" sz="2000" dirty="0" smtClean="0">
                <a:solidFill>
                  <a:srgbClr val="0070C0"/>
                </a:solidFill>
              </a:rPr>
              <a:t>Designer</a:t>
            </a:r>
          </a:p>
          <a:p>
            <a:pPr marL="687388" indent="-225425">
              <a:buFont typeface="Wingdings" panose="05000000000000000000" pitchFamily="2" charset="2"/>
              <a:buChar char="ü"/>
            </a:pPr>
            <a:r>
              <a:rPr lang="en-US" sz="2000" dirty="0" smtClean="0"/>
              <a:t>Use </a:t>
            </a:r>
            <a:r>
              <a:rPr lang="en-US" sz="2000" dirty="0"/>
              <a:t>the </a:t>
            </a:r>
            <a:r>
              <a:rPr lang="en-US" sz="2000" dirty="0">
                <a:solidFill>
                  <a:srgbClr val="0070C0"/>
                </a:solidFill>
              </a:rPr>
              <a:t>command-line</a:t>
            </a:r>
            <a:r>
              <a:rPr lang="en-US" sz="2000" dirty="0"/>
              <a:t> Entity Data Model Designer called </a:t>
            </a:r>
            <a:r>
              <a:rPr lang="en-US" sz="2000" dirty="0" smtClean="0">
                <a:solidFill>
                  <a:srgbClr val="FF0000"/>
                </a:solidFill>
              </a:rPr>
              <a:t>EdmGen.exe</a:t>
            </a:r>
          </a:p>
          <a:p>
            <a:pPr marL="461963" indent="-234950">
              <a:buFont typeface="Wingdings" panose="05000000000000000000" pitchFamily="2" charset="2"/>
              <a:buChar char="§"/>
            </a:pPr>
            <a:r>
              <a:rPr lang="en-US" sz="2000" dirty="0" smtClean="0"/>
              <a:t>The </a:t>
            </a:r>
            <a:r>
              <a:rPr lang="en-US" sz="2000" dirty="0"/>
              <a:t>first approach is preferred to the </a:t>
            </a:r>
            <a:r>
              <a:rPr lang="en-US" sz="2000" dirty="0" smtClean="0"/>
              <a:t>second.</a:t>
            </a:r>
          </a:p>
          <a:p>
            <a:pPr marL="461963" indent="-234950">
              <a:buFont typeface="Wingdings" panose="05000000000000000000" pitchFamily="2" charset="2"/>
              <a:buChar char="§"/>
            </a:pPr>
            <a:r>
              <a:rPr lang="en-US" sz="2000" dirty="0" smtClean="0"/>
              <a:t>However</a:t>
            </a:r>
            <a:r>
              <a:rPr lang="en-US" sz="2000" dirty="0"/>
              <a:t>, as we move through the chapters of the book, we will explore how we can follow the code-first approach to implement the model for our application that uses Entity </a:t>
            </a:r>
            <a:r>
              <a:rPr lang="en-US" sz="2000" dirty="0" smtClean="0"/>
              <a:t>Framework.</a:t>
            </a:r>
          </a:p>
          <a:p>
            <a:pPr marL="461963" indent="-234950">
              <a:buFont typeface="Wingdings" panose="05000000000000000000" pitchFamily="2" charset="2"/>
              <a:buChar char="§"/>
            </a:pPr>
            <a:r>
              <a:rPr lang="en-US" sz="2000" dirty="0" smtClean="0"/>
              <a:t>We </a:t>
            </a:r>
            <a:r>
              <a:rPr lang="en-US" sz="2000" dirty="0"/>
              <a:t>will first take a look at how we can design an EDM using the ADO.NET Entity Data Model Designer</a:t>
            </a:r>
            <a:r>
              <a:rPr lang="en-US" sz="2000" dirty="0" smtClean="0"/>
              <a:t>.</a:t>
            </a:r>
            <a:endParaRPr lang="en-US" sz="2000" dirty="0"/>
          </a:p>
        </p:txBody>
      </p:sp>
      <p:sp>
        <p:nvSpPr>
          <p:cNvPr id="3" name="Date Placeholder 2"/>
          <p:cNvSpPr>
            <a:spLocks noGrp="1"/>
          </p:cNvSpPr>
          <p:nvPr>
            <p:ph type="dt" sz="half" idx="2"/>
          </p:nvPr>
        </p:nvSpPr>
        <p:spPr/>
        <p:txBody>
          <a:bodyPr/>
          <a:lstStyle/>
          <a:p>
            <a:fld id="{B8CC787F-040B-40BB-BD2E-A03CED9B8661}"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86</a:t>
            </a:fld>
            <a:endParaRPr lang="en-US"/>
          </a:p>
        </p:txBody>
      </p:sp>
    </p:spTree>
    <p:extLst>
      <p:ext uri="{BB962C8B-B14F-4D97-AF65-F5344CB8AC3E}">
        <p14:creationId xmlns:p14="http://schemas.microsoft.com/office/powerpoint/2010/main" val="33104916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Note</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Prior to </a:t>
            </a:r>
            <a:r>
              <a:rPr lang="en-US" sz="2000" dirty="0"/>
              <a:t>Entity Framework 7, there were two storage </a:t>
            </a:r>
            <a:r>
              <a:rPr lang="en-US" sz="2000" dirty="0" smtClean="0"/>
              <a:t>models</a:t>
            </a:r>
          </a:p>
          <a:p>
            <a:pPr marL="687388">
              <a:buFont typeface="Wingdings" panose="05000000000000000000" pitchFamily="2" charset="2"/>
              <a:buChar char="ü"/>
            </a:pPr>
            <a:r>
              <a:rPr lang="en-US" sz="2000" dirty="0" smtClean="0"/>
              <a:t>The </a:t>
            </a:r>
            <a:r>
              <a:rPr lang="en-US" sz="2000" dirty="0">
                <a:solidFill>
                  <a:srgbClr val="FF0000"/>
                </a:solidFill>
              </a:rPr>
              <a:t>EDMX file format</a:t>
            </a:r>
            <a:r>
              <a:rPr lang="en-US" sz="2000" dirty="0"/>
              <a:t> based </a:t>
            </a:r>
            <a:r>
              <a:rPr lang="en-US" sz="2000" dirty="0" smtClean="0"/>
              <a:t>on XML </a:t>
            </a:r>
            <a:r>
              <a:rPr lang="en-US" sz="2000" dirty="0"/>
              <a:t>schema </a:t>
            </a:r>
            <a:r>
              <a:rPr lang="en-US" sz="2000" dirty="0" smtClean="0"/>
              <a:t>or</a:t>
            </a:r>
          </a:p>
          <a:p>
            <a:pPr marL="687388">
              <a:buFont typeface="Wingdings" panose="05000000000000000000" pitchFamily="2" charset="2"/>
              <a:buChar char="ü"/>
            </a:pPr>
            <a:r>
              <a:rPr lang="en-US" sz="2000" dirty="0" smtClean="0"/>
              <a:t>Code</a:t>
            </a:r>
          </a:p>
          <a:p>
            <a:pPr marL="461963">
              <a:buFont typeface="Wingdings" panose="05000000000000000000" pitchFamily="2" charset="2"/>
              <a:buChar char="§"/>
            </a:pPr>
            <a:r>
              <a:rPr lang="en-US" sz="2000" dirty="0" smtClean="0"/>
              <a:t>With </a:t>
            </a:r>
            <a:r>
              <a:rPr lang="en-US" sz="2000" dirty="0"/>
              <a:t>Entity Framework 7, the </a:t>
            </a:r>
            <a:r>
              <a:rPr lang="en-US" sz="2000" dirty="0">
                <a:solidFill>
                  <a:srgbClr val="FF0000"/>
                </a:solidFill>
              </a:rPr>
              <a:t>EDMX file format</a:t>
            </a:r>
            <a:r>
              <a:rPr lang="en-US" sz="2000" dirty="0"/>
              <a:t> </a:t>
            </a:r>
            <a:r>
              <a:rPr lang="en-US" sz="2000" dirty="0">
                <a:solidFill>
                  <a:srgbClr val="0070C0"/>
                </a:solidFill>
              </a:rPr>
              <a:t>will be dropped</a:t>
            </a:r>
            <a:r>
              <a:rPr lang="en-US" sz="2000" dirty="0"/>
              <a:t>—we will have only the </a:t>
            </a:r>
            <a:r>
              <a:rPr lang="en-US" sz="2000" dirty="0">
                <a:solidFill>
                  <a:srgbClr val="FF0000"/>
                </a:solidFill>
              </a:rPr>
              <a:t>code-based</a:t>
            </a:r>
            <a:r>
              <a:rPr lang="en-US" sz="2000" dirty="0"/>
              <a:t> </a:t>
            </a:r>
            <a:r>
              <a:rPr lang="en-US" sz="2000" dirty="0">
                <a:solidFill>
                  <a:srgbClr val="0070C0"/>
                </a:solidFill>
              </a:rPr>
              <a:t>format</a:t>
            </a:r>
            <a:r>
              <a:rPr lang="en-US" sz="2000" dirty="0"/>
              <a:t>. </a:t>
            </a:r>
            <a:endParaRPr lang="en-US" sz="2000" dirty="0" smtClean="0"/>
          </a:p>
          <a:p>
            <a:pPr marL="461963">
              <a:buFont typeface="Wingdings" panose="05000000000000000000" pitchFamily="2" charset="2"/>
              <a:buChar char="§"/>
            </a:pPr>
            <a:r>
              <a:rPr lang="en-US" sz="2000" dirty="0" smtClean="0"/>
              <a:t>Interestingly</a:t>
            </a:r>
            <a:r>
              <a:rPr lang="en-US" sz="2000" dirty="0"/>
              <a:t>, this approach is also termed the "</a:t>
            </a:r>
            <a:r>
              <a:rPr lang="en-US" sz="2000" dirty="0">
                <a:solidFill>
                  <a:srgbClr val="FF0000"/>
                </a:solidFill>
              </a:rPr>
              <a:t>code-first only</a:t>
            </a:r>
            <a:r>
              <a:rPr lang="en-US" sz="2000" dirty="0"/>
              <a:t>" </a:t>
            </a:r>
            <a:r>
              <a:rPr lang="en-US" sz="2000" dirty="0">
                <a:solidFill>
                  <a:srgbClr val="0070C0"/>
                </a:solidFill>
              </a:rPr>
              <a:t>approach</a:t>
            </a:r>
            <a:r>
              <a:rPr lang="en-US" sz="2000" dirty="0" smtClean="0"/>
              <a:t>.</a:t>
            </a:r>
            <a:endParaRPr lang="en-US" sz="2000" dirty="0"/>
          </a:p>
        </p:txBody>
      </p:sp>
      <p:sp>
        <p:nvSpPr>
          <p:cNvPr id="3" name="Date Placeholder 2"/>
          <p:cNvSpPr>
            <a:spLocks noGrp="1"/>
          </p:cNvSpPr>
          <p:nvPr>
            <p:ph type="dt" sz="half" idx="2"/>
          </p:nvPr>
        </p:nvSpPr>
        <p:spPr/>
        <p:txBody>
          <a:bodyPr/>
          <a:lstStyle/>
          <a:p>
            <a:fld id="{8A3C81DC-7940-4ACF-B483-40C8E15AA843}"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87</a:t>
            </a:fld>
            <a:endParaRPr lang="en-US"/>
          </a:p>
        </p:txBody>
      </p:sp>
    </p:spTree>
    <p:extLst>
      <p:ext uri="{BB962C8B-B14F-4D97-AF65-F5344CB8AC3E}">
        <p14:creationId xmlns:p14="http://schemas.microsoft.com/office/powerpoint/2010/main" val="17962984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Creating the </a:t>
            </a:r>
            <a:r>
              <a:rPr lang="en-US" dirty="0" smtClean="0"/>
              <a:t>EDM </a:t>
            </a:r>
            <a:r>
              <a:rPr lang="en-US" dirty="0"/>
              <a:t>using </a:t>
            </a:r>
            <a:r>
              <a:rPr lang="en-US" dirty="0" smtClean="0"/>
              <a:t>EDM Designer</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To create an EDM using the ADO.NET Entity Data Model Designer, follow these simple </a:t>
            </a:r>
            <a:r>
              <a:rPr lang="en-US" sz="2000" dirty="0" smtClean="0"/>
              <a:t>steps:</a:t>
            </a:r>
          </a:p>
          <a:p>
            <a:pPr marL="461963">
              <a:buFont typeface="Wingdings" panose="05000000000000000000" pitchFamily="2" charset="2"/>
              <a:buChar char="§"/>
            </a:pPr>
            <a:r>
              <a:rPr lang="en-US" sz="2000" dirty="0" smtClean="0"/>
              <a:t>Open </a:t>
            </a:r>
            <a:r>
              <a:rPr lang="en-US" sz="2000" dirty="0"/>
              <a:t>Visual Studio.NET 2013 IDE, create a solution for a new web application project as follows, and save it with a </a:t>
            </a:r>
            <a:r>
              <a:rPr lang="en-US" sz="2000" dirty="0" smtClean="0"/>
              <a:t>name.</a:t>
            </a:r>
          </a:p>
          <a:p>
            <a:pPr marL="461963">
              <a:buFont typeface="Wingdings" panose="05000000000000000000" pitchFamily="2" charset="2"/>
              <a:buChar char="§"/>
            </a:pPr>
            <a:r>
              <a:rPr lang="en-US" sz="2000" dirty="0" smtClean="0"/>
              <a:t>Switch </a:t>
            </a:r>
            <a:r>
              <a:rPr lang="en-US" sz="2000" dirty="0"/>
              <a:t>to the Solution Explorer, and navigate to Add | New Item... to create a new Entity Data Model using Entity Data Model </a:t>
            </a:r>
            <a:r>
              <a:rPr lang="en-US" sz="2000" dirty="0" smtClean="0"/>
              <a:t>Wizard.</a:t>
            </a:r>
          </a:p>
          <a:p>
            <a:pPr marL="461963">
              <a:buFont typeface="Wingdings" panose="05000000000000000000" pitchFamily="2" charset="2"/>
              <a:buChar char="§"/>
            </a:pPr>
            <a:r>
              <a:rPr lang="en-US" sz="2000" dirty="0" smtClean="0"/>
              <a:t>Next</a:t>
            </a:r>
            <a:r>
              <a:rPr lang="en-US" sz="2000" dirty="0"/>
              <a:t>, select ADO.NET Entity Data Model from the list of templates displayed, as shown in </a:t>
            </a:r>
            <a:r>
              <a:rPr lang="en-US" sz="2000" dirty="0" smtClean="0">
                <a:solidFill>
                  <a:srgbClr val="FF0000"/>
                </a:solidFill>
              </a:rPr>
              <a:t>Figure 2-2</a:t>
            </a:r>
            <a:r>
              <a:rPr lang="en-US" sz="2000" dirty="0" smtClean="0"/>
              <a:t>.</a:t>
            </a:r>
          </a:p>
          <a:p>
            <a:pPr marL="461963">
              <a:buFont typeface="Wingdings" panose="05000000000000000000" pitchFamily="2" charset="2"/>
              <a:buChar char="§"/>
            </a:pPr>
            <a:r>
              <a:rPr lang="en-US" sz="2000" dirty="0"/>
              <a:t>Name the </a:t>
            </a:r>
            <a:r>
              <a:rPr lang="en-US" sz="2000" dirty="0">
                <a:solidFill>
                  <a:srgbClr val="0070C0"/>
                </a:solidFill>
              </a:rPr>
              <a:t>Entity Data Model</a:t>
            </a:r>
            <a:r>
              <a:rPr lang="en-US" sz="2000" dirty="0"/>
              <a:t> </a:t>
            </a:r>
            <a:r>
              <a:rPr lang="en-US" sz="2000" dirty="0">
                <a:solidFill>
                  <a:srgbClr val="FF0000"/>
                </a:solidFill>
              </a:rPr>
              <a:t>SecurityDB</a:t>
            </a:r>
            <a:r>
              <a:rPr lang="en-US" sz="2000" dirty="0"/>
              <a:t>, and click on Add</a:t>
            </a:r>
            <a:r>
              <a:rPr lang="en-US" sz="2000" dirty="0" smtClean="0"/>
              <a:t>.</a:t>
            </a:r>
          </a:p>
          <a:p>
            <a:pPr marL="461963">
              <a:buFont typeface="Wingdings" panose="05000000000000000000" pitchFamily="2" charset="2"/>
              <a:buChar char="§"/>
            </a:pPr>
            <a:r>
              <a:rPr lang="en-US" sz="2000" dirty="0"/>
              <a:t>Select Generate from database from Entity Data Model Wizard, as shown in </a:t>
            </a:r>
            <a:r>
              <a:rPr lang="en-US" sz="2000" dirty="0">
                <a:solidFill>
                  <a:srgbClr val="FF0000"/>
                </a:solidFill>
              </a:rPr>
              <a:t>Figure </a:t>
            </a:r>
            <a:r>
              <a:rPr lang="en-US" sz="2000" dirty="0" smtClean="0">
                <a:solidFill>
                  <a:srgbClr val="FF0000"/>
                </a:solidFill>
              </a:rPr>
              <a:t>2-3</a:t>
            </a:r>
            <a:r>
              <a:rPr lang="en-US" sz="2000" dirty="0" smtClean="0"/>
              <a:t>.</a:t>
            </a:r>
          </a:p>
          <a:p>
            <a:pPr marL="687388" indent="-225425">
              <a:buFont typeface="Wingdings" panose="05000000000000000000" pitchFamily="2" charset="2"/>
              <a:buChar char="ü"/>
            </a:pPr>
            <a:r>
              <a:rPr lang="en-US" sz="2000" dirty="0" smtClean="0"/>
              <a:t>You </a:t>
            </a:r>
            <a:r>
              <a:rPr lang="en-US" sz="2000" dirty="0"/>
              <a:t>can also use the </a:t>
            </a:r>
            <a:r>
              <a:rPr lang="en-US" sz="2000" dirty="0">
                <a:solidFill>
                  <a:srgbClr val="FF0000"/>
                </a:solidFill>
              </a:rPr>
              <a:t>Empty model template</a:t>
            </a:r>
            <a:r>
              <a:rPr lang="en-US" sz="2000" dirty="0"/>
              <a:t> to create the EDM yourself.</a:t>
            </a:r>
          </a:p>
          <a:p>
            <a:pPr marL="687388" indent="-225425">
              <a:buFont typeface="Wingdings" panose="05000000000000000000" pitchFamily="2" charset="2"/>
              <a:buChar char="ü"/>
            </a:pPr>
            <a:r>
              <a:rPr lang="en-US" sz="2000" dirty="0"/>
              <a:t>If you select the Empty model template and click on Next, the </a:t>
            </a:r>
            <a:r>
              <a:rPr lang="en-US" sz="2000" dirty="0" smtClean="0"/>
              <a:t>screen appears as shown in F</a:t>
            </a:r>
            <a:r>
              <a:rPr lang="en-US" sz="2000" dirty="0" smtClean="0">
                <a:solidFill>
                  <a:srgbClr val="FF0000"/>
                </a:solidFill>
              </a:rPr>
              <a:t>igure 2-4.</a:t>
            </a:r>
            <a:endParaRPr lang="en-US" sz="2000" dirty="0"/>
          </a:p>
          <a:p>
            <a:pPr marL="687388" indent="-225425">
              <a:buFont typeface="Wingdings" panose="05000000000000000000" pitchFamily="2" charset="2"/>
              <a:buChar char="ü"/>
            </a:pPr>
            <a:r>
              <a:rPr lang="en-US" sz="2000" dirty="0"/>
              <a:t>As you can see from the previous screenshot, you can use this template to create the EDM </a:t>
            </a:r>
            <a:r>
              <a:rPr lang="en-US" sz="2000" dirty="0" smtClean="0"/>
              <a:t>yourself.</a:t>
            </a:r>
          </a:p>
          <a:p>
            <a:pPr marL="687388" indent="-225425">
              <a:buFont typeface="Wingdings" panose="05000000000000000000" pitchFamily="2" charset="2"/>
              <a:buChar char="ü"/>
            </a:pPr>
            <a:r>
              <a:rPr lang="en-US" sz="2000" dirty="0" smtClean="0"/>
              <a:t>You </a:t>
            </a:r>
            <a:r>
              <a:rPr lang="en-US" sz="2000" dirty="0"/>
              <a:t>can create the entity types and their relationships manually by dragging items from the toolbox. We will not use this template in our discussion here, so let's get to the next step</a:t>
            </a:r>
            <a:r>
              <a:rPr lang="en-US" sz="2000" dirty="0" smtClean="0"/>
              <a:t>.</a:t>
            </a:r>
          </a:p>
        </p:txBody>
      </p:sp>
      <p:sp>
        <p:nvSpPr>
          <p:cNvPr id="3" name="Date Placeholder 2"/>
          <p:cNvSpPr>
            <a:spLocks noGrp="1"/>
          </p:cNvSpPr>
          <p:nvPr>
            <p:ph type="dt" sz="half" idx="2"/>
          </p:nvPr>
        </p:nvSpPr>
        <p:spPr/>
        <p:txBody>
          <a:bodyPr/>
          <a:lstStyle/>
          <a:p>
            <a:fld id="{19C07249-D9A0-4E48-9727-1BAF633DC7C7}"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88</a:t>
            </a:fld>
            <a:endParaRPr lang="en-US"/>
          </a:p>
        </p:txBody>
      </p:sp>
    </p:spTree>
    <p:extLst>
      <p:ext uri="{BB962C8B-B14F-4D97-AF65-F5344CB8AC3E}">
        <p14:creationId xmlns:p14="http://schemas.microsoft.com/office/powerpoint/2010/main" val="1111437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Autofit/>
          </a:bodyPr>
          <a:lstStyle/>
          <a:p>
            <a:r>
              <a:rPr lang="en-US" dirty="0"/>
              <a:t>Creating the </a:t>
            </a:r>
            <a:r>
              <a:rPr lang="en-US" dirty="0" smtClean="0"/>
              <a:t>EDM </a:t>
            </a:r>
            <a:r>
              <a:rPr lang="en-US" dirty="0"/>
              <a:t>using </a:t>
            </a:r>
            <a:r>
              <a:rPr lang="en-US" dirty="0" smtClean="0"/>
              <a:t>EDM Designer 		   </a:t>
            </a:r>
            <a:r>
              <a:rPr lang="en-US" dirty="0" smtClean="0">
                <a:solidFill>
                  <a:srgbClr val="C00000"/>
                </a:solidFill>
              </a:rPr>
              <a:t>|</a:t>
            </a:r>
            <a:endParaRPr lang="en-US" dirty="0"/>
          </a:p>
        </p:txBody>
      </p:sp>
      <p:sp>
        <p:nvSpPr>
          <p:cNvPr id="4" name="Content Placeholder 3"/>
          <p:cNvSpPr>
            <a:spLocks noGrp="1"/>
          </p:cNvSpPr>
          <p:nvPr>
            <p:ph idx="1"/>
          </p:nvPr>
        </p:nvSpPr>
        <p:spPr/>
        <p:txBody>
          <a:bodyPr>
            <a:normAutofit/>
          </a:bodyPr>
          <a:lstStyle/>
          <a:p>
            <a:pPr marL="461963">
              <a:buFont typeface="Wingdings" panose="05000000000000000000" pitchFamily="2" charset="2"/>
              <a:buChar char="§"/>
            </a:pPr>
            <a:r>
              <a:rPr lang="en-US" dirty="0"/>
              <a:t>Click on Next in the Entity Data Model Wizard window shown earlier (</a:t>
            </a:r>
            <a:r>
              <a:rPr lang="en-US" dirty="0">
                <a:solidFill>
                  <a:srgbClr val="FF0000"/>
                </a:solidFill>
              </a:rPr>
              <a:t>Figure 2-3</a:t>
            </a:r>
            <a:r>
              <a:rPr lang="en-US" dirty="0"/>
              <a:t>).</a:t>
            </a:r>
          </a:p>
          <a:p>
            <a:pPr marL="461963">
              <a:buFont typeface="Wingdings" panose="05000000000000000000" pitchFamily="2" charset="2"/>
              <a:buChar char="§"/>
            </a:pPr>
            <a:r>
              <a:rPr lang="en-US" dirty="0"/>
              <a:t>The modal dialog box will now appear and prompt you to choose your connection.</a:t>
            </a:r>
          </a:p>
          <a:p>
            <a:pPr marL="461963">
              <a:buFont typeface="Wingdings" panose="05000000000000000000" pitchFamily="2" charset="2"/>
              <a:buChar char="§"/>
            </a:pPr>
            <a:r>
              <a:rPr lang="en-US" sz="2000" dirty="0" smtClean="0"/>
              <a:t>Click </a:t>
            </a:r>
            <a:r>
              <a:rPr lang="en-US" sz="2000" dirty="0"/>
              <a:t>on New </a:t>
            </a:r>
            <a:r>
              <a:rPr lang="en-US" sz="2000" dirty="0" smtClean="0"/>
              <a:t>Connection.</a:t>
            </a:r>
          </a:p>
          <a:p>
            <a:pPr marL="461963" indent="0">
              <a:buNone/>
            </a:pPr>
            <a:r>
              <a:rPr lang="en-US" sz="2000" dirty="0" smtClean="0"/>
              <a:t>Now </a:t>
            </a:r>
            <a:r>
              <a:rPr lang="en-US" sz="2000" dirty="0"/>
              <a:t>you will need to specify the connection properties and parameters for the database to connect </a:t>
            </a:r>
            <a:r>
              <a:rPr lang="en-US" sz="2000" dirty="0" smtClean="0"/>
              <a:t>to.</a:t>
            </a:r>
          </a:p>
          <a:p>
            <a:pPr marL="461963" indent="0">
              <a:buNone/>
            </a:pPr>
            <a:r>
              <a:rPr lang="en-US" sz="2000" dirty="0" smtClean="0"/>
              <a:t>In </a:t>
            </a:r>
            <a:r>
              <a:rPr lang="en-US" sz="2000" dirty="0"/>
              <a:t>our example, the database is Security.</a:t>
            </a:r>
          </a:p>
          <a:p>
            <a:pPr marL="461963">
              <a:buFont typeface="Wingdings" panose="05000000000000000000" pitchFamily="2" charset="2"/>
              <a:buChar char="§"/>
            </a:pPr>
            <a:r>
              <a:rPr lang="en-US" sz="2000" dirty="0"/>
              <a:t>After you specify the necessary user name, password, and server name, you can test your connection using the </a:t>
            </a:r>
            <a:r>
              <a:rPr lang="en-US" sz="2000" dirty="0">
                <a:solidFill>
                  <a:srgbClr val="FF0000"/>
                </a:solidFill>
              </a:rPr>
              <a:t>Test Connection </a:t>
            </a:r>
            <a:r>
              <a:rPr lang="en-US" sz="2000" dirty="0" smtClean="0">
                <a:solidFill>
                  <a:srgbClr val="FF0000"/>
                </a:solidFill>
              </a:rPr>
              <a:t>button</a:t>
            </a:r>
            <a:r>
              <a:rPr lang="en-US" sz="2000" dirty="0" smtClean="0"/>
              <a:t>.</a:t>
            </a:r>
          </a:p>
          <a:p>
            <a:pPr marL="461963" indent="0">
              <a:buNone/>
            </a:pPr>
            <a:r>
              <a:rPr lang="en-US" sz="2000" dirty="0" smtClean="0"/>
              <a:t>When </a:t>
            </a:r>
            <a:r>
              <a:rPr lang="en-US" sz="2000" dirty="0"/>
              <a:t>you do so, the message Test connection succeeded gets displayed in the message box, as shown in the </a:t>
            </a:r>
            <a:r>
              <a:rPr lang="en-US" sz="2000" dirty="0" smtClean="0">
                <a:solidFill>
                  <a:srgbClr val="FF0000"/>
                </a:solidFill>
              </a:rPr>
              <a:t>Figure 2-5</a:t>
            </a:r>
            <a:r>
              <a:rPr lang="en-US" sz="2000" dirty="0" smtClean="0"/>
              <a:t>.</a:t>
            </a:r>
            <a:endParaRPr lang="en-US" sz="2000" dirty="0"/>
          </a:p>
          <a:p>
            <a:pPr marL="461963">
              <a:buFont typeface="Wingdings" panose="05000000000000000000" pitchFamily="2" charset="2"/>
              <a:buChar char="§"/>
            </a:pPr>
            <a:r>
              <a:rPr lang="en-US" sz="2000" dirty="0"/>
              <a:t>Now, click on Next and specify the database objects you would like to have in your model from the Choose Your Database Objects and Settings window that is shown </a:t>
            </a:r>
            <a:r>
              <a:rPr lang="en-US" sz="2000" dirty="0" smtClean="0"/>
              <a:t>in </a:t>
            </a:r>
            <a:r>
              <a:rPr lang="en-US" sz="2000" dirty="0" smtClean="0">
                <a:solidFill>
                  <a:srgbClr val="FF0000"/>
                </a:solidFill>
              </a:rPr>
              <a:t>Figure 2-6</a:t>
            </a:r>
            <a:r>
              <a:rPr lang="en-US" sz="2000" dirty="0" smtClean="0"/>
              <a:t>.</a:t>
            </a:r>
          </a:p>
          <a:p>
            <a:pPr marL="461963" indent="0">
              <a:buNone/>
            </a:pPr>
            <a:r>
              <a:rPr lang="en-US" sz="2000" dirty="0"/>
              <a:t>We will select all the tables of the Security database now. Refer to the </a:t>
            </a:r>
            <a:r>
              <a:rPr lang="en-US" sz="2000" dirty="0" smtClean="0">
                <a:solidFill>
                  <a:srgbClr val="FF0000"/>
                </a:solidFill>
              </a:rPr>
              <a:t>Figure 2-7.</a:t>
            </a:r>
            <a:endParaRPr lang="en-US" sz="2000" dirty="0"/>
          </a:p>
        </p:txBody>
      </p:sp>
      <p:sp>
        <p:nvSpPr>
          <p:cNvPr id="3" name="Date Placeholder 2"/>
          <p:cNvSpPr>
            <a:spLocks noGrp="1"/>
          </p:cNvSpPr>
          <p:nvPr>
            <p:ph type="dt" sz="half" idx="2"/>
          </p:nvPr>
        </p:nvSpPr>
        <p:spPr/>
        <p:txBody>
          <a:bodyPr/>
          <a:lstStyle/>
          <a:p>
            <a:fld id="{4ACBC250-E8D2-46CC-A58F-7532DD9E4E19}"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89</a:t>
            </a:fld>
            <a:endParaRPr lang="en-US"/>
          </a:p>
        </p:txBody>
      </p:sp>
    </p:spTree>
    <p:extLst>
      <p:ext uri="{BB962C8B-B14F-4D97-AF65-F5344CB8AC3E}">
        <p14:creationId xmlns:p14="http://schemas.microsoft.com/office/powerpoint/2010/main" val="861637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What you should </a:t>
            </a:r>
            <a:r>
              <a:rPr lang="en-US" dirty="0" smtClean="0">
                <a:solidFill>
                  <a:schemeClr val="bg1"/>
                </a:solidFill>
              </a:rPr>
              <a:t>know</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As Entity Framework 7 has not been released and isn't mature yet, we will use </a:t>
            </a:r>
            <a:r>
              <a:rPr lang="en-US" sz="2000" dirty="0">
                <a:solidFill>
                  <a:srgbClr val="FF0000"/>
                </a:solidFill>
              </a:rPr>
              <a:t>Entity Framework 6.x</a:t>
            </a:r>
            <a:r>
              <a:rPr lang="en-US" sz="2000" dirty="0"/>
              <a:t> in this book while discussing the features of Entity Framework 7 as we move </a:t>
            </a:r>
            <a:r>
              <a:rPr lang="en-US" sz="2000" dirty="0" smtClean="0"/>
              <a:t>ahead.</a:t>
            </a:r>
          </a:p>
          <a:p>
            <a:pPr marL="457200">
              <a:buFont typeface="Wingdings" panose="05000000000000000000" pitchFamily="2" charset="2"/>
              <a:buChar char="§"/>
            </a:pPr>
            <a:r>
              <a:rPr lang="en-US" sz="2000" dirty="0" smtClean="0"/>
              <a:t>To </a:t>
            </a:r>
            <a:r>
              <a:rPr lang="en-US" sz="2000" dirty="0"/>
              <a:t>learn the concepts covered in this book, you should have a basic understanding of the following</a:t>
            </a:r>
            <a:r>
              <a:rPr lang="en-US" sz="2000" dirty="0" smtClean="0"/>
              <a:t>:</a:t>
            </a:r>
          </a:p>
          <a:p>
            <a:pPr marL="685800">
              <a:buFont typeface="Wingdings" panose="05000000000000000000" pitchFamily="2" charset="2"/>
              <a:buChar char="ü"/>
            </a:pPr>
            <a:r>
              <a:rPr lang="en-US" sz="2000" dirty="0" smtClean="0"/>
              <a:t>Programming </a:t>
            </a:r>
            <a:r>
              <a:rPr lang="en-US" sz="2000" dirty="0"/>
              <a:t>using </a:t>
            </a:r>
            <a:r>
              <a:rPr lang="en-US" sz="2000" dirty="0" smtClean="0"/>
              <a:t>ADO.NET</a:t>
            </a:r>
          </a:p>
          <a:p>
            <a:pPr marL="685800">
              <a:buFont typeface="Wingdings" panose="05000000000000000000" pitchFamily="2" charset="2"/>
              <a:buChar char="ü"/>
            </a:pPr>
            <a:r>
              <a:rPr lang="en-US" sz="2000" dirty="0" smtClean="0"/>
              <a:t>C</a:t>
            </a:r>
            <a:r>
              <a:rPr lang="en-US" sz="2000" dirty="0"/>
              <a:t># </a:t>
            </a:r>
            <a:r>
              <a:rPr lang="en-US" sz="2000" dirty="0" smtClean="0"/>
              <a:t>5.0</a:t>
            </a:r>
          </a:p>
          <a:p>
            <a:pPr marL="685800">
              <a:buFont typeface="Wingdings" panose="05000000000000000000" pitchFamily="2" charset="2"/>
              <a:buChar char="ü"/>
            </a:pPr>
            <a:r>
              <a:rPr lang="en-US" sz="2000" dirty="0" smtClean="0"/>
              <a:t>Using </a:t>
            </a:r>
            <a:r>
              <a:rPr lang="en-US" sz="2000" dirty="0"/>
              <a:t>the Visual Studio 2013 </a:t>
            </a:r>
            <a:r>
              <a:rPr lang="en-US" sz="2000" dirty="0" smtClean="0"/>
              <a:t>IDE</a:t>
            </a:r>
          </a:p>
          <a:p>
            <a:pPr marL="685800">
              <a:buFont typeface="Wingdings" panose="05000000000000000000" pitchFamily="2" charset="2"/>
              <a:buChar char="ü"/>
            </a:pPr>
            <a:r>
              <a:rPr lang="en-US" sz="2000" dirty="0" smtClean="0"/>
              <a:t>Working </a:t>
            </a:r>
            <a:r>
              <a:rPr lang="en-US" sz="2000" dirty="0"/>
              <a:t>with the .NET console and web </a:t>
            </a:r>
            <a:r>
              <a:rPr lang="en-US" sz="2000" dirty="0" smtClean="0"/>
              <a:t>applications</a:t>
            </a:r>
          </a:p>
          <a:p>
            <a:pPr marL="685800">
              <a:buFont typeface="Wingdings" panose="05000000000000000000" pitchFamily="2" charset="2"/>
              <a:buChar char="ü"/>
            </a:pPr>
            <a:r>
              <a:rPr lang="en-US" sz="2000" dirty="0" smtClean="0"/>
              <a:t>SQL </a:t>
            </a:r>
            <a:r>
              <a:rPr lang="en-US" sz="2000" dirty="0"/>
              <a:t>Server 2012 or </a:t>
            </a:r>
            <a:r>
              <a:rPr lang="en-US" sz="2000" dirty="0" smtClean="0"/>
              <a:t>later</a:t>
            </a:r>
            <a:endParaRPr lang="en-US" sz="2000" dirty="0"/>
          </a:p>
        </p:txBody>
      </p:sp>
      <p:sp>
        <p:nvSpPr>
          <p:cNvPr id="3" name="Date Placeholder 2"/>
          <p:cNvSpPr>
            <a:spLocks noGrp="1"/>
          </p:cNvSpPr>
          <p:nvPr>
            <p:ph type="dt" sz="half" idx="2"/>
          </p:nvPr>
        </p:nvSpPr>
        <p:spPr/>
        <p:txBody>
          <a:bodyPr/>
          <a:lstStyle/>
          <a:p>
            <a:fld id="{7A3F1395-1098-4D92-9AD7-E233692ACC95}"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pPr/>
              <a:t>9</a:t>
            </a:fld>
            <a:endParaRPr lang="en-US"/>
          </a:p>
        </p:txBody>
      </p:sp>
    </p:spTree>
    <p:extLst>
      <p:ext uri="{BB962C8B-B14F-4D97-AF65-F5344CB8AC3E}">
        <p14:creationId xmlns:p14="http://schemas.microsoft.com/office/powerpoint/2010/main" val="22360056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Autofit/>
          </a:bodyPr>
          <a:lstStyle/>
          <a:p>
            <a:r>
              <a:rPr lang="en-US" dirty="0"/>
              <a:t>Creating the </a:t>
            </a:r>
            <a:r>
              <a:rPr lang="en-US" dirty="0" smtClean="0"/>
              <a:t>EDM </a:t>
            </a:r>
            <a:r>
              <a:rPr lang="en-US" dirty="0"/>
              <a:t>using </a:t>
            </a:r>
            <a:r>
              <a:rPr lang="en-US" dirty="0" smtClean="0"/>
              <a:t>EDM Designer 		  </a:t>
            </a:r>
            <a:r>
              <a:rPr lang="en-US" dirty="0" smtClean="0">
                <a:solidFill>
                  <a:srgbClr val="C00000"/>
                </a:solidFill>
              </a:rPr>
              <a:t>||</a:t>
            </a:r>
            <a:endParaRPr lang="en-US" dirty="0"/>
          </a:p>
        </p:txBody>
      </p:sp>
      <p:sp>
        <p:nvSpPr>
          <p:cNvPr id="4" name="Content Placeholder 3"/>
          <p:cNvSpPr>
            <a:spLocks noGrp="1"/>
          </p:cNvSpPr>
          <p:nvPr>
            <p:ph idx="1"/>
          </p:nvPr>
        </p:nvSpPr>
        <p:spPr/>
        <p:txBody>
          <a:bodyPr>
            <a:normAutofit/>
          </a:bodyPr>
          <a:lstStyle/>
          <a:p>
            <a:pPr marL="461963">
              <a:buFont typeface="Wingdings" panose="05000000000000000000" pitchFamily="2" charset="2"/>
              <a:buChar char="§"/>
            </a:pPr>
            <a:r>
              <a:rPr lang="en-US" sz="2000" dirty="0" smtClean="0"/>
              <a:t>Lastly</a:t>
            </a:r>
            <a:r>
              <a:rPr lang="en-US" sz="2000" dirty="0"/>
              <a:t>, click on Finish to generate the EDM for the Security database.</a:t>
            </a:r>
          </a:p>
          <a:p>
            <a:pPr marL="461963">
              <a:buFont typeface="Wingdings" panose="05000000000000000000" pitchFamily="2" charset="2"/>
              <a:buChar char="§"/>
            </a:pPr>
            <a:r>
              <a:rPr lang="en-US" sz="2000" dirty="0"/>
              <a:t>Your EDM has been generated and saved in a file named </a:t>
            </a:r>
            <a:r>
              <a:rPr lang="en-US" sz="2000" dirty="0" smtClean="0">
                <a:solidFill>
                  <a:srgbClr val="FF0000"/>
                </a:solidFill>
              </a:rPr>
              <a:t>SecurityDB.edmx</a:t>
            </a:r>
            <a:r>
              <a:rPr lang="en-US" sz="2000" dirty="0" smtClean="0"/>
              <a:t>.</a:t>
            </a:r>
          </a:p>
          <a:p>
            <a:pPr marL="687388" indent="-225425">
              <a:buFont typeface="Wingdings" panose="05000000000000000000" pitchFamily="2" charset="2"/>
              <a:buChar char="ü"/>
            </a:pPr>
            <a:r>
              <a:rPr lang="en-US" sz="2000" dirty="0" smtClean="0"/>
              <a:t>We </a:t>
            </a:r>
            <a:r>
              <a:rPr lang="en-US" sz="2000" dirty="0"/>
              <a:t>are done creating our first EDM using the ADO.NET Entity Data Model Designer tool</a:t>
            </a:r>
            <a:r>
              <a:rPr lang="en-US" sz="2000" dirty="0" smtClean="0"/>
              <a:t>.</a:t>
            </a:r>
          </a:p>
          <a:p>
            <a:pPr marL="687388" indent="-225425">
              <a:buFont typeface="Wingdings" panose="05000000000000000000" pitchFamily="2" charset="2"/>
              <a:buChar char="ü"/>
            </a:pPr>
            <a:r>
              <a:rPr lang="en-US" sz="2000" dirty="0"/>
              <a:t>When you open SecurityDB.edmx that we just created in the designer view, it </a:t>
            </a:r>
            <a:r>
              <a:rPr lang="en-US" sz="2000" dirty="0" smtClean="0"/>
              <a:t>is shown </a:t>
            </a:r>
            <a:r>
              <a:rPr lang="en-US" sz="2000" dirty="0"/>
              <a:t>in </a:t>
            </a:r>
            <a:r>
              <a:rPr lang="en-US" sz="2000" dirty="0" smtClean="0">
                <a:solidFill>
                  <a:srgbClr val="FF0000"/>
                </a:solidFill>
              </a:rPr>
              <a:t>Figure 2-8</a:t>
            </a:r>
            <a:r>
              <a:rPr lang="en-US" sz="2000" dirty="0" smtClean="0"/>
              <a:t>.</a:t>
            </a:r>
            <a:endParaRPr lang="en-US" sz="2000" dirty="0"/>
          </a:p>
        </p:txBody>
      </p:sp>
      <p:sp>
        <p:nvSpPr>
          <p:cNvPr id="3" name="Date Placeholder 2"/>
          <p:cNvSpPr>
            <a:spLocks noGrp="1"/>
          </p:cNvSpPr>
          <p:nvPr>
            <p:ph type="dt" sz="half" idx="2"/>
          </p:nvPr>
        </p:nvSpPr>
        <p:spPr/>
        <p:txBody>
          <a:bodyPr/>
          <a:lstStyle/>
          <a:p>
            <a:fld id="{4ACBC250-E8D2-46CC-A58F-7532DD9E4E19}"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90</a:t>
            </a:fld>
            <a:endParaRPr lang="en-US"/>
          </a:p>
        </p:txBody>
      </p:sp>
    </p:spTree>
    <p:extLst>
      <p:ext uri="{BB962C8B-B14F-4D97-AF65-F5344CB8AC3E}">
        <p14:creationId xmlns:p14="http://schemas.microsoft.com/office/powerpoint/2010/main" val="37714448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Note</a:t>
            </a:r>
            <a:endParaRPr lang="en-US" dirty="0"/>
          </a:p>
        </p:txBody>
      </p:sp>
      <p:sp>
        <p:nvSpPr>
          <p:cNvPr id="7" name="Content Placeholder 3"/>
          <p:cNvSpPr>
            <a:spLocks noGrp="1"/>
          </p:cNvSpPr>
          <p:nvPr>
            <p:ph idx="1"/>
          </p:nvPr>
        </p:nvSpPr>
        <p:spPr/>
        <p:txBody>
          <a:bodyPr>
            <a:normAutofit/>
          </a:bodyPr>
          <a:lstStyle/>
          <a:p>
            <a:pPr>
              <a:buFont typeface="Wingdings" panose="05000000000000000000" pitchFamily="2" charset="2"/>
              <a:buChar char="v"/>
            </a:pPr>
            <a:r>
              <a:rPr lang="en-US" sz="2000" dirty="0"/>
              <a:t>We will use a dot to specify the database server </a:t>
            </a:r>
            <a:r>
              <a:rPr lang="en-US" sz="2000" dirty="0" smtClean="0"/>
              <a:t>name.</a:t>
            </a:r>
          </a:p>
          <a:p>
            <a:pPr marL="461963">
              <a:buFont typeface="Wingdings" panose="05000000000000000000" pitchFamily="2" charset="2"/>
              <a:buChar char="§"/>
            </a:pPr>
            <a:r>
              <a:rPr lang="en-US" sz="2000" dirty="0" smtClean="0"/>
              <a:t>This </a:t>
            </a:r>
            <a:r>
              <a:rPr lang="en-US" sz="2000" dirty="0"/>
              <a:t>implies that we will be using the database server of the localhost, which is the current system in </a:t>
            </a:r>
            <a:r>
              <a:rPr lang="en-US" sz="2000" dirty="0" smtClean="0"/>
              <a:t>use.</a:t>
            </a:r>
          </a:p>
          <a:p>
            <a:pPr marL="461963">
              <a:buFont typeface="Wingdings" panose="05000000000000000000" pitchFamily="2" charset="2"/>
              <a:buChar char="§"/>
            </a:pPr>
            <a:r>
              <a:rPr lang="en-US" sz="2000" dirty="0" smtClean="0"/>
              <a:t>You </a:t>
            </a:r>
            <a:r>
              <a:rPr lang="en-US" sz="2000" dirty="0"/>
              <a:t>can also specify the server name here if your database resides on a different </a:t>
            </a:r>
            <a:r>
              <a:rPr lang="en-US" sz="2000" dirty="0" smtClean="0"/>
              <a:t>system.</a:t>
            </a:r>
          </a:p>
          <a:p>
            <a:pPr marL="461963">
              <a:buFont typeface="Wingdings" panose="05000000000000000000" pitchFamily="2" charset="2"/>
              <a:buChar char="§"/>
            </a:pPr>
            <a:r>
              <a:rPr lang="en-US" sz="2000" dirty="0" smtClean="0"/>
              <a:t>If </a:t>
            </a:r>
            <a:r>
              <a:rPr lang="en-US" sz="2000" dirty="0"/>
              <a:t>your database resides on a different server, you need to specify the server name here</a:t>
            </a:r>
            <a:r>
              <a:rPr lang="en-US" sz="2000" dirty="0" smtClean="0"/>
              <a:t>.</a:t>
            </a:r>
          </a:p>
          <a:p>
            <a:pPr marL="461963">
              <a:buFont typeface="Wingdings" panose="05000000000000000000" pitchFamily="2" charset="2"/>
              <a:buChar char="§"/>
            </a:pPr>
            <a:r>
              <a:rPr lang="en-US" sz="2000" dirty="0" smtClean="0"/>
              <a:t>The </a:t>
            </a:r>
            <a:r>
              <a:rPr lang="en-US" sz="2000" dirty="0"/>
              <a:t>entity connection string is generated </a:t>
            </a:r>
            <a:r>
              <a:rPr lang="en-US" sz="2000" dirty="0" smtClean="0"/>
              <a:t>automatically.</a:t>
            </a:r>
          </a:p>
          <a:p>
            <a:pPr marL="687388" indent="-225425">
              <a:buFont typeface="Wingdings" panose="05000000000000000000" pitchFamily="2" charset="2"/>
              <a:buChar char="ü"/>
            </a:pPr>
            <a:r>
              <a:rPr lang="en-US" sz="2000" dirty="0" smtClean="0"/>
              <a:t>This </a:t>
            </a:r>
            <a:r>
              <a:rPr lang="en-US" sz="2000" dirty="0"/>
              <a:t>connection string will be saved in the </a:t>
            </a:r>
            <a:r>
              <a:rPr lang="en-US" sz="2000" dirty="0">
                <a:solidFill>
                  <a:srgbClr val="FF0000"/>
                </a:solidFill>
              </a:rPr>
              <a:t>ConnectionStrings</a:t>
            </a:r>
            <a:r>
              <a:rPr lang="en-US" sz="2000" dirty="0"/>
              <a:t> </a:t>
            </a:r>
            <a:r>
              <a:rPr lang="en-US" sz="2000" dirty="0">
                <a:solidFill>
                  <a:srgbClr val="0070C0"/>
                </a:solidFill>
              </a:rPr>
              <a:t>section</a:t>
            </a:r>
            <a:r>
              <a:rPr lang="en-US" sz="2000" dirty="0"/>
              <a:t> of your application's </a:t>
            </a:r>
            <a:r>
              <a:rPr lang="en-US" sz="2000" dirty="0">
                <a:solidFill>
                  <a:srgbClr val="FF0000"/>
                </a:solidFill>
              </a:rPr>
              <a:t>web.config</a:t>
            </a:r>
            <a:r>
              <a:rPr lang="en-US" sz="2000" dirty="0"/>
              <a:t> file. </a:t>
            </a:r>
            <a:endParaRPr lang="en-US" sz="2000" dirty="0" smtClean="0"/>
          </a:p>
          <a:p>
            <a:pPr marL="687388" indent="-225425">
              <a:buFont typeface="Wingdings" panose="05000000000000000000" pitchFamily="2" charset="2"/>
              <a:buChar char="ü"/>
            </a:pPr>
            <a:r>
              <a:rPr lang="en-US" sz="2000" dirty="0" smtClean="0"/>
              <a:t>This </a:t>
            </a:r>
            <a:r>
              <a:rPr lang="en-US" sz="2000" dirty="0"/>
              <a:t>is what it will look like</a:t>
            </a:r>
            <a:r>
              <a:rPr lang="en-US" sz="2000" dirty="0" smtClean="0"/>
              <a:t>:</a:t>
            </a:r>
            <a:endParaRPr lang="en-US" sz="2000" dirty="0"/>
          </a:p>
        </p:txBody>
      </p:sp>
      <p:sp>
        <p:nvSpPr>
          <p:cNvPr id="4" name="Date Placeholder 3"/>
          <p:cNvSpPr>
            <a:spLocks noGrp="1"/>
          </p:cNvSpPr>
          <p:nvPr>
            <p:ph type="dt" sz="half" idx="2"/>
          </p:nvPr>
        </p:nvSpPr>
        <p:spPr/>
        <p:txBody>
          <a:bodyPr/>
          <a:lstStyle/>
          <a:p>
            <a:fld id="{C80507D4-227F-473C-AD5B-179358B554AC}"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91</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5395" y="4154748"/>
            <a:ext cx="5204173" cy="2320867"/>
          </a:xfrm>
          <a:prstGeom prst="rect">
            <a:avLst/>
          </a:prstGeom>
          <a:ln>
            <a:solidFill>
              <a:schemeClr val="accent1"/>
            </a:solidFill>
          </a:ln>
        </p:spPr>
      </p:pic>
    </p:spTree>
    <p:extLst>
      <p:ext uri="{BB962C8B-B14F-4D97-AF65-F5344CB8AC3E}">
        <p14:creationId xmlns:p14="http://schemas.microsoft.com/office/powerpoint/2010/main" val="265665358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2-2</a:t>
            </a:r>
            <a:endParaRPr lang="en-US" dirty="0"/>
          </a:p>
        </p:txBody>
      </p:sp>
      <p:sp>
        <p:nvSpPr>
          <p:cNvPr id="4" name="Date Placeholder 3"/>
          <p:cNvSpPr>
            <a:spLocks noGrp="1"/>
          </p:cNvSpPr>
          <p:nvPr>
            <p:ph type="dt" sz="half" idx="2"/>
          </p:nvPr>
        </p:nvSpPr>
        <p:spPr/>
        <p:txBody>
          <a:bodyPr/>
          <a:lstStyle/>
          <a:p>
            <a:fld id="{3BCBE494-6483-4B75-93A7-8E6F1C70C9DC}"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92</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304261"/>
            <a:ext cx="7073618" cy="4658074"/>
          </a:xfrm>
          <a:prstGeom prst="rect">
            <a:avLst/>
          </a:prstGeom>
          <a:ln>
            <a:solidFill>
              <a:srgbClr val="5B9BD5"/>
            </a:solidFill>
          </a:ln>
        </p:spPr>
      </p:pic>
    </p:spTree>
    <p:extLst>
      <p:ext uri="{BB962C8B-B14F-4D97-AF65-F5344CB8AC3E}">
        <p14:creationId xmlns:p14="http://schemas.microsoft.com/office/powerpoint/2010/main" val="228954884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2-3</a:t>
            </a:r>
            <a:endParaRPr lang="en-US" dirty="0"/>
          </a:p>
        </p:txBody>
      </p:sp>
      <p:sp>
        <p:nvSpPr>
          <p:cNvPr id="3" name="Date Placeholder 2"/>
          <p:cNvSpPr>
            <a:spLocks noGrp="1"/>
          </p:cNvSpPr>
          <p:nvPr>
            <p:ph type="dt" sz="half" idx="2"/>
          </p:nvPr>
        </p:nvSpPr>
        <p:spPr/>
        <p:txBody>
          <a:bodyPr/>
          <a:lstStyle/>
          <a:p>
            <a:fld id="{1B77412B-6591-4A27-81E5-CFD644334A59}"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93</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1" y="1282135"/>
            <a:ext cx="5455920" cy="5200914"/>
          </a:xfrm>
          <a:prstGeom prst="rect">
            <a:avLst/>
          </a:prstGeom>
          <a:ln>
            <a:solidFill>
              <a:schemeClr val="accent1"/>
            </a:solidFill>
          </a:ln>
        </p:spPr>
      </p:pic>
    </p:spTree>
    <p:extLst>
      <p:ext uri="{BB962C8B-B14F-4D97-AF65-F5344CB8AC3E}">
        <p14:creationId xmlns:p14="http://schemas.microsoft.com/office/powerpoint/2010/main" val="391320742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2-4</a:t>
            </a:r>
            <a:endParaRPr lang="en-US" dirty="0"/>
          </a:p>
        </p:txBody>
      </p:sp>
      <p:sp>
        <p:nvSpPr>
          <p:cNvPr id="4" name="Date Placeholder 3"/>
          <p:cNvSpPr>
            <a:spLocks noGrp="1"/>
          </p:cNvSpPr>
          <p:nvPr>
            <p:ph type="dt" sz="half" idx="2"/>
          </p:nvPr>
        </p:nvSpPr>
        <p:spPr/>
        <p:txBody>
          <a:bodyPr/>
          <a:lstStyle/>
          <a:p>
            <a:fld id="{6205C652-EE69-41A5-9BEA-A58F01846B16}"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94</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90121"/>
            <a:ext cx="5479789" cy="5248791"/>
          </a:xfrm>
          <a:prstGeom prst="rect">
            <a:avLst/>
          </a:prstGeom>
          <a:ln>
            <a:solidFill>
              <a:schemeClr val="accent1"/>
            </a:solidFill>
          </a:ln>
        </p:spPr>
      </p:pic>
    </p:spTree>
    <p:extLst>
      <p:ext uri="{BB962C8B-B14F-4D97-AF65-F5344CB8AC3E}">
        <p14:creationId xmlns:p14="http://schemas.microsoft.com/office/powerpoint/2010/main" val="320771601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2-5</a:t>
            </a:r>
            <a:endParaRPr lang="en-US" dirty="0"/>
          </a:p>
        </p:txBody>
      </p:sp>
      <p:sp>
        <p:nvSpPr>
          <p:cNvPr id="3" name="Date Placeholder 2"/>
          <p:cNvSpPr>
            <a:spLocks noGrp="1"/>
          </p:cNvSpPr>
          <p:nvPr>
            <p:ph type="dt" sz="half" idx="2"/>
          </p:nvPr>
        </p:nvSpPr>
        <p:spPr/>
        <p:txBody>
          <a:bodyPr/>
          <a:lstStyle/>
          <a:p>
            <a:fld id="{3FBABA32-9AF8-474B-B77A-7872210B7D71}"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95</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83516"/>
            <a:ext cx="3555214" cy="5078110"/>
          </a:xfrm>
          <a:prstGeom prst="rect">
            <a:avLst/>
          </a:prstGeom>
          <a:ln>
            <a:solidFill>
              <a:schemeClr val="accent1"/>
            </a:solidFill>
          </a:ln>
        </p:spPr>
      </p:pic>
    </p:spTree>
    <p:extLst>
      <p:ext uri="{BB962C8B-B14F-4D97-AF65-F5344CB8AC3E}">
        <p14:creationId xmlns:p14="http://schemas.microsoft.com/office/powerpoint/2010/main" val="427047995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2-6</a:t>
            </a:r>
            <a:endParaRPr lang="en-US" dirty="0"/>
          </a:p>
        </p:txBody>
      </p:sp>
      <p:sp>
        <p:nvSpPr>
          <p:cNvPr id="4" name="Date Placeholder 3"/>
          <p:cNvSpPr>
            <a:spLocks noGrp="1"/>
          </p:cNvSpPr>
          <p:nvPr>
            <p:ph type="dt" sz="half" idx="2"/>
          </p:nvPr>
        </p:nvSpPr>
        <p:spPr/>
        <p:txBody>
          <a:bodyPr/>
          <a:lstStyle/>
          <a:p>
            <a:fld id="{A38931CC-9C0B-473E-9499-5FFCAA230E53}"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96</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75025"/>
            <a:ext cx="5202273" cy="4881936"/>
          </a:xfrm>
          <a:prstGeom prst="rect">
            <a:avLst/>
          </a:prstGeom>
          <a:ln>
            <a:solidFill>
              <a:schemeClr val="accent1"/>
            </a:solidFill>
          </a:ln>
        </p:spPr>
      </p:pic>
    </p:spTree>
    <p:extLst>
      <p:ext uri="{BB962C8B-B14F-4D97-AF65-F5344CB8AC3E}">
        <p14:creationId xmlns:p14="http://schemas.microsoft.com/office/powerpoint/2010/main" val="312160752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2-7</a:t>
            </a:r>
            <a:endParaRPr lang="en-US" dirty="0"/>
          </a:p>
        </p:txBody>
      </p:sp>
      <p:sp>
        <p:nvSpPr>
          <p:cNvPr id="3" name="Date Placeholder 2"/>
          <p:cNvSpPr>
            <a:spLocks noGrp="1"/>
          </p:cNvSpPr>
          <p:nvPr>
            <p:ph type="dt" sz="half" idx="2"/>
          </p:nvPr>
        </p:nvSpPr>
        <p:spPr/>
        <p:txBody>
          <a:bodyPr/>
          <a:lstStyle/>
          <a:p>
            <a:fld id="{E5F407AD-9874-469A-985E-227B0753FDD9}"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97</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5440809" cy="5090519"/>
          </a:xfrm>
          <a:prstGeom prst="rect">
            <a:avLst/>
          </a:prstGeom>
          <a:ln>
            <a:solidFill>
              <a:schemeClr val="accent1"/>
            </a:solidFill>
          </a:ln>
        </p:spPr>
      </p:pic>
    </p:spTree>
    <p:extLst>
      <p:ext uri="{BB962C8B-B14F-4D97-AF65-F5344CB8AC3E}">
        <p14:creationId xmlns:p14="http://schemas.microsoft.com/office/powerpoint/2010/main" val="377497486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2-8</a:t>
            </a:r>
            <a:endParaRPr lang="en-US" dirty="0"/>
          </a:p>
        </p:txBody>
      </p:sp>
      <p:sp>
        <p:nvSpPr>
          <p:cNvPr id="4" name="Date Placeholder 3"/>
          <p:cNvSpPr>
            <a:spLocks noGrp="1"/>
          </p:cNvSpPr>
          <p:nvPr>
            <p:ph type="dt" sz="half" idx="2"/>
          </p:nvPr>
        </p:nvSpPr>
        <p:spPr/>
        <p:txBody>
          <a:bodyPr/>
          <a:lstStyle/>
          <a:p>
            <a:fld id="{2B5341C1-AC54-443B-B8C9-E5E192E6BE03}"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98</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7651877" cy="4890297"/>
          </a:xfrm>
          <a:prstGeom prst="rect">
            <a:avLst/>
          </a:prstGeom>
          <a:ln>
            <a:solidFill>
              <a:schemeClr val="accent1"/>
            </a:solidFill>
          </a:ln>
        </p:spPr>
      </p:pic>
    </p:spTree>
    <p:extLst>
      <p:ext uri="{BB962C8B-B14F-4D97-AF65-F5344CB8AC3E}">
        <p14:creationId xmlns:p14="http://schemas.microsoft.com/office/powerpoint/2010/main" val="403257775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Creating the </a:t>
            </a:r>
            <a:r>
              <a:rPr lang="en-US" dirty="0" smtClean="0"/>
              <a:t>EDM using the EdmGen tool</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We will now take a look at how to create a data model using the EDM generation tool called </a:t>
            </a:r>
            <a:r>
              <a:rPr lang="en-US" sz="2000" dirty="0" smtClean="0">
                <a:solidFill>
                  <a:srgbClr val="FF0000"/>
                </a:solidFill>
              </a:rPr>
              <a:t>EdmGen</a:t>
            </a:r>
            <a:r>
              <a:rPr lang="en-US" sz="2000" dirty="0" smtClean="0"/>
              <a:t>.</a:t>
            </a:r>
          </a:p>
          <a:p>
            <a:pPr marL="461963">
              <a:buFont typeface="Wingdings" panose="05000000000000000000" pitchFamily="2" charset="2"/>
              <a:buChar char="§"/>
            </a:pPr>
            <a:r>
              <a:rPr lang="en-US" sz="2000" dirty="0" smtClean="0"/>
              <a:t>The </a:t>
            </a:r>
            <a:r>
              <a:rPr lang="en-US" sz="2000" dirty="0"/>
              <a:t>EdmGen.exe command-line tool can be used to do one or more of the following</a:t>
            </a:r>
            <a:r>
              <a:rPr lang="en-US" sz="2000" dirty="0" smtClean="0"/>
              <a:t>:</a:t>
            </a:r>
          </a:p>
          <a:p>
            <a:pPr marL="687388" indent="-225425">
              <a:buFont typeface="Wingdings" panose="05000000000000000000" pitchFamily="2" charset="2"/>
              <a:buChar char="ü"/>
            </a:pPr>
            <a:r>
              <a:rPr lang="en-US" sz="2000" dirty="0"/>
              <a:t>Generate the .cdsl, .msl, and .ssdl files as part of the </a:t>
            </a:r>
            <a:r>
              <a:rPr lang="en-US" sz="2000" dirty="0" smtClean="0"/>
              <a:t>EDM</a:t>
            </a:r>
          </a:p>
          <a:p>
            <a:pPr marL="687388" indent="-225425">
              <a:buFont typeface="Wingdings" panose="05000000000000000000" pitchFamily="2" charset="2"/>
              <a:buChar char="ü"/>
            </a:pPr>
            <a:r>
              <a:rPr lang="en-US" sz="2000" dirty="0" smtClean="0"/>
              <a:t>Generate </a:t>
            </a:r>
            <a:r>
              <a:rPr lang="en-US" sz="2000" dirty="0"/>
              <a:t>object classes from a .csdl file </a:t>
            </a:r>
          </a:p>
          <a:p>
            <a:pPr marL="687388" indent="-225425">
              <a:buFont typeface="Wingdings" panose="05000000000000000000" pitchFamily="2" charset="2"/>
              <a:buChar char="ü"/>
            </a:pPr>
            <a:r>
              <a:rPr lang="en-US" sz="2000" dirty="0" smtClean="0"/>
              <a:t>Validate </a:t>
            </a:r>
            <a:r>
              <a:rPr lang="en-US" sz="2000" dirty="0"/>
              <a:t>an EDM</a:t>
            </a:r>
          </a:p>
          <a:p>
            <a:pPr marL="461963">
              <a:buFont typeface="Wingdings" panose="05000000000000000000" pitchFamily="2" charset="2"/>
              <a:buChar char="§"/>
            </a:pPr>
            <a:r>
              <a:rPr lang="en-US" sz="2000" dirty="0"/>
              <a:t>The EdmGen.exe command-line tool generates the EDM as a set of three files: .csdl, .msl, and .</a:t>
            </a:r>
            <a:r>
              <a:rPr lang="en-US" sz="2000" dirty="0" smtClean="0"/>
              <a:t>ssdl.</a:t>
            </a:r>
          </a:p>
          <a:p>
            <a:pPr marL="461963">
              <a:buFont typeface="Wingdings" panose="05000000000000000000" pitchFamily="2" charset="2"/>
              <a:buChar char="§"/>
            </a:pPr>
            <a:r>
              <a:rPr lang="en-US" sz="2000" dirty="0" smtClean="0"/>
              <a:t>If </a:t>
            </a:r>
            <a:r>
              <a:rPr lang="en-US" sz="2000" dirty="0"/>
              <a:t>you have used the ADO.NET Entity Data Model Designer to generate your EDM, the </a:t>
            </a:r>
            <a:r>
              <a:rPr lang="en-US" sz="2000" dirty="0">
                <a:solidFill>
                  <a:srgbClr val="FF0000"/>
                </a:solidFill>
              </a:rPr>
              <a:t>.edmx file</a:t>
            </a:r>
            <a:r>
              <a:rPr lang="en-US" sz="2000" dirty="0"/>
              <a:t> generated will contain the CSDL, MSL, and the SSDL </a:t>
            </a:r>
            <a:r>
              <a:rPr lang="en-US" sz="2000" dirty="0" smtClean="0"/>
              <a:t>sections.</a:t>
            </a:r>
          </a:p>
          <a:p>
            <a:pPr marL="687388" indent="-225425">
              <a:buFont typeface="Wingdings" panose="05000000000000000000" pitchFamily="2" charset="2"/>
              <a:buChar char="ü"/>
            </a:pPr>
            <a:r>
              <a:rPr lang="en-US" sz="2000" dirty="0" smtClean="0"/>
              <a:t>You </a:t>
            </a:r>
            <a:r>
              <a:rPr lang="en-US" sz="2000" dirty="0"/>
              <a:t>will have a single .edmx file that bundles all of these sections into </a:t>
            </a:r>
            <a:r>
              <a:rPr lang="en-US" sz="2000" dirty="0" smtClean="0"/>
              <a:t>it.</a:t>
            </a:r>
          </a:p>
          <a:p>
            <a:pPr marL="461963">
              <a:buFont typeface="Wingdings" panose="05000000000000000000" pitchFamily="2" charset="2"/>
              <a:buChar char="§"/>
            </a:pPr>
            <a:r>
              <a:rPr lang="en-US" sz="2000" dirty="0" smtClean="0"/>
              <a:t>On </a:t>
            </a:r>
            <a:r>
              <a:rPr lang="en-US" sz="2000" dirty="0"/>
              <a:t>the other hand, if you use the EdmGen.exe tool to generate the EDM, you will find three separate files with </a:t>
            </a:r>
            <a:r>
              <a:rPr lang="en-US" sz="2000" dirty="0">
                <a:solidFill>
                  <a:srgbClr val="FF0000"/>
                </a:solidFill>
              </a:rPr>
              <a:t>.csdl, .msl, or .ssdl</a:t>
            </a:r>
            <a:r>
              <a:rPr lang="en-US" sz="2000" dirty="0"/>
              <a:t> </a:t>
            </a:r>
            <a:r>
              <a:rPr lang="en-US" sz="2000" dirty="0">
                <a:solidFill>
                  <a:srgbClr val="0070C0"/>
                </a:solidFill>
              </a:rPr>
              <a:t>extensions</a:t>
            </a:r>
            <a:r>
              <a:rPr lang="en-US" sz="2000" dirty="0" smtClean="0"/>
              <a:t>.</a:t>
            </a:r>
          </a:p>
          <a:p>
            <a:pPr marL="461963">
              <a:buFont typeface="Wingdings" panose="05000000000000000000" pitchFamily="2" charset="2"/>
              <a:buChar char="§"/>
            </a:pPr>
            <a:r>
              <a:rPr lang="en-US" sz="2000" dirty="0" smtClean="0">
                <a:solidFill>
                  <a:srgbClr val="FF0000"/>
                </a:solidFill>
              </a:rPr>
              <a:t>Table 2-1</a:t>
            </a:r>
            <a:r>
              <a:rPr lang="en-US" sz="2000" dirty="0" smtClean="0"/>
              <a:t> lists the major </a:t>
            </a:r>
            <a:r>
              <a:rPr lang="en-US" sz="2000" dirty="0" smtClean="0">
                <a:solidFill>
                  <a:srgbClr val="FF0000"/>
                </a:solidFill>
              </a:rPr>
              <a:t>options</a:t>
            </a:r>
            <a:r>
              <a:rPr lang="en-US" sz="2000" dirty="0" smtClean="0"/>
              <a:t> of the EdmGen.exe command-line tool.</a:t>
            </a:r>
          </a:p>
          <a:p>
            <a:pPr marL="461963">
              <a:buFont typeface="Wingdings" panose="05000000000000000000" pitchFamily="2" charset="2"/>
              <a:buChar char="§"/>
            </a:pPr>
            <a:r>
              <a:rPr lang="en-US" sz="2000" dirty="0" smtClean="0"/>
              <a:t>Note that you need to pass the connection string, and specify the mode and the project name of the artifact files (the .csdl, .msl, and .ssdl files) to be created.</a:t>
            </a:r>
          </a:p>
        </p:txBody>
      </p:sp>
      <p:sp>
        <p:nvSpPr>
          <p:cNvPr id="3" name="Date Placeholder 2"/>
          <p:cNvSpPr>
            <a:spLocks noGrp="1"/>
          </p:cNvSpPr>
          <p:nvPr>
            <p:ph type="dt" sz="half" idx="2"/>
          </p:nvPr>
        </p:nvSpPr>
        <p:spPr/>
        <p:txBody>
          <a:bodyPr/>
          <a:lstStyle/>
          <a:p>
            <a:fld id="{8EBA02EA-F829-4812-B36F-9920A8AD055A}" type="datetime1">
              <a:rPr lang="en-US" smtClean="0"/>
              <a:t>5/7/2018</a:t>
            </a:fld>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99</a:t>
            </a:fld>
            <a:endParaRPr lang="en-US"/>
          </a:p>
        </p:txBody>
      </p:sp>
    </p:spTree>
    <p:extLst>
      <p:ext uri="{BB962C8B-B14F-4D97-AF65-F5344CB8AC3E}">
        <p14:creationId xmlns:p14="http://schemas.microsoft.com/office/powerpoint/2010/main" val="1319620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yalSapphire PPT">
      <a:majorFont>
        <a:latin typeface="Gill Sans MT (Headings)"/>
        <a:ea typeface=""/>
        <a:cs typeface=""/>
      </a:majorFont>
      <a:minorFont>
        <a:latin typeface="Gill Sans MT (Bod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TotalTime>
  <Words>17033</Words>
  <Application>Microsoft Office PowerPoint</Application>
  <PresentationFormat>Widescreen</PresentationFormat>
  <Paragraphs>1796</Paragraphs>
  <Slides>245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245</vt:i4>
      </vt:variant>
    </vt:vector>
  </HeadingPairs>
  <TitlesOfParts>
    <vt:vector size="254" baseType="lpstr">
      <vt:lpstr>Arial</vt:lpstr>
      <vt:lpstr>Brush Script MT</vt:lpstr>
      <vt:lpstr>Calibri</vt:lpstr>
      <vt:lpstr>Courier New</vt:lpstr>
      <vt:lpstr>Gill Sans MT</vt:lpstr>
      <vt:lpstr>Gill Sans MT (Body)</vt:lpstr>
      <vt:lpstr>Gill Sans MT (Headings)</vt:lpstr>
      <vt:lpstr>Wingdings</vt:lpstr>
      <vt:lpstr>Office Theme</vt:lpstr>
      <vt:lpstr>PowerPoint Presentation</vt:lpstr>
      <vt:lpstr>PowerPoint Presentation</vt:lpstr>
      <vt:lpstr>PowerPoint Presentation</vt:lpstr>
      <vt:lpstr>Intro</vt:lpstr>
      <vt:lpstr>Figure 1-1</vt:lpstr>
      <vt:lpstr>ADO.NET Entity Framework</vt:lpstr>
      <vt:lpstr>Agenda</vt:lpstr>
      <vt:lpstr>Agenda             |</vt:lpstr>
      <vt:lpstr>What you should know</vt:lpstr>
      <vt:lpstr>Looking Back</vt:lpstr>
      <vt:lpstr>Looking Back               |</vt:lpstr>
      <vt:lpstr>ORM</vt:lpstr>
      <vt:lpstr>ORM              |</vt:lpstr>
      <vt:lpstr>Figure 1-2 || 1-3</vt:lpstr>
      <vt:lpstr>What is the ADO.NET Entity Framework?</vt:lpstr>
      <vt:lpstr>What is the ADO.NET Entity Framework?    |</vt:lpstr>
      <vt:lpstr>Figure 1-4</vt:lpstr>
      <vt:lpstr>Is Entity Framework just another ORM?</vt:lpstr>
      <vt:lpstr>Is Entity Framework just another ORM?     |</vt:lpstr>
      <vt:lpstr>A comparative analysis of EF and other ORM tools</vt:lpstr>
      <vt:lpstr>A comparative analysis of EF and other ORM tools |</vt:lpstr>
      <vt:lpstr>Listing 1-1 || 1-2</vt:lpstr>
      <vt:lpstr>Listing 1-3</vt:lpstr>
      <vt:lpstr>EF</vt:lpstr>
      <vt:lpstr>LINQ</vt:lpstr>
      <vt:lpstr>LINQ Library</vt:lpstr>
      <vt:lpstr>Figure 1-5</vt:lpstr>
      <vt:lpstr>LINQ to SQL and .dbml files</vt:lpstr>
      <vt:lpstr>Entity Framework architectural components</vt:lpstr>
      <vt:lpstr>Figure 1-6</vt:lpstr>
      <vt:lpstr>The Entity Data Model</vt:lpstr>
      <vt:lpstr>Figure 1-7 || 1-8</vt:lpstr>
      <vt:lpstr>Conceptual Layer: C-Space Layer</vt:lpstr>
      <vt:lpstr>The C-S Mapping Layer</vt:lpstr>
      <vt:lpstr>Logical or Storage Layer: S-Space Layer</vt:lpstr>
      <vt:lpstr>Figure 1-9</vt:lpstr>
      <vt:lpstr>How is the EDM represented?</vt:lpstr>
      <vt:lpstr>Note</vt:lpstr>
      <vt:lpstr>The Object Model (O-Space)</vt:lpstr>
      <vt:lpstr>Figure 1-10</vt:lpstr>
      <vt:lpstr>LINQ to Entities</vt:lpstr>
      <vt:lpstr>Note</vt:lpstr>
      <vt:lpstr>Entity Client</vt:lpstr>
      <vt:lpstr>Entity SQL</vt:lpstr>
      <vt:lpstr>Entity SQL             |</vt:lpstr>
      <vt:lpstr>Listing 1-4</vt:lpstr>
      <vt:lpstr>Note</vt:lpstr>
      <vt:lpstr>Avoiding complex joins</vt:lpstr>
      <vt:lpstr>Avoiding complex joins         |</vt:lpstr>
      <vt:lpstr>The Object Services Layer</vt:lpstr>
      <vt:lpstr>Note</vt:lpstr>
      <vt:lpstr>Listing 1-6</vt:lpstr>
      <vt:lpstr>Services provided by Object service Layer</vt:lpstr>
      <vt:lpstr>Features and benefits at a glance</vt:lpstr>
      <vt:lpstr>System requirements</vt:lpstr>
      <vt:lpstr>Support for persistence ignorance</vt:lpstr>
      <vt:lpstr>Support for T4 code generation</vt:lpstr>
      <vt:lpstr>Support for lazy loading</vt:lpstr>
      <vt:lpstr>Note</vt:lpstr>
      <vt:lpstr>Support for POCO change tracking</vt:lpstr>
      <vt:lpstr>Better n-tier support with self-tracking entities</vt:lpstr>
      <vt:lpstr>Support for code-first, model-first, and database-first approaches</vt:lpstr>
      <vt:lpstr>Support for code-first, model-first, and database-first approaches  |</vt:lpstr>
      <vt:lpstr>Figure 1-11</vt:lpstr>
      <vt:lpstr>Support for built-in functions and UDF support</vt:lpstr>
      <vt:lpstr>Support for model-defined functions</vt:lpstr>
      <vt:lpstr>Enum support</vt:lpstr>
      <vt:lpstr>Figure 1-12</vt:lpstr>
      <vt:lpstr>Spatial data types support</vt:lpstr>
      <vt:lpstr>Other enhancements</vt:lpstr>
      <vt:lpstr>Listing 1-7</vt:lpstr>
      <vt:lpstr>Performance improvements in EF6</vt:lpstr>
      <vt:lpstr>Note</vt:lpstr>
      <vt:lpstr>Auto-compiled Queries</vt:lpstr>
      <vt:lpstr>Auto-compiled Queries         |</vt:lpstr>
      <vt:lpstr>Listing 1-8</vt:lpstr>
      <vt:lpstr>New features in Entity Framework 7</vt:lpstr>
      <vt:lpstr>PowerPoint Presentation</vt:lpstr>
      <vt:lpstr>Intro</vt:lpstr>
      <vt:lpstr>Agenda</vt:lpstr>
      <vt:lpstr>Agenda             |</vt:lpstr>
      <vt:lpstr>Figure 2-0</vt:lpstr>
      <vt:lpstr>Designing the UserAuthentication database</vt:lpstr>
      <vt:lpstr>Designing the UserAuthentication database    |</vt:lpstr>
      <vt:lpstr>Figure 2-1</vt:lpstr>
      <vt:lpstr>Creating the EDM</vt:lpstr>
      <vt:lpstr>Note</vt:lpstr>
      <vt:lpstr>Creating the EDM using EDM Designer</vt:lpstr>
      <vt:lpstr>Creating the EDM using EDM Designer      |</vt:lpstr>
      <vt:lpstr>Creating the EDM using EDM Designer     ||</vt:lpstr>
      <vt:lpstr>Note</vt:lpstr>
      <vt:lpstr>Figure 2-2</vt:lpstr>
      <vt:lpstr>Figure 2-3</vt:lpstr>
      <vt:lpstr>Figure 2-4</vt:lpstr>
      <vt:lpstr>Figure 2-5</vt:lpstr>
      <vt:lpstr>Figure 2-6</vt:lpstr>
      <vt:lpstr>Figure 2-7</vt:lpstr>
      <vt:lpstr>Figure 2-8</vt:lpstr>
      <vt:lpstr>Creating the EDM using the EdmGen tool</vt:lpstr>
      <vt:lpstr>Creating the EDM using the EdmGen tool    |</vt:lpstr>
      <vt:lpstr>Table 2-1</vt:lpstr>
      <vt:lpstr>Figure 2-9</vt:lpstr>
      <vt:lpstr>The DataSource controls</vt:lpstr>
      <vt:lpstr>The ObjectDataSource control</vt:lpstr>
      <vt:lpstr>The SqlDataSource control</vt:lpstr>
      <vt:lpstr>The SiteMapDataSource control</vt:lpstr>
      <vt:lpstr>The XMLDataSource control</vt:lpstr>
      <vt:lpstr>The LinqDataSource control</vt:lpstr>
      <vt:lpstr>The EntityDataSource control</vt:lpstr>
      <vt:lpstr>Implementing our first application using the EF</vt:lpstr>
      <vt:lpstr>Figure 2-10</vt:lpstr>
      <vt:lpstr>Steps Involved</vt:lpstr>
      <vt:lpstr>Figure 2-11</vt:lpstr>
      <vt:lpstr>Figure 2-12</vt:lpstr>
      <vt:lpstr>Figure 2-13</vt:lpstr>
      <vt:lpstr>Figure 2-14</vt:lpstr>
      <vt:lpstr>Figure 2-15</vt:lpstr>
      <vt:lpstr>PowerPoint Presentation</vt:lpstr>
      <vt:lpstr>Intro</vt:lpstr>
      <vt:lpstr>Intro              |</vt:lpstr>
      <vt:lpstr>Entities, entity types, and relationships in EDM</vt:lpstr>
      <vt:lpstr>Figure 3-1</vt:lpstr>
      <vt:lpstr>What is an entity?</vt:lpstr>
      <vt:lpstr>What is an entity?           |</vt:lpstr>
      <vt:lpstr>Note</vt:lpstr>
      <vt:lpstr>Defining entity sets in the EDM</vt:lpstr>
      <vt:lpstr>Defining entity sets in the EDM       |</vt:lpstr>
      <vt:lpstr>Figure 3-2</vt:lpstr>
      <vt:lpstr>Figure 3-3</vt:lpstr>
      <vt:lpstr>Figure 3-3             |</vt:lpstr>
      <vt:lpstr>Figure 3-4</vt:lpstr>
      <vt:lpstr>Figure 3-5</vt:lpstr>
      <vt:lpstr>Figure 3-6</vt:lpstr>
      <vt:lpstr>Figure 3-7</vt:lpstr>
      <vt:lpstr>Figure 3-8</vt:lpstr>
      <vt:lpstr>Extending existing entity types - derived entity types</vt:lpstr>
      <vt:lpstr>Derived Type Example</vt:lpstr>
      <vt:lpstr>Inheritance</vt:lpstr>
      <vt:lpstr>Figure 3-9 || 3-10</vt:lpstr>
      <vt:lpstr>Association sets, associations, containment, and multiplicity</vt:lpstr>
      <vt:lpstr>Association sets, associations, containment, and multiplicity |</vt:lpstr>
      <vt:lpstr>Figure 3-11 || 3-12</vt:lpstr>
      <vt:lpstr>Containment</vt:lpstr>
      <vt:lpstr>Multiplicity</vt:lpstr>
      <vt:lpstr>What are entity containers?</vt:lpstr>
      <vt:lpstr>Figure 3-13</vt:lpstr>
      <vt:lpstr>Exploring the Security EDM</vt:lpstr>
      <vt:lpstr>Figure 3-14</vt:lpstr>
      <vt:lpstr>The Mapping Details window</vt:lpstr>
      <vt:lpstr>Figure 3-15</vt:lpstr>
      <vt:lpstr>The Entity Model Browser</vt:lpstr>
      <vt:lpstr>The Entity Model Browser        |</vt:lpstr>
      <vt:lpstr>Figure 3-16</vt:lpstr>
      <vt:lpstr>The EDM layers</vt:lpstr>
      <vt:lpstr>The CSDL schema</vt:lpstr>
      <vt:lpstr>The CSDL schema          |</vt:lpstr>
      <vt:lpstr>Figure 3-17</vt:lpstr>
      <vt:lpstr>The SSDL schema</vt:lpstr>
      <vt:lpstr>Figure 3-18</vt:lpstr>
      <vt:lpstr>The MSL schema</vt:lpstr>
      <vt:lpstr>Figure 3-19</vt:lpstr>
      <vt:lpstr>Entity Classes</vt:lpstr>
      <vt:lpstr>Entity Classes            |</vt:lpstr>
      <vt:lpstr>Figure 3-20 || 3-21</vt:lpstr>
      <vt:lpstr>PowerPoint Presentation</vt:lpstr>
      <vt:lpstr>Intro</vt:lpstr>
      <vt:lpstr>Note</vt:lpstr>
      <vt:lpstr>Creating a database using model-first development</vt:lpstr>
      <vt:lpstr>Domain Modeling Approaches</vt:lpstr>
      <vt:lpstr>Domain Modeling Approaches       |</vt:lpstr>
      <vt:lpstr>Model-first Approach</vt:lpstr>
      <vt:lpstr>Model-first Approach          |</vt:lpstr>
      <vt:lpstr>Model-first Approach         ||</vt:lpstr>
      <vt:lpstr>Model-first Approach        |||</vt:lpstr>
      <vt:lpstr>Figure 4-1 || 4-2</vt:lpstr>
      <vt:lpstr>Figure 4-3 || 4-4</vt:lpstr>
      <vt:lpstr>Figure 4-5 || 4-6</vt:lpstr>
      <vt:lpstr>Figure 4-7 || 4-8</vt:lpstr>
      <vt:lpstr>Figure 4-9 || 4-10</vt:lpstr>
      <vt:lpstr>Figure 4-11 || 4-12</vt:lpstr>
      <vt:lpstr>Creating stored procedures</vt:lpstr>
      <vt:lpstr>Listing 4-1</vt:lpstr>
      <vt:lpstr>Listing 4-2</vt:lpstr>
      <vt:lpstr>Updating Database</vt:lpstr>
      <vt:lpstr>Figure 4-13 || 4-14</vt:lpstr>
      <vt:lpstr>Mapping stored procedures to functions in EDM</vt:lpstr>
      <vt:lpstr>Mapping stored procedures to functions in EDM     |</vt:lpstr>
      <vt:lpstr>Figure 4-15 || 4-16</vt:lpstr>
      <vt:lpstr>Mapping CUD functions to entities in EDM</vt:lpstr>
      <vt:lpstr>Mapping CUD functions to entities in EDM    |</vt:lpstr>
      <vt:lpstr>Figure 4-17 || 4-18</vt:lpstr>
      <vt:lpstr>Mapping stored procedures with no entity set</vt:lpstr>
      <vt:lpstr>Executing stored procedures using the EDM</vt:lpstr>
      <vt:lpstr>Listing 4-3</vt:lpstr>
      <vt:lpstr>Mapping stored procedures that return custom entity types</vt:lpstr>
      <vt:lpstr>Steps Involved</vt:lpstr>
      <vt:lpstr>Steps Involved           |</vt:lpstr>
      <vt:lpstr>Listing 4-4 || 4-5</vt:lpstr>
      <vt:lpstr>PowerPoint Presentation</vt:lpstr>
      <vt:lpstr>Intro</vt:lpstr>
      <vt:lpstr>Intro              |</vt:lpstr>
      <vt:lpstr>An overview of the E-SQL language</vt:lpstr>
      <vt:lpstr>From T-SQL to E-SQL</vt:lpstr>
      <vt:lpstr>From T-SQL to E-SQL         |</vt:lpstr>
      <vt:lpstr>Why E-SQL when I already have LINQ to Entities?</vt:lpstr>
      <vt:lpstr>Figure 5-1</vt:lpstr>
      <vt:lpstr>Features of E-SQL</vt:lpstr>
      <vt:lpstr>Operations in E-SQL</vt:lpstr>
      <vt:lpstr>Expressions in E-SQL</vt:lpstr>
      <vt:lpstr>Identifiers, variables, parameters, and types in E-SQL</vt:lpstr>
      <vt:lpstr>Canonical functions in E-SQL</vt:lpstr>
      <vt:lpstr>Data paging using E-SQL</vt:lpstr>
      <vt:lpstr>Working with the ADO.NET Entity Client</vt:lpstr>
      <vt:lpstr>Let's get into action</vt:lpstr>
      <vt:lpstr>Building the connection string</vt:lpstr>
      <vt:lpstr>Creating an entity connection</vt:lpstr>
      <vt:lpstr>Opening the connection</vt:lpstr>
      <vt:lpstr>Executing queries using the entity command</vt:lpstr>
      <vt:lpstr>Closing the connection</vt:lpstr>
      <vt:lpstr>Other operations with E-SQL</vt:lpstr>
      <vt:lpstr>Inserting a record using E-SQL</vt:lpstr>
      <vt:lpstr>Inserting a record with a foreign key constraint</vt:lpstr>
      <vt:lpstr>Retrieving native SQL from EntityCommand</vt:lpstr>
      <vt:lpstr>Transaction management in E-SQL</vt:lpstr>
      <vt:lpstr>Deferred, eager, and lazy loading</vt:lpstr>
      <vt:lpstr>PowerPoint Presentation</vt:lpstr>
      <vt:lpstr>PowerPoint Presentation</vt:lpstr>
      <vt:lpstr>PowerPoint Presentation</vt:lpstr>
      <vt:lpstr>EF Version History</vt:lpstr>
      <vt:lpstr>EF 6.1.2 || 6.1.1</vt:lpstr>
      <vt:lpstr>EF 6.1</vt:lpstr>
      <vt:lpstr>EF 6.0.2 || 6.0.1</vt:lpstr>
      <vt:lpstr>EF 6</vt:lpstr>
      <vt:lpstr>EF 6               I</vt:lpstr>
      <vt:lpstr>EF 5</vt:lpstr>
      <vt:lpstr>EF 4.3.1 || 4.3 || 4.2 || 4.1.1 || 4.1</vt:lpstr>
      <vt:lpstr>EF 4 || 3.5</vt:lpstr>
      <vt:lpstr>.NET Framework Release</vt:lpstr>
      <vt:lpstr>Visual Studio Version History</vt:lpstr>
      <vt:lpstr>Expression Tree</vt:lpstr>
      <vt:lpstr>Expression Tree           |</vt:lpstr>
      <vt:lpstr>Listing A1|| A2 || A3</vt:lpstr>
      <vt:lpstr>IL Code or Expression Tree</vt:lpstr>
      <vt:lpstr>IL Code or Expression Tree        |</vt:lpstr>
      <vt:lpstr>Domain Model 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Reddy</dc:creator>
  <cp:lastModifiedBy>Reddy</cp:lastModifiedBy>
  <cp:revision>109</cp:revision>
  <dcterms:created xsi:type="dcterms:W3CDTF">2018-04-26T03:21:35Z</dcterms:created>
  <dcterms:modified xsi:type="dcterms:W3CDTF">2018-05-07T11:25:25Z</dcterms:modified>
</cp:coreProperties>
</file>